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4.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9.xml" ContentType="application/vnd.openxmlformats-officedocument.presentationml.tags+xml"/>
  <Override PartName="/ppt/notesSlides/notesSlide13.xml" ContentType="application/vnd.openxmlformats-officedocument.presentationml.notesSlide+xml"/>
  <Override PartName="/ppt/tags/tag2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8.xml" ContentType="application/vnd.openxmlformats-officedocument.presentationml.tags+xml"/>
  <Override PartName="/ppt/notesSlides/notesSlide18.xml" ContentType="application/vnd.openxmlformats-officedocument.presentationml.notesSlide+xml"/>
  <Override PartName="/ppt/tags/tag29.xml" ContentType="application/vnd.openxmlformats-officedocument.presentationml.tags+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30.xml" ContentType="application/vnd.openxmlformats-officedocument.presentationml.tags+xml"/>
  <Override PartName="/ppt/notesSlides/notesSlide20.xml" ContentType="application/vnd.openxmlformats-officedocument.presentationml.notesSlide+xml"/>
  <Override PartName="/ppt/tags/tag31.xml" ContentType="application/vnd.openxmlformats-officedocument.presentationml.tags+xml"/>
  <Override PartName="/ppt/notesSlides/notesSlide21.xml" ContentType="application/vnd.openxmlformats-officedocument.presentationml.notesSlide+xml"/>
  <Override PartName="/ppt/tags/tag32.xml" ContentType="application/vnd.openxmlformats-officedocument.presentationml.tags+xml"/>
  <Override PartName="/ppt/notesSlides/notesSlide2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2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4.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5.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5.xml" ContentType="application/vnd.openxmlformats-officedocument.presentationml.tags+xml"/>
  <Override PartName="/ppt/notesSlides/notesSlide28.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29.xml" ContentType="application/vnd.openxmlformats-officedocument.presentationml.notesSlide+xml"/>
  <Override PartName="/ppt/tags/tag48.xml" ContentType="application/vnd.openxmlformats-officedocument.presentationml.tags+xml"/>
  <Override PartName="/ppt/notesSlides/notesSlide30.xml" ContentType="application/vnd.openxmlformats-officedocument.presentationml.notesSlide+xml"/>
  <Override PartName="/ppt/tags/tag49.xml" ContentType="application/vnd.openxmlformats-officedocument.presentationml.tags+xml"/>
  <Override PartName="/ppt/notesSlides/notesSlide31.xml" ContentType="application/vnd.openxmlformats-officedocument.presentationml.notesSlide+xml"/>
  <Override PartName="/ppt/tags/tag50.xml" ContentType="application/vnd.openxmlformats-officedocument.presentationml.tags+xml"/>
  <Override PartName="/ppt/notesSlides/notesSlide32.xml" ContentType="application/vnd.openxmlformats-officedocument.presentationml.notesSlide+xml"/>
  <Override PartName="/ppt/tags/tag51.xml" ContentType="application/vnd.openxmlformats-officedocument.presentationml.tags+xml"/>
  <Override PartName="/ppt/notesSlides/notesSlide33.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34.xml" ContentType="application/vnd.openxmlformats-officedocument.presentationml.notesSlide+xml"/>
  <Override PartName="/ppt/tags/tag56.xml" ContentType="application/vnd.openxmlformats-officedocument.presentationml.tags+xml"/>
  <Override PartName="/ppt/notesSlides/notesSlide35.xml" ContentType="application/vnd.openxmlformats-officedocument.presentationml.notesSlide+xml"/>
  <Override PartName="/ppt/tags/tag57.xml" ContentType="application/vnd.openxmlformats-officedocument.presentationml.tags+xml"/>
  <Override PartName="/ppt/notesSlides/notesSlide36.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37.xml" ContentType="application/vnd.openxmlformats-officedocument.presentationml.notesSlide+xml"/>
  <Override PartName="/ppt/tags/tag71.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72.xml" ContentType="application/vnd.openxmlformats-officedocument.presentationml.tags+xml"/>
  <Override PartName="/ppt/notesSlides/notesSlide40.xml" ContentType="application/vnd.openxmlformats-officedocument.presentationml.notesSlide+xml"/>
  <Override PartName="/ppt/tags/tag73.xml" ContentType="application/vnd.openxmlformats-officedocument.presentationml.tags+xml"/>
  <Override PartName="/ppt/notesSlides/notesSlide41.xml" ContentType="application/vnd.openxmlformats-officedocument.presentationml.notesSlide+xml"/>
  <Override PartName="/ppt/tags/tag74.xml" ContentType="application/vnd.openxmlformats-officedocument.presentationml.tags+xml"/>
  <Override PartName="/ppt/notesSlides/notesSlide42.xml" ContentType="application/vnd.openxmlformats-officedocument.presentationml.notesSlide+xml"/>
  <Override PartName="/ppt/tags/tag75.xml" ContentType="application/vnd.openxmlformats-officedocument.presentationml.tags+xml"/>
  <Override PartName="/ppt/notesSlides/notesSlide43.xml" ContentType="application/vnd.openxmlformats-officedocument.presentationml.notesSlide+xml"/>
  <Override PartName="/ppt/tags/tag76.xml" ContentType="application/vnd.openxmlformats-officedocument.presentationml.tags+xml"/>
  <Override PartName="/ppt/notesSlides/notesSlide44.xml" ContentType="application/vnd.openxmlformats-officedocument.presentationml.notesSlide+xml"/>
  <Override PartName="/ppt/tags/tag77.xml" ContentType="application/vnd.openxmlformats-officedocument.presentationml.tags+xml"/>
  <Override PartName="/ppt/notesSlides/notesSlide45.xml" ContentType="application/vnd.openxmlformats-officedocument.presentationml.notesSlide+xml"/>
  <Override PartName="/ppt/tags/tag78.xml" ContentType="application/vnd.openxmlformats-officedocument.presentationml.tags+xml"/>
  <Override PartName="/ppt/notesSlides/notesSlide46.xml" ContentType="application/vnd.openxmlformats-officedocument.presentationml.notesSlide+xml"/>
  <Override PartName="/ppt/tags/tag79.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49.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50.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51.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52.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53.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56.xml" ContentType="application/vnd.openxmlformats-officedocument.presentationml.notesSlide+xml"/>
  <Override PartName="/ppt/tags/tag126.xml" ContentType="application/vnd.openxmlformats-officedocument.presentationml.tags+xml"/>
  <Override PartName="/ppt/notesSlides/notesSlide57.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notesSlides/notesSlide58.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782" r:id="rId5"/>
    <p:sldMasterId id="2147483786" r:id="rId6"/>
    <p:sldMasterId id="2147483790" r:id="rId7"/>
    <p:sldMasterId id="2147483794" r:id="rId8"/>
    <p:sldMasterId id="2147483799" r:id="rId9"/>
  </p:sldMasterIdLst>
  <p:notesMasterIdLst>
    <p:notesMasterId r:id="rId73"/>
  </p:notesMasterIdLst>
  <p:handoutMasterIdLst>
    <p:handoutMasterId r:id="rId74"/>
  </p:handoutMasterIdLst>
  <p:sldIdLst>
    <p:sldId id="256" r:id="rId10"/>
    <p:sldId id="847" r:id="rId11"/>
    <p:sldId id="386" r:id="rId12"/>
    <p:sldId id="898" r:id="rId13"/>
    <p:sldId id="899" r:id="rId14"/>
    <p:sldId id="900" r:id="rId15"/>
    <p:sldId id="901" r:id="rId16"/>
    <p:sldId id="887" r:id="rId17"/>
    <p:sldId id="848" r:id="rId18"/>
    <p:sldId id="739" r:id="rId19"/>
    <p:sldId id="834" r:id="rId20"/>
    <p:sldId id="850" r:id="rId21"/>
    <p:sldId id="868" r:id="rId22"/>
    <p:sldId id="869" r:id="rId23"/>
    <p:sldId id="874" r:id="rId24"/>
    <p:sldId id="893" r:id="rId25"/>
    <p:sldId id="851" r:id="rId26"/>
    <p:sldId id="654" r:id="rId27"/>
    <p:sldId id="865" r:id="rId28"/>
    <p:sldId id="859" r:id="rId29"/>
    <p:sldId id="860" r:id="rId30"/>
    <p:sldId id="902" r:id="rId31"/>
    <p:sldId id="801" r:id="rId32"/>
    <p:sldId id="835" r:id="rId33"/>
    <p:sldId id="903" r:id="rId34"/>
    <p:sldId id="897" r:id="rId35"/>
    <p:sldId id="852" r:id="rId36"/>
    <p:sldId id="876" r:id="rId37"/>
    <p:sldId id="877" r:id="rId38"/>
    <p:sldId id="884" r:id="rId39"/>
    <p:sldId id="845" r:id="rId40"/>
    <p:sldId id="856" r:id="rId41"/>
    <p:sldId id="878" r:id="rId42"/>
    <p:sldId id="925" r:id="rId43"/>
    <p:sldId id="926" r:id="rId44"/>
    <p:sldId id="927" r:id="rId45"/>
    <p:sldId id="928" r:id="rId46"/>
    <p:sldId id="853" r:id="rId47"/>
    <p:sldId id="895" r:id="rId48"/>
    <p:sldId id="879" r:id="rId49"/>
    <p:sldId id="808" r:id="rId50"/>
    <p:sldId id="914" r:id="rId51"/>
    <p:sldId id="929" r:id="rId52"/>
    <p:sldId id="915" r:id="rId53"/>
    <p:sldId id="916" r:id="rId54"/>
    <p:sldId id="918" r:id="rId55"/>
    <p:sldId id="919" r:id="rId56"/>
    <p:sldId id="924" r:id="rId57"/>
    <p:sldId id="921" r:id="rId58"/>
    <p:sldId id="922" r:id="rId59"/>
    <p:sldId id="923" r:id="rId60"/>
    <p:sldId id="854" r:id="rId61"/>
    <p:sldId id="815" r:id="rId62"/>
    <p:sldId id="816" r:id="rId63"/>
    <p:sldId id="817" r:id="rId64"/>
    <p:sldId id="818" r:id="rId65"/>
    <p:sldId id="819" r:id="rId66"/>
    <p:sldId id="820" r:id="rId67"/>
    <p:sldId id="258" r:id="rId68"/>
    <p:sldId id="882" r:id="rId69"/>
    <p:sldId id="883" r:id="rId70"/>
    <p:sldId id="880" r:id="rId71"/>
    <p:sldId id="881" r:id="rId72"/>
  </p:sldIdLst>
  <p:sldSz cx="24384000" cy="13716000"/>
  <p:notesSz cx="6858000" cy="9144000"/>
  <p:embeddedFontLst>
    <p:embeddedFont>
      <p:font typeface="Arial Black" panose="020B0A04020102020204" pitchFamily="34" charset="0"/>
      <p:bold r:id="rId75"/>
    </p:embeddedFont>
    <p:embeddedFont>
      <p:font typeface="Tahoma" panose="020B0604030504040204" pitchFamily="34" charset="0"/>
      <p:regular r:id="rId76"/>
      <p:bold r:id="rId77"/>
    </p:embeddedFont>
    <p:embeddedFont>
      <p:font typeface="Roboto Condensed" panose="020B0604020202020204" charset="0"/>
      <p:regular r:id="rId78"/>
      <p:bold r:id="rId79"/>
      <p:italic r:id="rId80"/>
      <p:boldItalic r:id="rId81"/>
    </p:embeddedFont>
    <p:embeddedFont>
      <p:font typeface="Calibri Light" panose="020F0302020204030204" pitchFamily="34" charset="0"/>
      <p:regular r:id="rId82"/>
      <p:italic r:id="rId83"/>
    </p:embeddedFont>
    <p:embeddedFont>
      <p:font typeface="Source Sans Pro" panose="020B0604020202020204" charset="0"/>
      <p:regular r:id="rId84"/>
      <p:bold r:id="rId85"/>
      <p:italic r:id="rId86"/>
      <p:boldItalic r:id="rId87"/>
    </p:embeddedFont>
    <p:embeddedFont>
      <p:font typeface="Graphik Bold" panose="020B0803030202060203" charset="0"/>
      <p:bold r:id="rId88"/>
      <p:boldItalic r:id="rId89"/>
    </p:embeddedFont>
    <p:embeddedFont>
      <p:font typeface="Calibri" panose="020F0502020204030204" pitchFamily="34" charset="0"/>
      <p:regular r:id="rId90"/>
      <p:bold r:id="rId91"/>
      <p:italic r:id="rId92"/>
      <p:boldItalic r:id="rId93"/>
    </p:embeddedFont>
    <p:embeddedFont>
      <p:font typeface="Century Gothic" panose="020B0502020202020204" pitchFamily="34" charset="0"/>
      <p:regular r:id="rId94"/>
      <p:bold r:id="rId95"/>
      <p:italic r:id="rId96"/>
      <p:boldItalic r:id="rId9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703" userDrawn="1">
          <p15:clr>
            <a:srgbClr val="A4A3A4"/>
          </p15:clr>
        </p15:guide>
        <p15:guide id="2" orient="horz" pos="409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lia de la Fuente Cortijo" initials="CdlFC" lastIdx="1" clrIdx="0">
    <p:extLst>
      <p:ext uri="{19B8F6BF-5375-455C-9EA6-DF929625EA0E}">
        <p15:presenceInfo xmlns:p15="http://schemas.microsoft.com/office/powerpoint/2012/main" userId="S-1-5-21-2915997116-4131603029-1789207793-4409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AE04"/>
    <a:srgbClr val="F2F2F2"/>
    <a:srgbClr val="215D66"/>
    <a:srgbClr val="FAFAFA"/>
    <a:srgbClr val="FDFDFD"/>
    <a:srgbClr val="A4B3BF"/>
    <a:srgbClr val="FFC000"/>
    <a:srgbClr val="DDDDD9"/>
    <a:srgbClr val="5AB9C2"/>
    <a:srgbClr val="66E2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74" autoAdjust="0"/>
    <p:restoredTop sz="94095" autoAdjust="0"/>
  </p:normalViewPr>
  <p:slideViewPr>
    <p:cSldViewPr snapToGrid="0">
      <p:cViewPr>
        <p:scale>
          <a:sx n="170" d="100"/>
          <a:sy n="170" d="100"/>
        </p:scale>
        <p:origin x="-12756" y="-3246"/>
      </p:cViewPr>
      <p:guideLst>
        <p:guide pos="7703"/>
        <p:guide orient="horz" pos="4093"/>
      </p:guideLst>
    </p:cSldViewPr>
  </p:slideViewPr>
  <p:notesTextViewPr>
    <p:cViewPr>
      <p:scale>
        <a:sx n="3" d="2"/>
        <a:sy n="3" d="2"/>
      </p:scale>
      <p:origin x="0" y="0"/>
    </p:cViewPr>
  </p:notesTextViewPr>
  <p:sorterViewPr>
    <p:cViewPr>
      <p:scale>
        <a:sx n="60" d="100"/>
        <a:sy n="60" d="100"/>
      </p:scale>
      <p:origin x="0" y="-14436"/>
    </p:cViewPr>
  </p:sorterViewPr>
  <p:notesViewPr>
    <p:cSldViewPr snapToGrid="0" showGuides="1">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font" Target="fonts/font2.fntdata"/><Relationship Id="rId84" Type="http://schemas.openxmlformats.org/officeDocument/2006/relationships/font" Target="fonts/font10.fntdata"/><Relationship Id="rId89" Type="http://schemas.openxmlformats.org/officeDocument/2006/relationships/font" Target="fonts/font15.fntdata"/><Relationship Id="rId97" Type="http://schemas.openxmlformats.org/officeDocument/2006/relationships/font" Target="fonts/font23.fntdata"/><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font" Target="fonts/font18.fntdata"/><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handoutMaster" Target="handoutMasters/handoutMaster1.xml"/><Relationship Id="rId79" Type="http://schemas.openxmlformats.org/officeDocument/2006/relationships/font" Target="fonts/font5.fntdata"/><Relationship Id="rId87" Type="http://schemas.openxmlformats.org/officeDocument/2006/relationships/font" Target="fonts/font13.fntdata"/><Relationship Id="rId102"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2.xml"/><Relationship Id="rId82" Type="http://schemas.openxmlformats.org/officeDocument/2006/relationships/font" Target="fonts/font8.fntdata"/><Relationship Id="rId90" Type="http://schemas.openxmlformats.org/officeDocument/2006/relationships/font" Target="fonts/font16.fntdata"/><Relationship Id="rId95" Type="http://schemas.openxmlformats.org/officeDocument/2006/relationships/font" Target="fonts/font21.fntdata"/><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font" Target="fonts/font3.fntdata"/><Relationship Id="rId100"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font" Target="fonts/font6.fntdata"/><Relationship Id="rId85" Type="http://schemas.openxmlformats.org/officeDocument/2006/relationships/font" Target="fonts/font11.fntdata"/><Relationship Id="rId93" Type="http://schemas.openxmlformats.org/officeDocument/2006/relationships/font" Target="fonts/font19.fntdata"/><Relationship Id="rId98"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96" Type="http://schemas.openxmlformats.org/officeDocument/2006/relationships/font" Target="fonts/font22.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notesMaster" Target="notesMasters/notesMaster1.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font" Target="fonts/font20.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ubbleChart>
        <c:varyColors val="0"/>
        <c:ser>
          <c:idx val="0"/>
          <c:order val="0"/>
          <c:tx>
            <c:strRef>
              <c:f>Hoja1!$C$1</c:f>
              <c:strCache>
                <c:ptCount val="1"/>
                <c:pt idx="0">
                  <c:v>Readiness and simplicity to implement</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dLbls>
            <c:dLbl>
              <c:idx val="0"/>
              <c:tx>
                <c:rich>
                  <a:bodyPr/>
                  <a:lstStyle/>
                  <a:p>
                    <a:fld id="{CD22C0F7-A9A5-4300-9E69-69A65B4FEE52}" type="CELLREF">
                      <a:rPr lang="en-US" baseline="0"/>
                      <a:pPr/>
                      <a:t>[CELLREF]</a:t>
                    </a:fld>
                    <a:endParaRPr lang="en-US"/>
                  </a:p>
                </c:rich>
              </c:tx>
              <c:dLblPos val="ctr"/>
              <c:showLegendKey val="0"/>
              <c:showVal val="1"/>
              <c:showCatName val="1"/>
              <c:showSerName val="0"/>
              <c:showPercent val="0"/>
              <c:showBubbleSize val="0"/>
              <c:extLst>
                <c:ext xmlns:c15="http://schemas.microsoft.com/office/drawing/2012/chart" uri="{CE6537A1-D6FC-4f65-9D91-7224C49458BB}">
                  <c15:dlblFieldTable>
                    <c15:dlblFTEntry>
                      <c15:txfldGUID>{CD22C0F7-A9A5-4300-9E69-69A65B4FEE52}</c15:txfldGUID>
                      <c15:f>Hoja1!$A$2</c15:f>
                      <c15:dlblFieldTableCache>
                        <c:ptCount val="1"/>
                        <c:pt idx="0">
                          <c:v>1.CS – EMS PM</c:v>
                        </c:pt>
                      </c15:dlblFieldTableCache>
                    </c15:dlblFTEntry>
                  </c15:dlblFieldTable>
                  <c15:showDataLabelsRange val="0"/>
                </c:ext>
              </c:extLst>
            </c:dLbl>
            <c:dLbl>
              <c:idx val="1"/>
              <c:tx>
                <c:rich>
                  <a:bodyPr/>
                  <a:lstStyle/>
                  <a:p>
                    <a:fld id="{1F963C8C-A423-44D2-ADCE-EDABA489822E}" type="CELLREF">
                      <a:rPr lang="en-US" baseline="0"/>
                      <a:pPr/>
                      <a:t>[CELLREF]</a:t>
                    </a:fld>
                    <a:endParaRPr lang="en-US"/>
                  </a:p>
                </c:rich>
              </c:tx>
              <c:dLblPos val="ctr"/>
              <c:showLegendKey val="0"/>
              <c:showVal val="1"/>
              <c:showCatName val="1"/>
              <c:showSerName val="0"/>
              <c:showPercent val="0"/>
              <c:showBubbleSize val="0"/>
              <c:extLst>
                <c:ext xmlns:c15="http://schemas.microsoft.com/office/drawing/2012/chart" uri="{CE6537A1-D6FC-4f65-9D91-7224C49458BB}">
                  <c15:dlblFieldTable>
                    <c15:dlblFTEntry>
                      <c15:txfldGUID>{1F963C8C-A423-44D2-ADCE-EDABA489822E}</c15:txfldGUID>
                      <c15:f>Hoja1!$A$3</c15:f>
                      <c15:dlblFieldTableCache>
                        <c:ptCount val="1"/>
                        <c:pt idx="0">
                          <c:v>2.CS – CP Probes</c:v>
                        </c:pt>
                      </c15:dlblFieldTableCache>
                    </c15:dlblFTEntry>
                  </c15:dlblFieldTable>
                  <c15:showDataLabelsRange val="0"/>
                </c:ext>
              </c:extLst>
            </c:dLbl>
            <c:dLbl>
              <c:idx val="2"/>
              <c:tx>
                <c:rich>
                  <a:bodyPr rot="0" spcFirstLastPara="1" vertOverflow="ellipsis" vert="horz" wrap="square" anchor="ctr" anchorCtr="1"/>
                  <a:lstStyle/>
                  <a:p>
                    <a:pPr>
                      <a:defRPr sz="2400" b="1" i="0" u="none" strike="noStrike" kern="1200" baseline="0">
                        <a:solidFill>
                          <a:schemeClr val="dk1">
                            <a:lumMod val="65000"/>
                            <a:lumOff val="35000"/>
                          </a:schemeClr>
                        </a:solidFill>
                        <a:latin typeface="Calibri" panose="020F0502020204030204" pitchFamily="34" charset="0"/>
                        <a:ea typeface="+mn-ea"/>
                        <a:cs typeface="Calibri" panose="020F0502020204030204" pitchFamily="34" charset="0"/>
                      </a:defRPr>
                    </a:pPr>
                    <a:fld id="{A4C37600-FD82-4823-9910-8604D411D62B}" type="CELLREF">
                      <a:rPr lang="en-US" b="1" baseline="0"/>
                      <a:pPr>
                        <a:defRPr sz="2400" b="1">
                          <a:latin typeface="Calibri" panose="020F0502020204030204" pitchFamily="34" charset="0"/>
                          <a:cs typeface="Calibri" panose="020F0502020204030204" pitchFamily="34" charset="0"/>
                        </a:defRPr>
                      </a:pPr>
                      <a:t>[CELLREF]</a:t>
                    </a:fld>
                    <a:endParaRPr lang="en-US"/>
                  </a:p>
                </c:rich>
              </c:tx>
              <c:spPr>
                <a:noFill/>
                <a:ln>
                  <a:noFill/>
                </a:ln>
                <a:effectLst/>
              </c:spPr>
              <c:txPr>
                <a:bodyPr rot="0" spcFirstLastPara="1" vertOverflow="ellipsis" vert="horz" wrap="square" anchor="ctr" anchorCtr="1"/>
                <a:lstStyle/>
                <a:p>
                  <a:pPr>
                    <a:defRPr sz="2400" b="1" i="0" u="none" strike="noStrike" kern="1200" baseline="0">
                      <a:solidFill>
                        <a:schemeClr val="dk1">
                          <a:lumMod val="65000"/>
                          <a:lumOff val="35000"/>
                        </a:schemeClr>
                      </a:solidFill>
                      <a:latin typeface="Calibri" panose="020F0502020204030204" pitchFamily="34" charset="0"/>
                      <a:ea typeface="+mn-ea"/>
                      <a:cs typeface="Calibri" panose="020F0502020204030204" pitchFamily="34" charset="0"/>
                    </a:defRPr>
                  </a:pPr>
                  <a:endParaRPr lang="es-ES"/>
                </a:p>
              </c:txPr>
              <c:dLblPos val="ctr"/>
              <c:showLegendKey val="0"/>
              <c:showVal val="1"/>
              <c:showCatName val="1"/>
              <c:showSerName val="0"/>
              <c:showPercent val="0"/>
              <c:showBubbleSize val="0"/>
              <c:extLst>
                <c:ext xmlns:c15="http://schemas.microsoft.com/office/drawing/2012/chart" uri="{CE6537A1-D6FC-4f65-9D91-7224C49458BB}">
                  <c15:dlblFieldTable>
                    <c15:dlblFTEntry>
                      <c15:txfldGUID>{A4C37600-FD82-4823-9910-8604D411D62B}</c15:txfldGUID>
                      <c15:f>Hoja1!$A$4</c15:f>
                      <c15:dlblFieldTableCache>
                        <c:ptCount val="1"/>
                        <c:pt idx="0">
                          <c:v>3.PS – EMS PM</c:v>
                        </c:pt>
                      </c15:dlblFieldTableCache>
                    </c15:dlblFTEntry>
                  </c15:dlblFieldTable>
                  <c15:showDataLabelsRange val="0"/>
                </c:ext>
              </c:extLst>
            </c:dLbl>
            <c:dLbl>
              <c:idx val="3"/>
              <c:tx>
                <c:rich>
                  <a:bodyPr rot="0" spcFirstLastPara="1" vertOverflow="ellipsis" vert="horz" wrap="square" anchor="ctr" anchorCtr="1"/>
                  <a:lstStyle/>
                  <a:p>
                    <a:pPr>
                      <a:defRPr sz="2400" b="1" i="0" u="none" strike="noStrike" kern="1200" baseline="0">
                        <a:solidFill>
                          <a:schemeClr val="dk1">
                            <a:lumMod val="65000"/>
                            <a:lumOff val="35000"/>
                          </a:schemeClr>
                        </a:solidFill>
                        <a:latin typeface="Calibri" panose="020F0502020204030204" pitchFamily="34" charset="0"/>
                        <a:ea typeface="+mn-ea"/>
                        <a:cs typeface="Calibri" panose="020F0502020204030204" pitchFamily="34" charset="0"/>
                      </a:defRPr>
                    </a:pPr>
                    <a:fld id="{0B741743-9B79-46DB-9E18-3FE7AD040965}" type="CELLREF">
                      <a:rPr lang="en-US" b="1" baseline="0"/>
                      <a:pPr>
                        <a:defRPr sz="2400" b="1">
                          <a:latin typeface="Calibri" panose="020F0502020204030204" pitchFamily="34" charset="0"/>
                          <a:cs typeface="Calibri" panose="020F0502020204030204" pitchFamily="34" charset="0"/>
                        </a:defRPr>
                      </a:pPr>
                      <a:t>[CELLREF]</a:t>
                    </a:fld>
                    <a:endParaRPr lang="en-US"/>
                  </a:p>
                </c:rich>
              </c:tx>
              <c:spPr>
                <a:noFill/>
                <a:ln>
                  <a:noFill/>
                </a:ln>
                <a:effectLst/>
              </c:spPr>
              <c:txPr>
                <a:bodyPr rot="0" spcFirstLastPara="1" vertOverflow="ellipsis" vert="horz" wrap="square" anchor="ctr" anchorCtr="1"/>
                <a:lstStyle/>
                <a:p>
                  <a:pPr>
                    <a:defRPr sz="2400" b="1" i="0" u="none" strike="noStrike" kern="1200" baseline="0">
                      <a:solidFill>
                        <a:schemeClr val="dk1">
                          <a:lumMod val="65000"/>
                          <a:lumOff val="35000"/>
                        </a:schemeClr>
                      </a:solidFill>
                      <a:latin typeface="Calibri" panose="020F0502020204030204" pitchFamily="34" charset="0"/>
                      <a:ea typeface="+mn-ea"/>
                      <a:cs typeface="Calibri" panose="020F0502020204030204" pitchFamily="34" charset="0"/>
                    </a:defRPr>
                  </a:pPr>
                  <a:endParaRPr lang="es-ES"/>
                </a:p>
              </c:txPr>
              <c:dLblPos val="ctr"/>
              <c:showLegendKey val="0"/>
              <c:showVal val="1"/>
              <c:showCatName val="1"/>
              <c:showSerName val="0"/>
              <c:showPercent val="0"/>
              <c:showBubbleSize val="0"/>
              <c:extLst>
                <c:ext xmlns:c15="http://schemas.microsoft.com/office/drawing/2012/chart" uri="{CE6537A1-D6FC-4f65-9D91-7224C49458BB}">
                  <c15:dlblFieldTable>
                    <c15:dlblFTEntry>
                      <c15:txfldGUID>{0B741743-9B79-46DB-9E18-3FE7AD040965}</c15:txfldGUID>
                      <c15:f>Hoja1!$A$5</c15:f>
                      <c15:dlblFieldTableCache>
                        <c:ptCount val="1"/>
                        <c:pt idx="0">
                          <c:v>4.PS – CP Probes</c:v>
                        </c:pt>
                      </c15:dlblFieldTableCache>
                    </c15:dlblFTEntry>
                  </c15:dlblFieldTable>
                  <c15:showDataLabelsRange val="0"/>
                </c:ext>
              </c:extLst>
            </c:dLbl>
            <c:dLbl>
              <c:idx val="4"/>
              <c:tx>
                <c:rich>
                  <a:bodyPr rot="0" spcFirstLastPara="1" vertOverflow="ellipsis" vert="horz" wrap="square" anchor="ctr" anchorCtr="1"/>
                  <a:lstStyle/>
                  <a:p>
                    <a:pPr>
                      <a:defRPr sz="2400" b="1" i="0" u="none" strike="noStrike" kern="1200" baseline="0">
                        <a:solidFill>
                          <a:schemeClr val="dk1">
                            <a:lumMod val="65000"/>
                            <a:lumOff val="35000"/>
                          </a:schemeClr>
                        </a:solidFill>
                        <a:latin typeface="Calibri" panose="020F0502020204030204" pitchFamily="34" charset="0"/>
                        <a:ea typeface="+mn-ea"/>
                        <a:cs typeface="Calibri" panose="020F0502020204030204" pitchFamily="34" charset="0"/>
                      </a:defRPr>
                    </a:pPr>
                    <a:fld id="{2C701EB3-2A64-42CD-BCBA-06F4599AFDB4}" type="CELLREF">
                      <a:rPr lang="en-US" b="1" baseline="0"/>
                      <a:pPr>
                        <a:defRPr sz="2400" b="1">
                          <a:latin typeface="Calibri" panose="020F0502020204030204" pitchFamily="34" charset="0"/>
                          <a:cs typeface="Calibri" panose="020F0502020204030204" pitchFamily="34" charset="0"/>
                        </a:defRPr>
                      </a:pPr>
                      <a:t>[CELLREF]</a:t>
                    </a:fld>
                    <a:endParaRPr lang="en-US"/>
                  </a:p>
                </c:rich>
              </c:tx>
              <c:spPr>
                <a:noFill/>
                <a:ln>
                  <a:noFill/>
                </a:ln>
                <a:effectLst/>
              </c:spPr>
              <c:txPr>
                <a:bodyPr rot="0" spcFirstLastPara="1" vertOverflow="ellipsis" vert="horz" wrap="square" anchor="ctr" anchorCtr="1"/>
                <a:lstStyle/>
                <a:p>
                  <a:pPr>
                    <a:defRPr sz="2400" b="1" i="0" u="none" strike="noStrike" kern="1200" baseline="0">
                      <a:solidFill>
                        <a:schemeClr val="dk1">
                          <a:lumMod val="65000"/>
                          <a:lumOff val="35000"/>
                        </a:schemeClr>
                      </a:solidFill>
                      <a:latin typeface="Calibri" panose="020F0502020204030204" pitchFamily="34" charset="0"/>
                      <a:ea typeface="+mn-ea"/>
                      <a:cs typeface="Calibri" panose="020F0502020204030204" pitchFamily="34" charset="0"/>
                    </a:defRPr>
                  </a:pPr>
                  <a:endParaRPr lang="es-ES"/>
                </a:p>
              </c:txPr>
              <c:dLblPos val="ctr"/>
              <c:showLegendKey val="0"/>
              <c:showVal val="1"/>
              <c:showCatName val="1"/>
              <c:showSerName val="0"/>
              <c:showPercent val="0"/>
              <c:showBubbleSize val="0"/>
              <c:extLst>
                <c:ext xmlns:c15="http://schemas.microsoft.com/office/drawing/2012/chart" uri="{CE6537A1-D6FC-4f65-9D91-7224C49458BB}">
                  <c15:dlblFieldTable>
                    <c15:dlblFTEntry>
                      <c15:txfldGUID>{2C701EB3-2A64-42CD-BCBA-06F4599AFDB4}</c15:txfldGUID>
                      <c15:f>Hoja1!$A$6</c15:f>
                      <c15:dlblFieldTableCache>
                        <c:ptCount val="1"/>
                        <c:pt idx="0">
                          <c:v>5.User Data Plane</c:v>
                        </c:pt>
                      </c15:dlblFieldTableCache>
                    </c15:dlblFTEntry>
                  </c15:dlblFieldTable>
                  <c15:showDataLabelsRange val="0"/>
                </c:ext>
              </c:extLst>
            </c:dLbl>
            <c:dLbl>
              <c:idx val="5"/>
              <c:tx>
                <c:rich>
                  <a:bodyPr/>
                  <a:lstStyle/>
                  <a:p>
                    <a:fld id="{D4ED166F-3973-4E29-805E-5E3D393009B0}" type="CELLREF">
                      <a:rPr lang="en-US" baseline="0"/>
                      <a:pPr/>
                      <a:t>[CELLREF]</a:t>
                    </a:fld>
                    <a:endParaRPr lang="en-US"/>
                  </a:p>
                </c:rich>
              </c:tx>
              <c:dLblPos val="ctr"/>
              <c:showLegendKey val="0"/>
              <c:showVal val="1"/>
              <c:showCatName val="1"/>
              <c:showSerName val="0"/>
              <c:showPercent val="0"/>
              <c:showBubbleSize val="0"/>
              <c:extLst>
                <c:ext xmlns:c15="http://schemas.microsoft.com/office/drawing/2012/chart" uri="{CE6537A1-D6FC-4f65-9D91-7224C49458BB}">
                  <c15:dlblFieldTable>
                    <c15:dlblFTEntry>
                      <c15:txfldGUID>{D4ED166F-3973-4E29-805E-5E3D393009B0}</c15:txfldGUID>
                      <c15:f>Hoja1!$A$7</c15:f>
                      <c15:dlblFieldTableCache>
                        <c:ptCount val="1"/>
                        <c:pt idx="0">
                          <c:v>6.VoLTE EMS PM</c:v>
                        </c:pt>
                      </c15:dlblFieldTableCache>
                    </c15:dlblFTEntry>
                  </c15:dlblFieldTable>
                  <c15:showDataLabelsRange val="0"/>
                </c:ext>
              </c:extLst>
            </c:dLbl>
            <c:dLbl>
              <c:idx val="6"/>
              <c:tx>
                <c:rich>
                  <a:bodyPr/>
                  <a:lstStyle/>
                  <a:p>
                    <a:fld id="{0BC2AABF-F31F-409C-8100-72758F2EEC1A}" type="CELLREF">
                      <a:rPr lang="en-US" baseline="0"/>
                      <a:pPr/>
                      <a:t>[CELLREF]</a:t>
                    </a:fld>
                    <a:endParaRPr lang="en-US"/>
                  </a:p>
                </c:rich>
              </c:tx>
              <c:dLblPos val="ctr"/>
              <c:showLegendKey val="0"/>
              <c:showVal val="1"/>
              <c:showCatName val="1"/>
              <c:showSerName val="0"/>
              <c:showPercent val="0"/>
              <c:showBubbleSize val="0"/>
              <c:extLst>
                <c:ext xmlns:c15="http://schemas.microsoft.com/office/drawing/2012/chart" uri="{CE6537A1-D6FC-4f65-9D91-7224C49458BB}">
                  <c15:dlblFieldTable>
                    <c15:dlblFTEntry>
                      <c15:txfldGUID>{0BC2AABF-F31F-409C-8100-72758F2EEC1A}</c15:txfldGUID>
                      <c15:f>Hoja1!$A$8</c15:f>
                      <c15:dlblFieldTableCache>
                        <c:ptCount val="1"/>
                        <c:pt idx="0">
                          <c:v>7.VoLTE – CP Probes</c:v>
                        </c:pt>
                      </c15:dlblFieldTableCache>
                    </c15:dlblFTEntry>
                  </c15:dlblFieldTable>
                  <c15:showDataLabelsRange val="0"/>
                </c:ext>
              </c:extLst>
            </c:dLbl>
            <c:dLbl>
              <c:idx val="7"/>
              <c:tx>
                <c:rich>
                  <a:bodyPr/>
                  <a:lstStyle/>
                  <a:p>
                    <a:fld id="{584640CC-5DAD-435B-BC52-0A1651889021}" type="CELLREF">
                      <a:rPr lang="en-US" baseline="0"/>
                      <a:pPr/>
                      <a:t>[CELLREF]</a:t>
                    </a:fld>
                    <a:endParaRPr lang="en-US"/>
                  </a:p>
                </c:rich>
              </c:tx>
              <c:dLblPos val="ctr"/>
              <c:showLegendKey val="0"/>
              <c:showVal val="1"/>
              <c:showCatName val="1"/>
              <c:showSerName val="0"/>
              <c:showPercent val="0"/>
              <c:showBubbleSize val="0"/>
              <c:extLst>
                <c:ext xmlns:c15="http://schemas.microsoft.com/office/drawing/2012/chart" uri="{CE6537A1-D6FC-4f65-9D91-7224C49458BB}">
                  <c15:dlblFieldTable>
                    <c15:dlblFTEntry>
                      <c15:txfldGUID>{584640CC-5DAD-435B-BC52-0A1651889021}</c15:txfldGUID>
                      <c15:f>Hoja1!$A$9</c15:f>
                      <c15:dlblFieldTableCache>
                        <c:ptCount val="1"/>
                        <c:pt idx="0">
                          <c:v>8.IMS</c:v>
                        </c:pt>
                      </c15:dlblFieldTableCache>
                    </c15:dlblFTEntry>
                  </c15:dlblFieldTable>
                  <c15:showDataLabelsRange val="0"/>
                </c:ext>
              </c:extLst>
            </c:dLbl>
            <c:dLbl>
              <c:idx val="8"/>
              <c:tx>
                <c:rich>
                  <a:bodyPr/>
                  <a:lstStyle/>
                  <a:p>
                    <a:fld id="{8BD38ABE-5DDD-44C4-A6E4-BEBBC4091B06}" type="CELLREF">
                      <a:rPr lang="en-US" baseline="0"/>
                      <a:pPr/>
                      <a:t>[CELLREF]</a:t>
                    </a:fld>
                    <a:r>
                      <a:rPr lang="en-US" baseline="0" dirty="0"/>
                      <a:t> </a:t>
                    </a:r>
                  </a:p>
                </c:rich>
              </c:tx>
              <c:dLblPos val="ctr"/>
              <c:showLegendKey val="0"/>
              <c:showVal val="1"/>
              <c:showCatName val="1"/>
              <c:showSerName val="0"/>
              <c:showPercent val="0"/>
              <c:showBubbleSize val="0"/>
              <c:extLst>
                <c:ext xmlns:c15="http://schemas.microsoft.com/office/drawing/2012/chart" uri="{CE6537A1-D6FC-4f65-9D91-7224C49458BB}">
                  <c15:dlblFieldTable>
                    <c15:dlblFTEntry>
                      <c15:txfldGUID>{8BD38ABE-5DDD-44C4-A6E4-BEBBC4091B06}</c15:txfldGUID>
                      <c15:f>Hoja1!$A$10</c15:f>
                      <c15:dlblFieldTableCache>
                        <c:ptCount val="1"/>
                        <c:pt idx="0">
                          <c:v>9.Roaming</c:v>
                        </c:pt>
                      </c15:dlblFieldTableCache>
                    </c15:dlblFTEntry>
                  </c15:dlblFieldTable>
                  <c15:showDataLabelsRange val="0"/>
                </c:ext>
              </c:extLst>
            </c:dLbl>
            <c:spPr>
              <a:noFill/>
              <a:ln>
                <a:noFill/>
              </a:ln>
              <a:effectLst/>
            </c:spPr>
            <c:txPr>
              <a:bodyPr rot="0" spcFirstLastPara="1" vertOverflow="ellipsis" vert="horz" wrap="square" anchor="ctr" anchorCtr="1"/>
              <a:lstStyle/>
              <a:p>
                <a:pPr>
                  <a:defRPr sz="2400" b="0" i="0" u="none" strike="noStrike" kern="1200" baseline="0">
                    <a:solidFill>
                      <a:schemeClr val="dk1">
                        <a:lumMod val="65000"/>
                        <a:lumOff val="35000"/>
                      </a:schemeClr>
                    </a:solidFill>
                    <a:latin typeface="Calibri" panose="020F0502020204030204" pitchFamily="34" charset="0"/>
                    <a:ea typeface="+mn-ea"/>
                    <a:cs typeface="Calibri" panose="020F0502020204030204" pitchFamily="34" charset="0"/>
                  </a:defRPr>
                </a:pPr>
                <a:endParaRPr lang="es-ES"/>
              </a:p>
            </c:txPr>
            <c:dLblPos val="ctr"/>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Hoja1!$B$2:$B$10</c:f>
              <c:numCache>
                <c:formatCode>General</c:formatCode>
                <c:ptCount val="9"/>
                <c:pt idx="0">
                  <c:v>4</c:v>
                </c:pt>
                <c:pt idx="1">
                  <c:v>5</c:v>
                </c:pt>
                <c:pt idx="2">
                  <c:v>7</c:v>
                </c:pt>
                <c:pt idx="3">
                  <c:v>8</c:v>
                </c:pt>
                <c:pt idx="4">
                  <c:v>9</c:v>
                </c:pt>
                <c:pt idx="5">
                  <c:v>2</c:v>
                </c:pt>
                <c:pt idx="6">
                  <c:v>3</c:v>
                </c:pt>
                <c:pt idx="7">
                  <c:v>6</c:v>
                </c:pt>
                <c:pt idx="8">
                  <c:v>1</c:v>
                </c:pt>
              </c:numCache>
            </c:numRef>
          </c:xVal>
          <c:yVal>
            <c:numRef>
              <c:f>Hoja1!$C$2:$C$10</c:f>
              <c:numCache>
                <c:formatCode>General</c:formatCode>
                <c:ptCount val="9"/>
                <c:pt idx="0">
                  <c:v>9</c:v>
                </c:pt>
                <c:pt idx="1">
                  <c:v>7</c:v>
                </c:pt>
                <c:pt idx="2">
                  <c:v>8</c:v>
                </c:pt>
                <c:pt idx="3">
                  <c:v>6</c:v>
                </c:pt>
                <c:pt idx="4">
                  <c:v>5</c:v>
                </c:pt>
                <c:pt idx="5">
                  <c:v>4</c:v>
                </c:pt>
                <c:pt idx="6">
                  <c:v>3</c:v>
                </c:pt>
                <c:pt idx="7">
                  <c:v>1</c:v>
                </c:pt>
                <c:pt idx="8">
                  <c:v>2</c:v>
                </c:pt>
              </c:numCache>
            </c:numRef>
          </c:yVal>
          <c:bubbleSize>
            <c:numRef>
              <c:f>Hoja1!$D$2:$D$11</c:f>
              <c:numCache>
                <c:formatCode>General</c:formatCode>
                <c:ptCount val="10"/>
                <c:pt idx="0">
                  <c:v>70</c:v>
                </c:pt>
                <c:pt idx="1">
                  <c:v>80</c:v>
                </c:pt>
                <c:pt idx="2">
                  <c:v>65</c:v>
                </c:pt>
                <c:pt idx="3">
                  <c:v>100</c:v>
                </c:pt>
                <c:pt idx="4">
                  <c:v>85</c:v>
                </c:pt>
                <c:pt idx="5">
                  <c:v>35</c:v>
                </c:pt>
                <c:pt idx="6">
                  <c:v>25</c:v>
                </c:pt>
                <c:pt idx="7">
                  <c:v>40</c:v>
                </c:pt>
                <c:pt idx="8">
                  <c:v>10</c:v>
                </c:pt>
              </c:numCache>
            </c:numRef>
          </c:bubbleSize>
          <c:bubble3D val="0"/>
        </c:ser>
        <c:dLbls>
          <c:dLblPos val="ctr"/>
          <c:showLegendKey val="0"/>
          <c:showVal val="1"/>
          <c:showCatName val="1"/>
          <c:showSerName val="0"/>
          <c:showPercent val="0"/>
          <c:showBubbleSize val="0"/>
        </c:dLbls>
        <c:bubbleScale val="100"/>
        <c:showNegBubbles val="0"/>
        <c:axId val="513144240"/>
        <c:axId val="513147768"/>
      </c:bubbleChart>
      <c:valAx>
        <c:axId val="513144240"/>
        <c:scaling>
          <c:orientation val="minMax"/>
          <c:min val="0"/>
        </c:scaling>
        <c:delete val="0"/>
        <c:axPos val="b"/>
        <c:majorGridlines>
          <c:spPr>
            <a:ln w="9525" cap="flat" cmpd="sng" algn="ctr">
              <a:solidFill>
                <a:schemeClr val="dk1">
                  <a:lumMod val="15000"/>
                  <a:lumOff val="85000"/>
                </a:schemeClr>
              </a:solidFill>
              <a:prstDash val="dash"/>
              <a:round/>
            </a:ln>
            <a:effectLst/>
          </c:spPr>
        </c:majorGridlines>
        <c:title>
          <c:tx>
            <c:rich>
              <a:bodyPr rot="0" spcFirstLastPara="1" vertOverflow="ellipsis" vert="horz" wrap="square" anchor="ctr" anchorCtr="1"/>
              <a:lstStyle/>
              <a:p>
                <a:pPr>
                  <a:defRPr sz="3200" b="0" i="0" u="none" strike="noStrike" kern="1200" baseline="0">
                    <a:solidFill>
                      <a:schemeClr val="dk1">
                        <a:lumMod val="65000"/>
                        <a:lumOff val="35000"/>
                      </a:schemeClr>
                    </a:solidFill>
                    <a:latin typeface="Calibri" panose="020F0502020204030204" pitchFamily="34" charset="0"/>
                    <a:ea typeface="+mn-ea"/>
                    <a:cs typeface="Calibri" panose="020F0502020204030204" pitchFamily="34" charset="0"/>
                  </a:defRPr>
                </a:pPr>
                <a:r>
                  <a:rPr lang="es-CO" sz="3200" dirty="0">
                    <a:latin typeface="Calibri" panose="020F0502020204030204" pitchFamily="34" charset="0"/>
                    <a:cs typeface="Calibri" panose="020F0502020204030204" pitchFamily="34" charset="0"/>
                  </a:rPr>
                  <a:t>Priority and </a:t>
                </a:r>
                <a:r>
                  <a:rPr lang="es-CO" sz="3200" dirty="0" smtClean="0">
                    <a:latin typeface="Calibri" panose="020F0502020204030204" pitchFamily="34" charset="0"/>
                    <a:cs typeface="Calibri" panose="020F0502020204030204" pitchFamily="34" charset="0"/>
                  </a:rPr>
                  <a:t>Business </a:t>
                </a:r>
                <a:r>
                  <a:rPr lang="es-CO" sz="3200" dirty="0">
                    <a:latin typeface="Calibri" panose="020F0502020204030204" pitchFamily="34" charset="0"/>
                    <a:cs typeface="Calibri" panose="020F0502020204030204" pitchFamily="34" charset="0"/>
                  </a:rPr>
                  <a:t>value</a:t>
                </a:r>
              </a:p>
            </c:rich>
          </c:tx>
          <c:layout>
            <c:manualLayout>
              <c:xMode val="edge"/>
              <c:yMode val="edge"/>
              <c:x val="0.42119198878549274"/>
              <c:y val="0.94259816460087531"/>
            </c:manualLayout>
          </c:layout>
          <c:overlay val="0"/>
          <c:spPr>
            <a:solidFill>
              <a:sysClr val="window" lastClr="FFFFFF"/>
            </a:solidFill>
            <a:ln>
              <a:noFill/>
            </a:ln>
            <a:effectLst/>
          </c:spPr>
          <c:txPr>
            <a:bodyPr rot="0" spcFirstLastPara="1" vertOverflow="ellipsis" vert="horz" wrap="square" anchor="ctr" anchorCtr="1"/>
            <a:lstStyle/>
            <a:p>
              <a:pPr>
                <a:defRPr sz="3200" b="0" i="0" u="none" strike="noStrike" kern="1200" baseline="0">
                  <a:solidFill>
                    <a:schemeClr val="dk1">
                      <a:lumMod val="65000"/>
                      <a:lumOff val="35000"/>
                    </a:schemeClr>
                  </a:solidFill>
                  <a:latin typeface="Calibri" panose="020F0502020204030204" pitchFamily="34" charset="0"/>
                  <a:ea typeface="+mn-ea"/>
                  <a:cs typeface="Calibri" panose="020F0502020204030204" pitchFamily="34" charset="0"/>
                </a:defRPr>
              </a:pPr>
              <a:endParaRPr lang="es-ES"/>
            </a:p>
          </c:txPr>
        </c:title>
        <c:numFmt formatCode="General" sourceLinked="1"/>
        <c:majorTickMark val="none"/>
        <c:minorTickMark val="none"/>
        <c:tickLblPos val="none"/>
        <c:spPr>
          <a:noFill/>
          <a:ln w="57150" cap="rnd">
            <a:solidFill>
              <a:schemeClr val="dk1">
                <a:lumMod val="25000"/>
                <a:lumOff val="75000"/>
              </a:schemeClr>
            </a:solidFill>
            <a:round/>
          </a:ln>
          <a:effectLst/>
        </c:spPr>
        <c:txPr>
          <a:bodyPr rot="-60000000" spcFirstLastPara="1" vertOverflow="ellipsis" vert="horz" wrap="square" anchor="ctr" anchorCtr="1"/>
          <a:lstStyle/>
          <a:p>
            <a:pPr>
              <a:defRPr sz="2000" b="0" i="0" u="none" strike="noStrike" kern="1200" spc="0" baseline="0">
                <a:solidFill>
                  <a:schemeClr val="dk1">
                    <a:lumMod val="65000"/>
                    <a:lumOff val="35000"/>
                  </a:schemeClr>
                </a:solidFill>
                <a:latin typeface="+mn-lt"/>
                <a:ea typeface="+mn-ea"/>
                <a:cs typeface="+mn-cs"/>
              </a:defRPr>
            </a:pPr>
            <a:endParaRPr lang="es-ES"/>
          </a:p>
        </c:txPr>
        <c:crossAx val="513147768"/>
        <c:crosses val="autoZero"/>
        <c:crossBetween val="midCat"/>
      </c:valAx>
      <c:valAx>
        <c:axId val="513147768"/>
        <c:scaling>
          <c:orientation val="minMax"/>
          <c:min val="0"/>
        </c:scaling>
        <c:delete val="0"/>
        <c:axPos val="l"/>
        <c:majorGridlines>
          <c:spPr>
            <a:ln w="9525" cap="flat" cmpd="sng" algn="ctr">
              <a:solidFill>
                <a:schemeClr val="dk1">
                  <a:lumMod val="15000"/>
                  <a:lumOff val="85000"/>
                </a:schemeClr>
              </a:solidFill>
              <a:prstDash val="dash"/>
              <a:round/>
            </a:ln>
            <a:effectLst/>
          </c:spPr>
        </c:majorGridlines>
        <c:title>
          <c:tx>
            <c:rich>
              <a:bodyPr rot="-5400000" spcFirstLastPara="1" vertOverflow="ellipsis" vert="horz" wrap="square" anchor="ctr" anchorCtr="1"/>
              <a:lstStyle/>
              <a:p>
                <a:pPr>
                  <a:defRPr lang="en-US" sz="3200" b="0" i="0" u="none" strike="noStrike" kern="1200" baseline="0" noProof="0">
                    <a:solidFill>
                      <a:schemeClr val="dk1">
                        <a:lumMod val="65000"/>
                        <a:lumOff val="35000"/>
                      </a:schemeClr>
                    </a:solidFill>
                    <a:latin typeface="Calibri" panose="020F0502020204030204" pitchFamily="34" charset="0"/>
                    <a:ea typeface="+mn-ea"/>
                    <a:cs typeface="Calibri" panose="020F0502020204030204" pitchFamily="34" charset="0"/>
                  </a:defRPr>
                </a:pPr>
                <a:r>
                  <a:rPr lang="en-US" sz="3200" noProof="0" dirty="0">
                    <a:latin typeface="Calibri" panose="020F0502020204030204" pitchFamily="34" charset="0"/>
                    <a:cs typeface="Calibri" panose="020F0502020204030204" pitchFamily="34" charset="0"/>
                  </a:rPr>
                  <a:t>Readiness and simplicity to implement</a:t>
                </a:r>
              </a:p>
            </c:rich>
          </c:tx>
          <c:layout>
            <c:manualLayout>
              <c:xMode val="edge"/>
              <c:yMode val="edge"/>
              <c:x val="7.1083789587726557E-4"/>
              <c:y val="8.7089656532283635E-2"/>
            </c:manualLayout>
          </c:layout>
          <c:overlay val="0"/>
          <c:spPr>
            <a:solidFill>
              <a:sysClr val="window" lastClr="FFFFFF"/>
            </a:solidFill>
            <a:ln>
              <a:noFill/>
            </a:ln>
            <a:effectLst/>
          </c:spPr>
          <c:txPr>
            <a:bodyPr rot="-5400000" spcFirstLastPara="1" vertOverflow="ellipsis" vert="horz" wrap="square" anchor="ctr" anchorCtr="1"/>
            <a:lstStyle/>
            <a:p>
              <a:pPr>
                <a:defRPr lang="en-US" sz="3200" b="0" i="0" u="none" strike="noStrike" kern="1200" baseline="0" noProof="0">
                  <a:solidFill>
                    <a:schemeClr val="dk1">
                      <a:lumMod val="65000"/>
                      <a:lumOff val="35000"/>
                    </a:schemeClr>
                  </a:solidFill>
                  <a:latin typeface="Calibri" panose="020F0502020204030204" pitchFamily="34" charset="0"/>
                  <a:ea typeface="+mn-ea"/>
                  <a:cs typeface="Calibri" panose="020F0502020204030204" pitchFamily="34" charset="0"/>
                </a:defRPr>
              </a:pPr>
              <a:endParaRPr lang="es-ES"/>
            </a:p>
          </c:txPr>
        </c:title>
        <c:numFmt formatCode="General" sourceLinked="1"/>
        <c:majorTickMark val="none"/>
        <c:minorTickMark val="none"/>
        <c:tickLblPos val="none"/>
        <c:spPr>
          <a:noFill/>
          <a:ln w="57150" cap="rnd">
            <a:solidFill>
              <a:schemeClr val="dk1">
                <a:lumMod val="25000"/>
                <a:lumOff val="75000"/>
              </a:schemeClr>
            </a:solidFill>
            <a:round/>
          </a:ln>
          <a:effectLst/>
        </c:spPr>
        <c:txPr>
          <a:bodyPr rot="-60000000" spcFirstLastPara="1" vertOverflow="ellipsis" vert="horz" wrap="square" anchor="ctr" anchorCtr="1"/>
          <a:lstStyle/>
          <a:p>
            <a:pPr>
              <a:defRPr sz="2000" b="0" i="0" u="none" strike="noStrike" kern="1200" spc="0" baseline="0">
                <a:solidFill>
                  <a:schemeClr val="dk1">
                    <a:lumMod val="65000"/>
                    <a:lumOff val="35000"/>
                  </a:schemeClr>
                </a:solidFill>
                <a:latin typeface="+mn-lt"/>
                <a:ea typeface="+mn-ea"/>
                <a:cs typeface="+mn-cs"/>
              </a:defRPr>
            </a:pPr>
            <a:endParaRPr lang="es-ES"/>
          </a:p>
        </c:txPr>
        <c:crossAx val="513144240"/>
        <c:crosses val="autoZero"/>
        <c:crossBetween val="midCat"/>
      </c:valAx>
      <c:spPr>
        <a:noFill/>
        <a:ln w="25400">
          <a:noFill/>
        </a:ln>
        <a:effectLst/>
      </c:spPr>
    </c:plotArea>
    <c:plotVisOnly val="1"/>
    <c:dispBlanksAs val="gap"/>
    <c:showDLblsOverMax val="0"/>
  </c:chart>
  <c:spPr>
    <a:noFill/>
    <a:ln>
      <a:noFill/>
    </a:ln>
    <a:effectLst/>
  </c:spPr>
  <c:txPr>
    <a:bodyPr/>
    <a:lstStyle/>
    <a:p>
      <a:pPr>
        <a:defRPr sz="2000"/>
      </a:pPr>
      <a:endParaRPr lang="es-E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6">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900" kern="120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effectRef idx="1"/>
    <cs:fontRef idx="minor">
      <a:schemeClr val="dk1"/>
    </cs:fontRef>
    <cs:spPr>
      <a:ln w="9525" cap="flat" cmpd="sng" algn="ctr">
        <a:solidFill>
          <a:schemeClr val="phClr">
            <a:alpha val="70000"/>
          </a:schemeClr>
        </a:solidFill>
        <a:prstDash val="sysDot"/>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rnd">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rnd">
        <a:solidFill>
          <a:schemeClr val="dk1">
            <a:lumMod val="65000"/>
            <a:lumOff val="35000"/>
          </a:schemeClr>
        </a:solidFill>
        <a:round/>
      </a:ln>
    </cs:spPr>
  </cs:downBar>
  <cs:dropLine>
    <cs:lnRef idx="0"/>
    <cs:fillRef idx="0"/>
    <cs:effectRef idx="0"/>
    <cs:fontRef idx="minor">
      <a:schemeClr val="dk1"/>
    </cs:fontRef>
    <cs:spPr>
      <a:ln w="9525" cap="rnd">
        <a:solidFill>
          <a:schemeClr val="dk1">
            <a:lumMod val="35000"/>
            <a:lumOff val="65000"/>
          </a:schemeClr>
        </a:solidFill>
        <a:round/>
      </a:ln>
    </cs:spPr>
  </cs:dropLine>
  <cs:errorBar>
    <cs:lnRef idx="0"/>
    <cs:fillRef idx="0"/>
    <cs:effectRef idx="0"/>
    <cs:fontRef idx="minor">
      <a:schemeClr val="dk1"/>
    </cs:fontRef>
    <cs:spPr>
      <a:ln w="9525" cap="rnd">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rnd">
        <a:solidFill>
          <a:schemeClr val="dk1">
            <a:lumMod val="35000"/>
            <a:lumOff val="65000"/>
          </a:schemeClr>
        </a:solidFill>
        <a:round/>
      </a:ln>
    </cs:spPr>
  </cs:hiLoLine>
  <cs:leaderLine>
    <cs:lnRef idx="0"/>
    <cs:fillRef idx="0"/>
    <cs:effectRef idx="0"/>
    <cs:fontRef idx="minor">
      <a:schemeClr val="dk1"/>
    </cs:fontRef>
    <cs:spPr>
      <a:ln w="9525" cap="rnd">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spc="0" baseline="0"/>
  </cs:legend>
  <cs:plotArea>
    <cs:lnRef idx="0"/>
    <cs:fillRef idx="0"/>
    <cs:effectRef idx="0"/>
    <cs:fontRef idx="minor">
      <a:schemeClr val="dk1"/>
    </cs:fontRef>
    <cs:spPr>
      <a:gradFill>
        <a:gsLst>
          <a:gs pos="100000">
            <a:schemeClr val="lt1">
              <a:lumMod val="95000"/>
            </a:schemeClr>
          </a:gs>
          <a:gs pos="0">
            <a:schemeClr val="lt1">
              <a:alpha val="0"/>
            </a:schemeClr>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900" kern="1200"/>
  </cs:seriesAxis>
  <cs:seriesLine>
    <cs:lnRef idx="0"/>
    <cs:fillRef idx="0"/>
    <cs:effectRef idx="0"/>
    <cs:fontRef idx="minor">
      <a:schemeClr val="dk1"/>
    </cs:fontRef>
    <cs:spPr>
      <a:ln w="9525" cap="rnd">
        <a:solidFill>
          <a:schemeClr val="dk1">
            <a:lumMod val="35000"/>
            <a:lumOff val="65000"/>
          </a:schemeClr>
        </a:solidFill>
        <a:round/>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spPr>
      <a:ln w="9525" cap="rnd">
        <a:solidFill>
          <a:schemeClr val="dk1">
            <a:lumMod val="25000"/>
            <a:lumOff val="75000"/>
          </a:schemeClr>
        </a:solidFill>
        <a:round/>
      </a:ln>
    </cs:spPr>
    <cs:defRPr sz="900" kern="1200" spc="0" baseline="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98510C-4C2D-4946-93D0-1B02D4786AED}" type="datetimeFigureOut">
              <a:rPr lang="es-ES" smtClean="0"/>
              <a:t>24/02/2020</a:t>
            </a:fld>
            <a:endParaRPr lang="es-E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39258A-2753-4B7D-9E76-852602B167A8}" type="slidenum">
              <a:rPr lang="es-ES" smtClean="0"/>
              <a:t>‹Nº›</a:t>
            </a:fld>
            <a:endParaRPr lang="es-ES" dirty="0"/>
          </a:p>
        </p:txBody>
      </p:sp>
    </p:spTree>
    <p:extLst>
      <p:ext uri="{BB962C8B-B14F-4D97-AF65-F5344CB8AC3E}">
        <p14:creationId xmlns:p14="http://schemas.microsoft.com/office/powerpoint/2010/main" val="12152553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ADF944-3C7E-4260-83DF-A5D8D307A9A0}" type="datetimeFigureOut">
              <a:rPr lang="en-GB" smtClean="0"/>
              <a:t>24/02/2020</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90255A-63B5-46D2-B84F-6E55E9D88872}" type="slidenum">
              <a:rPr lang="en-GB" smtClean="0"/>
              <a:t>‹Nº›</a:t>
            </a:fld>
            <a:endParaRPr lang="en-GB" dirty="0"/>
          </a:p>
        </p:txBody>
      </p:sp>
    </p:spTree>
    <p:extLst>
      <p:ext uri="{BB962C8B-B14F-4D97-AF65-F5344CB8AC3E}">
        <p14:creationId xmlns:p14="http://schemas.microsoft.com/office/powerpoint/2010/main" val="2043856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490255A-63B5-46D2-B84F-6E55E9D88872}" type="slidenum">
              <a:rPr lang="en-GB" smtClean="0"/>
              <a:t>1</a:t>
            </a:fld>
            <a:endParaRPr lang="en-GB" dirty="0"/>
          </a:p>
        </p:txBody>
      </p:sp>
    </p:spTree>
    <p:extLst>
      <p:ext uri="{BB962C8B-B14F-4D97-AF65-F5344CB8AC3E}">
        <p14:creationId xmlns:p14="http://schemas.microsoft.com/office/powerpoint/2010/main" val="1214008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10</a:t>
            </a:fld>
            <a:endParaRPr lang="en-GB" dirty="0">
              <a:solidFill>
                <a:prstClr val="black"/>
              </a:solidFill>
            </a:endParaRPr>
          </a:p>
        </p:txBody>
      </p:sp>
    </p:spTree>
    <p:extLst>
      <p:ext uri="{BB962C8B-B14F-4D97-AF65-F5344CB8AC3E}">
        <p14:creationId xmlns:p14="http://schemas.microsoft.com/office/powerpoint/2010/main" val="2790947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11</a:t>
            </a:fld>
            <a:endParaRPr lang="en-GB" dirty="0">
              <a:solidFill>
                <a:prstClr val="black"/>
              </a:solidFill>
            </a:endParaRPr>
          </a:p>
        </p:txBody>
      </p:sp>
    </p:spTree>
    <p:extLst>
      <p:ext uri="{BB962C8B-B14F-4D97-AF65-F5344CB8AC3E}">
        <p14:creationId xmlns:p14="http://schemas.microsoft.com/office/powerpoint/2010/main" val="3574544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BF0794B8-B75D-4624-A5C6-286D22CB4CCF}" type="slidenum">
              <a:rPr lang="es-ES" smtClean="0"/>
              <a:pPr/>
              <a:t>12</a:t>
            </a:fld>
            <a:endParaRPr lang="es-ES" dirty="0"/>
          </a:p>
        </p:txBody>
      </p:sp>
    </p:spTree>
    <p:extLst>
      <p:ext uri="{BB962C8B-B14F-4D97-AF65-F5344CB8AC3E}">
        <p14:creationId xmlns:p14="http://schemas.microsoft.com/office/powerpoint/2010/main" val="1872939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90255A-63B5-46D2-B84F-6E55E9D88872}"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464795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90255A-63B5-46D2-B84F-6E55E9D88872}"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95735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BF0794B8-B75D-4624-A5C6-286D22CB4CCF}" type="slidenum">
              <a:rPr lang="es-ES" smtClean="0">
                <a:solidFill>
                  <a:prstClr val="black"/>
                </a:solidFill>
              </a:rPr>
              <a:pPr/>
              <a:t>15</a:t>
            </a:fld>
            <a:endParaRPr lang="es-ES" dirty="0">
              <a:solidFill>
                <a:prstClr val="black"/>
              </a:solidFill>
            </a:endParaRPr>
          </a:p>
        </p:txBody>
      </p:sp>
    </p:spTree>
    <p:extLst>
      <p:ext uri="{BB962C8B-B14F-4D97-AF65-F5344CB8AC3E}">
        <p14:creationId xmlns:p14="http://schemas.microsoft.com/office/powerpoint/2010/main" val="4190172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90255A-63B5-46D2-B84F-6E55E9D88872}"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555363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BF0794B8-B75D-4624-A5C6-286D22CB4CCF}" type="slidenum">
              <a:rPr lang="es-ES" smtClean="0"/>
              <a:pPr/>
              <a:t>17</a:t>
            </a:fld>
            <a:endParaRPr lang="es-ES" dirty="0"/>
          </a:p>
        </p:txBody>
      </p:sp>
    </p:spTree>
    <p:extLst>
      <p:ext uri="{BB962C8B-B14F-4D97-AF65-F5344CB8AC3E}">
        <p14:creationId xmlns:p14="http://schemas.microsoft.com/office/powerpoint/2010/main" val="4100697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18</a:t>
            </a:fld>
            <a:endParaRPr lang="en-GB" dirty="0">
              <a:solidFill>
                <a:prstClr val="black"/>
              </a:solidFill>
            </a:endParaRPr>
          </a:p>
        </p:txBody>
      </p:sp>
    </p:spTree>
    <p:extLst>
      <p:ext uri="{BB962C8B-B14F-4D97-AF65-F5344CB8AC3E}">
        <p14:creationId xmlns:p14="http://schemas.microsoft.com/office/powerpoint/2010/main" val="3039534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19</a:t>
            </a:fld>
            <a:endParaRPr lang="en-GB" dirty="0">
              <a:solidFill>
                <a:prstClr val="black"/>
              </a:solidFill>
            </a:endParaRPr>
          </a:p>
        </p:txBody>
      </p:sp>
    </p:spTree>
    <p:extLst>
      <p:ext uri="{BB962C8B-B14F-4D97-AF65-F5344CB8AC3E}">
        <p14:creationId xmlns:p14="http://schemas.microsoft.com/office/powerpoint/2010/main" val="2785899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BF0794B8-B75D-4624-A5C6-286D22CB4CCF}" type="slidenum">
              <a:rPr lang="es-ES" smtClean="0"/>
              <a:pPr/>
              <a:t>2</a:t>
            </a:fld>
            <a:endParaRPr lang="es-ES" dirty="0"/>
          </a:p>
        </p:txBody>
      </p:sp>
    </p:spTree>
    <p:extLst>
      <p:ext uri="{BB962C8B-B14F-4D97-AF65-F5344CB8AC3E}">
        <p14:creationId xmlns:p14="http://schemas.microsoft.com/office/powerpoint/2010/main" val="34835891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20</a:t>
            </a:fld>
            <a:endParaRPr lang="en-GB" dirty="0">
              <a:solidFill>
                <a:prstClr val="black"/>
              </a:solidFill>
            </a:endParaRPr>
          </a:p>
        </p:txBody>
      </p:sp>
    </p:spTree>
    <p:extLst>
      <p:ext uri="{BB962C8B-B14F-4D97-AF65-F5344CB8AC3E}">
        <p14:creationId xmlns:p14="http://schemas.microsoft.com/office/powerpoint/2010/main" val="2870393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21</a:t>
            </a:fld>
            <a:endParaRPr lang="en-GB" dirty="0">
              <a:solidFill>
                <a:prstClr val="black"/>
              </a:solidFill>
            </a:endParaRPr>
          </a:p>
        </p:txBody>
      </p:sp>
    </p:spTree>
    <p:extLst>
      <p:ext uri="{BB962C8B-B14F-4D97-AF65-F5344CB8AC3E}">
        <p14:creationId xmlns:p14="http://schemas.microsoft.com/office/powerpoint/2010/main" val="3053241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22</a:t>
            </a:fld>
            <a:endParaRPr lang="en-GB" dirty="0">
              <a:solidFill>
                <a:prstClr val="black"/>
              </a:solidFill>
            </a:endParaRPr>
          </a:p>
        </p:txBody>
      </p:sp>
    </p:spTree>
    <p:extLst>
      <p:ext uri="{BB962C8B-B14F-4D97-AF65-F5344CB8AC3E}">
        <p14:creationId xmlns:p14="http://schemas.microsoft.com/office/powerpoint/2010/main" val="1558513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23</a:t>
            </a:fld>
            <a:endParaRPr lang="en-GB" dirty="0">
              <a:solidFill>
                <a:prstClr val="black"/>
              </a:solidFill>
            </a:endParaRPr>
          </a:p>
        </p:txBody>
      </p:sp>
    </p:spTree>
    <p:extLst>
      <p:ext uri="{BB962C8B-B14F-4D97-AF65-F5344CB8AC3E}">
        <p14:creationId xmlns:p14="http://schemas.microsoft.com/office/powerpoint/2010/main" val="1536031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24</a:t>
            </a:fld>
            <a:endParaRPr lang="en-GB" dirty="0">
              <a:solidFill>
                <a:prstClr val="black"/>
              </a:solidFill>
            </a:endParaRPr>
          </a:p>
        </p:txBody>
      </p:sp>
    </p:spTree>
    <p:extLst>
      <p:ext uri="{BB962C8B-B14F-4D97-AF65-F5344CB8AC3E}">
        <p14:creationId xmlns:p14="http://schemas.microsoft.com/office/powerpoint/2010/main" val="984576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25</a:t>
            </a:fld>
            <a:endParaRPr lang="en-GB" dirty="0">
              <a:solidFill>
                <a:prstClr val="black"/>
              </a:solidFill>
            </a:endParaRPr>
          </a:p>
        </p:txBody>
      </p:sp>
    </p:spTree>
    <p:extLst>
      <p:ext uri="{BB962C8B-B14F-4D97-AF65-F5344CB8AC3E}">
        <p14:creationId xmlns:p14="http://schemas.microsoft.com/office/powerpoint/2010/main" val="34119934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26</a:t>
            </a:fld>
            <a:endParaRPr lang="en-GB" dirty="0">
              <a:solidFill>
                <a:prstClr val="black"/>
              </a:solidFill>
            </a:endParaRPr>
          </a:p>
        </p:txBody>
      </p:sp>
    </p:spTree>
    <p:extLst>
      <p:ext uri="{BB962C8B-B14F-4D97-AF65-F5344CB8AC3E}">
        <p14:creationId xmlns:p14="http://schemas.microsoft.com/office/powerpoint/2010/main" val="4184463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BF0794B8-B75D-4624-A5C6-286D22CB4CCF}" type="slidenum">
              <a:rPr lang="es-ES" smtClean="0"/>
              <a:pPr/>
              <a:t>27</a:t>
            </a:fld>
            <a:endParaRPr lang="es-ES" dirty="0"/>
          </a:p>
        </p:txBody>
      </p:sp>
    </p:spTree>
    <p:extLst>
      <p:ext uri="{BB962C8B-B14F-4D97-AF65-F5344CB8AC3E}">
        <p14:creationId xmlns:p14="http://schemas.microsoft.com/office/powerpoint/2010/main" val="2797494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28</a:t>
            </a:fld>
            <a:endParaRPr lang="en-GB" dirty="0">
              <a:solidFill>
                <a:prstClr val="black"/>
              </a:solidFill>
            </a:endParaRPr>
          </a:p>
        </p:txBody>
      </p:sp>
    </p:spTree>
    <p:extLst>
      <p:ext uri="{BB962C8B-B14F-4D97-AF65-F5344CB8AC3E}">
        <p14:creationId xmlns:p14="http://schemas.microsoft.com/office/powerpoint/2010/main" val="4044843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29</a:t>
            </a:fld>
            <a:endParaRPr lang="en-GB" dirty="0">
              <a:solidFill>
                <a:prstClr val="black"/>
              </a:solidFill>
            </a:endParaRPr>
          </a:p>
        </p:txBody>
      </p:sp>
    </p:spTree>
    <p:extLst>
      <p:ext uri="{BB962C8B-B14F-4D97-AF65-F5344CB8AC3E}">
        <p14:creationId xmlns:p14="http://schemas.microsoft.com/office/powerpoint/2010/main" val="3138161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BF0794B8-B75D-4624-A5C6-286D22CB4CCF}" type="slidenum">
              <a:rPr lang="es-ES" smtClean="0"/>
              <a:pPr/>
              <a:t>3</a:t>
            </a:fld>
            <a:endParaRPr lang="es-ES" dirty="0"/>
          </a:p>
        </p:txBody>
      </p:sp>
    </p:spTree>
    <p:extLst>
      <p:ext uri="{BB962C8B-B14F-4D97-AF65-F5344CB8AC3E}">
        <p14:creationId xmlns:p14="http://schemas.microsoft.com/office/powerpoint/2010/main" val="3078324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30</a:t>
            </a:fld>
            <a:endParaRPr lang="en-GB" dirty="0">
              <a:solidFill>
                <a:prstClr val="black"/>
              </a:solidFill>
            </a:endParaRPr>
          </a:p>
        </p:txBody>
      </p:sp>
    </p:spTree>
    <p:extLst>
      <p:ext uri="{BB962C8B-B14F-4D97-AF65-F5344CB8AC3E}">
        <p14:creationId xmlns:p14="http://schemas.microsoft.com/office/powerpoint/2010/main" val="24179121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31</a:t>
            </a:fld>
            <a:endParaRPr lang="en-GB" dirty="0">
              <a:solidFill>
                <a:prstClr val="black"/>
              </a:solidFill>
            </a:endParaRPr>
          </a:p>
        </p:txBody>
      </p:sp>
    </p:spTree>
    <p:extLst>
      <p:ext uri="{BB962C8B-B14F-4D97-AF65-F5344CB8AC3E}">
        <p14:creationId xmlns:p14="http://schemas.microsoft.com/office/powerpoint/2010/main" val="1338003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32</a:t>
            </a:fld>
            <a:endParaRPr lang="en-GB" dirty="0">
              <a:solidFill>
                <a:prstClr val="black"/>
              </a:solidFill>
            </a:endParaRPr>
          </a:p>
        </p:txBody>
      </p:sp>
    </p:spTree>
    <p:extLst>
      <p:ext uri="{BB962C8B-B14F-4D97-AF65-F5344CB8AC3E}">
        <p14:creationId xmlns:p14="http://schemas.microsoft.com/office/powerpoint/2010/main" val="2948313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33</a:t>
            </a:fld>
            <a:endParaRPr lang="en-GB" dirty="0">
              <a:solidFill>
                <a:prstClr val="black"/>
              </a:solidFill>
            </a:endParaRPr>
          </a:p>
        </p:txBody>
      </p:sp>
    </p:spTree>
    <p:extLst>
      <p:ext uri="{BB962C8B-B14F-4D97-AF65-F5344CB8AC3E}">
        <p14:creationId xmlns:p14="http://schemas.microsoft.com/office/powerpoint/2010/main" val="12107741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BF0794B8-B75D-4624-A5C6-286D22CB4CCF}" type="slidenum">
              <a:rPr lang="es-ES" smtClean="0"/>
              <a:pPr/>
              <a:t>38</a:t>
            </a:fld>
            <a:endParaRPr lang="es-ES" dirty="0"/>
          </a:p>
        </p:txBody>
      </p:sp>
    </p:spTree>
    <p:extLst>
      <p:ext uri="{BB962C8B-B14F-4D97-AF65-F5344CB8AC3E}">
        <p14:creationId xmlns:p14="http://schemas.microsoft.com/office/powerpoint/2010/main" val="1424018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39</a:t>
            </a:fld>
            <a:endParaRPr lang="en-GB" dirty="0">
              <a:solidFill>
                <a:prstClr val="black"/>
              </a:solidFill>
            </a:endParaRPr>
          </a:p>
        </p:txBody>
      </p:sp>
    </p:spTree>
    <p:extLst>
      <p:ext uri="{BB962C8B-B14F-4D97-AF65-F5344CB8AC3E}">
        <p14:creationId xmlns:p14="http://schemas.microsoft.com/office/powerpoint/2010/main" val="41721402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40</a:t>
            </a:fld>
            <a:endParaRPr lang="en-GB" dirty="0">
              <a:solidFill>
                <a:prstClr val="black"/>
              </a:solidFill>
            </a:endParaRPr>
          </a:p>
        </p:txBody>
      </p:sp>
    </p:spTree>
    <p:extLst>
      <p:ext uri="{BB962C8B-B14F-4D97-AF65-F5344CB8AC3E}">
        <p14:creationId xmlns:p14="http://schemas.microsoft.com/office/powerpoint/2010/main" val="21046637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41</a:t>
            </a:fld>
            <a:endParaRPr lang="en-GB" dirty="0">
              <a:solidFill>
                <a:prstClr val="black"/>
              </a:solidFill>
            </a:endParaRPr>
          </a:p>
        </p:txBody>
      </p:sp>
    </p:spTree>
    <p:extLst>
      <p:ext uri="{BB962C8B-B14F-4D97-AF65-F5344CB8AC3E}">
        <p14:creationId xmlns:p14="http://schemas.microsoft.com/office/powerpoint/2010/main" val="1194168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42</a:t>
            </a:fld>
            <a:endParaRPr lang="en-GB" dirty="0">
              <a:solidFill>
                <a:prstClr val="black"/>
              </a:solidFill>
            </a:endParaRPr>
          </a:p>
        </p:txBody>
      </p:sp>
    </p:spTree>
    <p:extLst>
      <p:ext uri="{BB962C8B-B14F-4D97-AF65-F5344CB8AC3E}">
        <p14:creationId xmlns:p14="http://schemas.microsoft.com/office/powerpoint/2010/main" val="7438370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43</a:t>
            </a:fld>
            <a:endParaRPr lang="en-GB" dirty="0">
              <a:solidFill>
                <a:prstClr val="black"/>
              </a:solidFill>
            </a:endParaRPr>
          </a:p>
        </p:txBody>
      </p:sp>
    </p:spTree>
    <p:extLst>
      <p:ext uri="{BB962C8B-B14F-4D97-AF65-F5344CB8AC3E}">
        <p14:creationId xmlns:p14="http://schemas.microsoft.com/office/powerpoint/2010/main" val="3328623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4</a:t>
            </a:fld>
            <a:endParaRPr lang="en-GB">
              <a:solidFill>
                <a:prstClr val="black"/>
              </a:solidFill>
            </a:endParaRPr>
          </a:p>
        </p:txBody>
      </p:sp>
    </p:spTree>
    <p:extLst>
      <p:ext uri="{BB962C8B-B14F-4D97-AF65-F5344CB8AC3E}">
        <p14:creationId xmlns:p14="http://schemas.microsoft.com/office/powerpoint/2010/main" val="2765077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44</a:t>
            </a:fld>
            <a:endParaRPr lang="en-GB" dirty="0">
              <a:solidFill>
                <a:prstClr val="black"/>
              </a:solidFill>
            </a:endParaRPr>
          </a:p>
        </p:txBody>
      </p:sp>
    </p:spTree>
    <p:extLst>
      <p:ext uri="{BB962C8B-B14F-4D97-AF65-F5344CB8AC3E}">
        <p14:creationId xmlns:p14="http://schemas.microsoft.com/office/powerpoint/2010/main" val="41017432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45</a:t>
            </a:fld>
            <a:endParaRPr lang="en-GB" dirty="0">
              <a:solidFill>
                <a:prstClr val="black"/>
              </a:solidFill>
            </a:endParaRPr>
          </a:p>
        </p:txBody>
      </p:sp>
    </p:spTree>
    <p:extLst>
      <p:ext uri="{BB962C8B-B14F-4D97-AF65-F5344CB8AC3E}">
        <p14:creationId xmlns:p14="http://schemas.microsoft.com/office/powerpoint/2010/main" val="6025859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46</a:t>
            </a:fld>
            <a:endParaRPr lang="en-GB" dirty="0">
              <a:solidFill>
                <a:prstClr val="black"/>
              </a:solidFill>
            </a:endParaRPr>
          </a:p>
        </p:txBody>
      </p:sp>
    </p:spTree>
    <p:extLst>
      <p:ext uri="{BB962C8B-B14F-4D97-AF65-F5344CB8AC3E}">
        <p14:creationId xmlns:p14="http://schemas.microsoft.com/office/powerpoint/2010/main" val="34773468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47</a:t>
            </a:fld>
            <a:endParaRPr lang="en-GB" dirty="0">
              <a:solidFill>
                <a:prstClr val="black"/>
              </a:solidFill>
            </a:endParaRPr>
          </a:p>
        </p:txBody>
      </p:sp>
    </p:spTree>
    <p:extLst>
      <p:ext uri="{BB962C8B-B14F-4D97-AF65-F5344CB8AC3E}">
        <p14:creationId xmlns:p14="http://schemas.microsoft.com/office/powerpoint/2010/main" val="20275485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48</a:t>
            </a:fld>
            <a:endParaRPr lang="en-GB" dirty="0">
              <a:solidFill>
                <a:prstClr val="black"/>
              </a:solidFill>
            </a:endParaRPr>
          </a:p>
        </p:txBody>
      </p:sp>
    </p:spTree>
    <p:extLst>
      <p:ext uri="{BB962C8B-B14F-4D97-AF65-F5344CB8AC3E}">
        <p14:creationId xmlns:p14="http://schemas.microsoft.com/office/powerpoint/2010/main" val="13220910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49</a:t>
            </a:fld>
            <a:endParaRPr lang="en-GB" dirty="0">
              <a:solidFill>
                <a:prstClr val="black"/>
              </a:solidFill>
            </a:endParaRPr>
          </a:p>
        </p:txBody>
      </p:sp>
    </p:spTree>
    <p:extLst>
      <p:ext uri="{BB962C8B-B14F-4D97-AF65-F5344CB8AC3E}">
        <p14:creationId xmlns:p14="http://schemas.microsoft.com/office/powerpoint/2010/main" val="4163807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50</a:t>
            </a:fld>
            <a:endParaRPr lang="en-GB" dirty="0">
              <a:solidFill>
                <a:prstClr val="black"/>
              </a:solidFill>
            </a:endParaRPr>
          </a:p>
        </p:txBody>
      </p:sp>
    </p:spTree>
    <p:extLst>
      <p:ext uri="{BB962C8B-B14F-4D97-AF65-F5344CB8AC3E}">
        <p14:creationId xmlns:p14="http://schemas.microsoft.com/office/powerpoint/2010/main" val="123314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51</a:t>
            </a:fld>
            <a:endParaRPr lang="en-GB" dirty="0">
              <a:solidFill>
                <a:prstClr val="black"/>
              </a:solidFill>
            </a:endParaRPr>
          </a:p>
        </p:txBody>
      </p:sp>
    </p:spTree>
    <p:extLst>
      <p:ext uri="{BB962C8B-B14F-4D97-AF65-F5344CB8AC3E}">
        <p14:creationId xmlns:p14="http://schemas.microsoft.com/office/powerpoint/2010/main" val="14779670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BF0794B8-B75D-4624-A5C6-286D22CB4CCF}" type="slidenum">
              <a:rPr lang="es-ES" smtClean="0"/>
              <a:pPr/>
              <a:t>52</a:t>
            </a:fld>
            <a:endParaRPr lang="es-ES" dirty="0"/>
          </a:p>
        </p:txBody>
      </p:sp>
    </p:spTree>
    <p:extLst>
      <p:ext uri="{BB962C8B-B14F-4D97-AF65-F5344CB8AC3E}">
        <p14:creationId xmlns:p14="http://schemas.microsoft.com/office/powerpoint/2010/main" val="26696954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53</a:t>
            </a:fld>
            <a:endParaRPr lang="en-GB" dirty="0">
              <a:solidFill>
                <a:prstClr val="black"/>
              </a:solidFill>
            </a:endParaRPr>
          </a:p>
        </p:txBody>
      </p:sp>
    </p:spTree>
    <p:extLst>
      <p:ext uri="{BB962C8B-B14F-4D97-AF65-F5344CB8AC3E}">
        <p14:creationId xmlns:p14="http://schemas.microsoft.com/office/powerpoint/2010/main" val="1683486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5</a:t>
            </a:fld>
            <a:endParaRPr lang="en-GB">
              <a:solidFill>
                <a:prstClr val="black"/>
              </a:solidFill>
            </a:endParaRPr>
          </a:p>
        </p:txBody>
      </p:sp>
    </p:spTree>
    <p:extLst>
      <p:ext uri="{BB962C8B-B14F-4D97-AF65-F5344CB8AC3E}">
        <p14:creationId xmlns:p14="http://schemas.microsoft.com/office/powerpoint/2010/main" val="3397762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90255A-63B5-46D2-B84F-6E55E9D88872}" type="slidenum">
              <a:rPr lang="en-GB" smtClean="0"/>
              <a:t>54</a:t>
            </a:fld>
            <a:endParaRPr lang="en-GB" dirty="0"/>
          </a:p>
        </p:txBody>
      </p:sp>
    </p:spTree>
    <p:extLst>
      <p:ext uri="{BB962C8B-B14F-4D97-AF65-F5344CB8AC3E}">
        <p14:creationId xmlns:p14="http://schemas.microsoft.com/office/powerpoint/2010/main" val="28203005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90255A-63B5-46D2-B84F-6E55E9D88872}" type="slidenum">
              <a:rPr lang="en-GB" smtClean="0"/>
              <a:t>55</a:t>
            </a:fld>
            <a:endParaRPr lang="en-GB" dirty="0"/>
          </a:p>
        </p:txBody>
      </p:sp>
    </p:spTree>
    <p:extLst>
      <p:ext uri="{BB962C8B-B14F-4D97-AF65-F5344CB8AC3E}">
        <p14:creationId xmlns:p14="http://schemas.microsoft.com/office/powerpoint/2010/main" val="22304235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90255A-63B5-46D2-B84F-6E55E9D88872}" type="slidenum">
              <a:rPr lang="en-GB" smtClean="0"/>
              <a:t>56</a:t>
            </a:fld>
            <a:endParaRPr lang="en-GB" dirty="0"/>
          </a:p>
        </p:txBody>
      </p:sp>
    </p:spTree>
    <p:extLst>
      <p:ext uri="{BB962C8B-B14F-4D97-AF65-F5344CB8AC3E}">
        <p14:creationId xmlns:p14="http://schemas.microsoft.com/office/powerpoint/2010/main" val="36455077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90255A-63B5-46D2-B84F-6E55E9D88872}" type="slidenum">
              <a:rPr lang="en-GB" smtClean="0"/>
              <a:t>57</a:t>
            </a:fld>
            <a:endParaRPr lang="en-GB" dirty="0"/>
          </a:p>
        </p:txBody>
      </p:sp>
    </p:spTree>
    <p:extLst>
      <p:ext uri="{BB962C8B-B14F-4D97-AF65-F5344CB8AC3E}">
        <p14:creationId xmlns:p14="http://schemas.microsoft.com/office/powerpoint/2010/main" val="9307062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90255A-63B5-46D2-B84F-6E55E9D88872}" type="slidenum">
              <a:rPr lang="en-GB" smtClean="0"/>
              <a:t>58</a:t>
            </a:fld>
            <a:endParaRPr lang="en-GB" dirty="0"/>
          </a:p>
        </p:txBody>
      </p:sp>
    </p:spTree>
    <p:extLst>
      <p:ext uri="{BB962C8B-B14F-4D97-AF65-F5344CB8AC3E}">
        <p14:creationId xmlns:p14="http://schemas.microsoft.com/office/powerpoint/2010/main" val="39720239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490255A-63B5-46D2-B84F-6E55E9D88872}" type="slidenum">
              <a:rPr lang="en-GB" smtClean="0"/>
              <a:t>59</a:t>
            </a:fld>
            <a:endParaRPr lang="en-GB" dirty="0"/>
          </a:p>
        </p:txBody>
      </p:sp>
    </p:spTree>
    <p:extLst>
      <p:ext uri="{BB962C8B-B14F-4D97-AF65-F5344CB8AC3E}">
        <p14:creationId xmlns:p14="http://schemas.microsoft.com/office/powerpoint/2010/main" val="1533228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60</a:t>
            </a:fld>
            <a:endParaRPr lang="en-GB" dirty="0">
              <a:solidFill>
                <a:prstClr val="black"/>
              </a:solidFill>
            </a:endParaRPr>
          </a:p>
        </p:txBody>
      </p:sp>
    </p:spTree>
    <p:extLst>
      <p:ext uri="{BB962C8B-B14F-4D97-AF65-F5344CB8AC3E}">
        <p14:creationId xmlns:p14="http://schemas.microsoft.com/office/powerpoint/2010/main" val="30588263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61</a:t>
            </a:fld>
            <a:endParaRPr lang="en-GB" dirty="0">
              <a:solidFill>
                <a:prstClr val="black"/>
              </a:solidFill>
            </a:endParaRPr>
          </a:p>
        </p:txBody>
      </p:sp>
    </p:spTree>
    <p:extLst>
      <p:ext uri="{BB962C8B-B14F-4D97-AF65-F5344CB8AC3E}">
        <p14:creationId xmlns:p14="http://schemas.microsoft.com/office/powerpoint/2010/main" val="6890553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62</a:t>
            </a:fld>
            <a:endParaRPr lang="en-GB" dirty="0">
              <a:solidFill>
                <a:prstClr val="black"/>
              </a:solidFill>
            </a:endParaRPr>
          </a:p>
        </p:txBody>
      </p:sp>
    </p:spTree>
    <p:extLst>
      <p:ext uri="{BB962C8B-B14F-4D97-AF65-F5344CB8AC3E}">
        <p14:creationId xmlns:p14="http://schemas.microsoft.com/office/powerpoint/2010/main" val="22681835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63</a:t>
            </a:fld>
            <a:endParaRPr lang="en-GB" dirty="0">
              <a:solidFill>
                <a:prstClr val="black"/>
              </a:solidFill>
            </a:endParaRPr>
          </a:p>
        </p:txBody>
      </p:sp>
    </p:spTree>
    <p:extLst>
      <p:ext uri="{BB962C8B-B14F-4D97-AF65-F5344CB8AC3E}">
        <p14:creationId xmlns:p14="http://schemas.microsoft.com/office/powerpoint/2010/main" val="313783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6</a:t>
            </a:fld>
            <a:endParaRPr lang="en-GB">
              <a:solidFill>
                <a:prstClr val="black"/>
              </a:solidFill>
            </a:endParaRPr>
          </a:p>
        </p:txBody>
      </p:sp>
    </p:spTree>
    <p:extLst>
      <p:ext uri="{BB962C8B-B14F-4D97-AF65-F5344CB8AC3E}">
        <p14:creationId xmlns:p14="http://schemas.microsoft.com/office/powerpoint/2010/main" val="101213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7</a:t>
            </a:fld>
            <a:endParaRPr lang="en-GB">
              <a:solidFill>
                <a:prstClr val="black"/>
              </a:solidFill>
            </a:endParaRPr>
          </a:p>
        </p:txBody>
      </p:sp>
    </p:spTree>
    <p:extLst>
      <p:ext uri="{BB962C8B-B14F-4D97-AF65-F5344CB8AC3E}">
        <p14:creationId xmlns:p14="http://schemas.microsoft.com/office/powerpoint/2010/main" val="1738741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7490255A-63B5-46D2-B84F-6E55E9D88872}" type="slidenum">
              <a:rPr lang="en-GB" smtClean="0">
                <a:solidFill>
                  <a:prstClr val="black"/>
                </a:solidFill>
              </a:rPr>
              <a:pPr/>
              <a:t>8</a:t>
            </a:fld>
            <a:endParaRPr lang="en-GB" dirty="0">
              <a:solidFill>
                <a:prstClr val="black"/>
              </a:solidFill>
            </a:endParaRPr>
          </a:p>
        </p:txBody>
      </p:sp>
    </p:spTree>
    <p:extLst>
      <p:ext uri="{BB962C8B-B14F-4D97-AF65-F5344CB8AC3E}">
        <p14:creationId xmlns:p14="http://schemas.microsoft.com/office/powerpoint/2010/main" val="2851889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BF0794B8-B75D-4624-A5C6-286D22CB4CCF}" type="slidenum">
              <a:rPr lang="es-ES" smtClean="0"/>
              <a:pPr/>
              <a:t>9</a:t>
            </a:fld>
            <a:endParaRPr lang="es-ES" dirty="0"/>
          </a:p>
        </p:txBody>
      </p:sp>
    </p:spTree>
    <p:extLst>
      <p:ext uri="{BB962C8B-B14F-4D97-AF65-F5344CB8AC3E}">
        <p14:creationId xmlns:p14="http://schemas.microsoft.com/office/powerpoint/2010/main" val="4285052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oleObject" Target="../embeddings/oleObject2.bin"/><Relationship Id="rId4"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3.emf"/><Relationship Id="rId5" Type="http://schemas.openxmlformats.org/officeDocument/2006/relationships/oleObject" Target="../embeddings/oleObject3.bin"/><Relationship Id="rId4"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Left&#10;picture slide">
    <p:spTree>
      <p:nvGrpSpPr>
        <p:cNvPr id="1" name=""/>
        <p:cNvGrpSpPr/>
        <p:nvPr/>
      </p:nvGrpSpPr>
      <p:grpSpPr>
        <a:xfrm>
          <a:off x="0" y="0"/>
          <a:ext cx="0" cy="0"/>
          <a:chOff x="0" y="0"/>
          <a:chExt cx="0" cy="0"/>
        </a:xfrm>
      </p:grpSpPr>
      <p:sp>
        <p:nvSpPr>
          <p:cNvPr id="60" name="Imagen"/>
          <p:cNvSpPr>
            <a:spLocks noGrp="1"/>
          </p:cNvSpPr>
          <p:nvPr>
            <p:ph type="pic" idx="13"/>
          </p:nvPr>
        </p:nvSpPr>
        <p:spPr>
          <a:xfrm>
            <a:off x="0" y="0"/>
            <a:ext cx="17184291" cy="13716000"/>
          </a:xfrm>
          <a:prstGeom prst="rect">
            <a:avLst/>
          </a:prstGeom>
        </p:spPr>
        <p:txBody>
          <a:bodyPr lIns="91439" tIns="45719" rIns="91439" bIns="45719" anchor="t">
            <a:noAutofit/>
          </a:bodyPr>
          <a:lstStyle/>
          <a:p>
            <a:endParaRPr dirty="0"/>
          </a:p>
        </p:txBody>
      </p:sp>
      <p:sp>
        <p:nvSpPr>
          <p:cNvPr id="67" name="Número de diapositiva"/>
          <p:cNvSpPr txBox="1">
            <a:spLocks noGrp="1"/>
          </p:cNvSpPr>
          <p:nvPr>
            <p:ph type="sldNum" sz="quarter" idx="2"/>
          </p:nvPr>
        </p:nvSpPr>
        <p:spPr>
          <a:prstGeom prst="rect">
            <a:avLst/>
          </a:prstGeom>
        </p:spPr>
        <p:txBody>
          <a:bodyPr/>
          <a:lstStyle/>
          <a:p>
            <a:fld id="{86CB4B4D-7CA3-9044-876B-883B54F8677D}" type="slidenum">
              <a:rPr/>
              <a:pPr/>
              <a:t>‹Nº›</a:t>
            </a:fld>
            <a:endParaRPr dirty="0"/>
          </a:p>
        </p:txBody>
      </p:sp>
      <p:sp>
        <p:nvSpPr>
          <p:cNvPr id="68" name="Уровень текста 1…"/>
          <p:cNvSpPr>
            <a:spLocks noGrp="1"/>
          </p:cNvSpPr>
          <p:nvPr>
            <p:ph type="body" sz="quarter" idx="1"/>
          </p:nvPr>
        </p:nvSpPr>
        <p:spPr>
          <a:xfrm>
            <a:off x="13415888" y="9041110"/>
            <a:ext cx="10198101" cy="3921026"/>
          </a:xfrm>
          <a:custGeom>
            <a:avLst/>
            <a:gdLst/>
            <a:ahLst/>
            <a:cxnLst>
              <a:cxn ang="0">
                <a:pos x="wd2" y="hd2"/>
              </a:cxn>
              <a:cxn ang="5400000">
                <a:pos x="wd2" y="hd2"/>
              </a:cxn>
              <a:cxn ang="10800000">
                <a:pos x="wd2" y="hd2"/>
              </a:cxn>
              <a:cxn ang="16200000">
                <a:pos x="wd2" y="hd2"/>
              </a:cxn>
            </a:cxnLst>
            <a:rect l="0" t="0" r="r" b="b"/>
            <a:pathLst>
              <a:path w="21600" h="21600" extrusionOk="0">
                <a:moveTo>
                  <a:pt x="4808" y="0"/>
                </a:moveTo>
                <a:lnTo>
                  <a:pt x="21593" y="0"/>
                </a:lnTo>
                <a:lnTo>
                  <a:pt x="21600" y="21600"/>
                </a:lnTo>
                <a:lnTo>
                  <a:pt x="0" y="21600"/>
                </a:lnTo>
                <a:lnTo>
                  <a:pt x="4808" y="0"/>
                </a:lnTo>
                <a:close/>
              </a:path>
            </a:pathLst>
          </a:custGeom>
        </p:spPr>
        <p:txBody>
          <a:bodyPr anchor="t"/>
          <a:lstStyle>
            <a:lvl1pPr marL="0" indent="0" algn="l">
              <a:spcBef>
                <a:spcPts val="0"/>
              </a:spcBef>
              <a:buSzTx/>
              <a:buNone/>
              <a:defRPr sz="1800" i="1"/>
            </a:lvl1pPr>
            <a:lvl2pPr marL="0" indent="0" algn="l">
              <a:spcBef>
                <a:spcPts val="0"/>
              </a:spcBef>
              <a:buSzTx/>
              <a:buNone/>
              <a:defRPr sz="1800" i="1"/>
            </a:lvl2pPr>
            <a:lvl3pPr marL="0" indent="0" algn="l">
              <a:spcBef>
                <a:spcPts val="0"/>
              </a:spcBef>
              <a:buSzTx/>
              <a:buNone/>
              <a:defRPr sz="1800" i="1"/>
            </a:lvl3pPr>
            <a:lvl4pPr marL="0" indent="0" algn="l">
              <a:spcBef>
                <a:spcPts val="0"/>
              </a:spcBef>
              <a:buSzTx/>
              <a:buNone/>
              <a:defRPr sz="1800" i="1"/>
            </a:lvl4pPr>
            <a:lvl5pPr marL="0" indent="0" algn="l">
              <a:spcBef>
                <a:spcPts val="0"/>
              </a:spcBef>
              <a:buSzTx/>
              <a:buNone/>
              <a:defRPr sz="1800" i="1"/>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9" name="Текст заголовка"/>
          <p:cNvSpPr>
            <a:spLocks noGrp="1"/>
          </p:cNvSpPr>
          <p:nvPr>
            <p:ph type="title"/>
          </p:nvPr>
        </p:nvSpPr>
        <p:spPr>
          <a:xfrm>
            <a:off x="15803928" y="5710832"/>
            <a:ext cx="7797801" cy="3111501"/>
          </a:xfrm>
          <a:custGeom>
            <a:avLst/>
            <a:gdLst/>
            <a:ahLst/>
            <a:cxnLst>
              <a:cxn ang="0">
                <a:pos x="wd2" y="hd2"/>
              </a:cxn>
              <a:cxn ang="5400000">
                <a:pos x="wd2" y="hd2"/>
              </a:cxn>
              <a:cxn ang="10800000">
                <a:pos x="wd2" y="hd2"/>
              </a:cxn>
              <a:cxn ang="16200000">
                <a:pos x="wd2" y="hd2"/>
              </a:cxn>
            </a:cxnLst>
            <a:rect l="0" t="0" r="r" b="b"/>
            <a:pathLst>
              <a:path w="21600" h="21600" extrusionOk="0">
                <a:moveTo>
                  <a:pt x="5031" y="0"/>
                </a:moveTo>
                <a:lnTo>
                  <a:pt x="21600" y="88"/>
                </a:lnTo>
                <a:lnTo>
                  <a:pt x="21600" y="21600"/>
                </a:lnTo>
                <a:lnTo>
                  <a:pt x="0" y="21600"/>
                </a:lnTo>
                <a:lnTo>
                  <a:pt x="5031" y="0"/>
                </a:lnTo>
                <a:close/>
              </a:path>
            </a:pathLst>
          </a:custGeom>
        </p:spPr>
        <p:txBody>
          <a:bodyPr anchor="t"/>
          <a:lstStyle>
            <a:lvl1pPr algn="l"/>
          </a:lstStyle>
          <a:p>
            <a:r>
              <a:t>Текст заголовка</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96725" y="12454218"/>
            <a:ext cx="1676401" cy="1168985"/>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101111" y="12749006"/>
            <a:ext cx="2065416" cy="579409"/>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pic>
    </p:spTree>
    <p:extLst>
      <p:ext uri="{BB962C8B-B14F-4D97-AF65-F5344CB8AC3E}">
        <p14:creationId xmlns:p14="http://schemas.microsoft.com/office/powerpoint/2010/main" val="213769223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Clear">
    <p:spTree>
      <p:nvGrpSpPr>
        <p:cNvPr id="1" name=""/>
        <p:cNvGrpSpPr/>
        <p:nvPr/>
      </p:nvGrpSpPr>
      <p:grpSpPr>
        <a:xfrm>
          <a:off x="0" y="0"/>
          <a:ext cx="0" cy="0"/>
          <a:chOff x="0" y="0"/>
          <a:chExt cx="0" cy="0"/>
        </a:xfrm>
      </p:grpSpPr>
      <p:sp>
        <p:nvSpPr>
          <p:cNvPr id="485" name="Número de diapositiva"/>
          <p:cNvSpPr txBox="1">
            <a:spLocks noGrp="1"/>
          </p:cNvSpPr>
          <p:nvPr>
            <p:ph type="sldNum" sz="quarter" idx="2"/>
          </p:nvPr>
        </p:nvSpPr>
        <p:spPr>
          <a:prstGeom prst="rect">
            <a:avLst/>
          </a:prstGeom>
        </p:spPr>
        <p:txBody>
          <a:bodyPr/>
          <a:lstStyle/>
          <a:p>
            <a:fld id="{86CB4B4D-7CA3-9044-876B-883B54F8677D}" type="slidenum">
              <a:rPr/>
              <a:pPr/>
              <a:t>‹Nº›</a:t>
            </a:fld>
            <a:endParaRPr dirty="0"/>
          </a:p>
        </p:txBody>
      </p:sp>
      <p:sp>
        <p:nvSpPr>
          <p:cNvPr id="9" name="Marcador de texto 8"/>
          <p:cNvSpPr>
            <a:spLocks noGrp="1"/>
          </p:cNvSpPr>
          <p:nvPr>
            <p:ph type="body" sz="quarter" idx="12"/>
          </p:nvPr>
        </p:nvSpPr>
        <p:spPr>
          <a:xfrm>
            <a:off x="1081088" y="498475"/>
            <a:ext cx="19202400" cy="1563688"/>
          </a:xfrm>
        </p:spPr>
        <p:txBody>
          <a:bodyPr>
            <a:normAutofit/>
          </a:bodyPr>
          <a:lstStyle>
            <a:lvl1pPr marL="0" indent="0" algn="l">
              <a:buNone/>
              <a:defRPr sz="2800">
                <a:latin typeface="Century Gothic" panose="020B0502020202020204" pitchFamily="34" charset="0"/>
              </a:defRPr>
            </a:lvl1pPr>
            <a:lvl2pPr marL="635000" indent="0">
              <a:buNone/>
              <a:defRPr/>
            </a:lvl2pPr>
          </a:lstStyle>
          <a:p>
            <a:pPr lvl="0"/>
            <a:r>
              <a:rPr lang="es-ES" dirty="0" smtClean="0"/>
              <a:t>Haga clic para modificar el estilo de texto del patrón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96725" y="12454218"/>
            <a:ext cx="1676401" cy="1168985"/>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101111" y="12749006"/>
            <a:ext cx="2065416" cy="579409"/>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pic>
      <p:sp>
        <p:nvSpPr>
          <p:cNvPr id="13" name="Rectangle 10"/>
          <p:cNvSpPr/>
          <p:nvPr userDrawn="1"/>
        </p:nvSpPr>
        <p:spPr>
          <a:xfrm>
            <a:off x="21111754" y="0"/>
            <a:ext cx="2946400" cy="1933303"/>
          </a:xfrm>
          <a:custGeom>
            <a:avLst/>
            <a:gdLst>
              <a:gd name="connsiteX0" fmla="*/ 0 w 2946400"/>
              <a:gd name="connsiteY0" fmla="*/ 0 h 1320800"/>
              <a:gd name="connsiteX1" fmla="*/ 2946400 w 2946400"/>
              <a:gd name="connsiteY1" fmla="*/ 0 h 1320800"/>
              <a:gd name="connsiteX2" fmla="*/ 2946400 w 2946400"/>
              <a:gd name="connsiteY2" fmla="*/ 1320800 h 1320800"/>
              <a:gd name="connsiteX3" fmla="*/ 0 w 2946400"/>
              <a:gd name="connsiteY3" fmla="*/ 1320800 h 1320800"/>
              <a:gd name="connsiteX4" fmla="*/ 0 w 2946400"/>
              <a:gd name="connsiteY4" fmla="*/ 0 h 1320800"/>
              <a:gd name="connsiteX0" fmla="*/ 0 w 2946400"/>
              <a:gd name="connsiteY0" fmla="*/ 0 h 1636888"/>
              <a:gd name="connsiteX1" fmla="*/ 2946400 w 2946400"/>
              <a:gd name="connsiteY1" fmla="*/ 0 h 1636888"/>
              <a:gd name="connsiteX2" fmla="*/ 2946400 w 2946400"/>
              <a:gd name="connsiteY2" fmla="*/ 1320800 h 1636888"/>
              <a:gd name="connsiteX3" fmla="*/ 0 w 2946400"/>
              <a:gd name="connsiteY3" fmla="*/ 1320800 h 1636888"/>
              <a:gd name="connsiteX4" fmla="*/ 0 w 2946400"/>
              <a:gd name="connsiteY4" fmla="*/ 0 h 1636888"/>
              <a:gd name="connsiteX0" fmla="*/ 0 w 2946400"/>
              <a:gd name="connsiteY0" fmla="*/ 0 h 1781132"/>
              <a:gd name="connsiteX1" fmla="*/ 2946400 w 2946400"/>
              <a:gd name="connsiteY1" fmla="*/ 0 h 1781132"/>
              <a:gd name="connsiteX2" fmla="*/ 2946400 w 2946400"/>
              <a:gd name="connsiteY2" fmla="*/ 1320800 h 1781132"/>
              <a:gd name="connsiteX3" fmla="*/ 0 w 2946400"/>
              <a:gd name="connsiteY3" fmla="*/ 1320800 h 1781132"/>
              <a:gd name="connsiteX4" fmla="*/ 0 w 2946400"/>
              <a:gd name="connsiteY4" fmla="*/ 0 h 1781132"/>
              <a:gd name="connsiteX0" fmla="*/ 0 w 2946400"/>
              <a:gd name="connsiteY0" fmla="*/ 0 h 1772506"/>
              <a:gd name="connsiteX1" fmla="*/ 2946400 w 2946400"/>
              <a:gd name="connsiteY1" fmla="*/ 0 h 1772506"/>
              <a:gd name="connsiteX2" fmla="*/ 2946400 w 2946400"/>
              <a:gd name="connsiteY2" fmla="*/ 1320800 h 1772506"/>
              <a:gd name="connsiteX3" fmla="*/ 0 w 2946400"/>
              <a:gd name="connsiteY3" fmla="*/ 1320800 h 1772506"/>
              <a:gd name="connsiteX4" fmla="*/ 0 w 2946400"/>
              <a:gd name="connsiteY4" fmla="*/ 0 h 1772506"/>
              <a:gd name="connsiteX0" fmla="*/ 0 w 2946400"/>
              <a:gd name="connsiteY0" fmla="*/ 0 h 1933303"/>
              <a:gd name="connsiteX1" fmla="*/ 2946400 w 2946400"/>
              <a:gd name="connsiteY1" fmla="*/ 0 h 1933303"/>
              <a:gd name="connsiteX2" fmla="*/ 2946400 w 2946400"/>
              <a:gd name="connsiteY2" fmla="*/ 1320800 h 1933303"/>
              <a:gd name="connsiteX3" fmla="*/ 1486989 w 2946400"/>
              <a:gd name="connsiteY3" fmla="*/ 1933303 h 1933303"/>
              <a:gd name="connsiteX4" fmla="*/ 0 w 2946400"/>
              <a:gd name="connsiteY4" fmla="*/ 1320800 h 1933303"/>
              <a:gd name="connsiteX5" fmla="*/ 0 w 2946400"/>
              <a:gd name="connsiteY5" fmla="*/ 0 h 19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00" h="1933303">
                <a:moveTo>
                  <a:pt x="0" y="0"/>
                </a:moveTo>
                <a:lnTo>
                  <a:pt x="2946400" y="0"/>
                </a:lnTo>
                <a:lnTo>
                  <a:pt x="2946400" y="1320800"/>
                </a:lnTo>
                <a:cubicBezTo>
                  <a:pt x="2707519" y="1621246"/>
                  <a:pt x="1978056" y="1933303"/>
                  <a:pt x="1486989" y="1933303"/>
                </a:cubicBezTo>
                <a:cubicBezTo>
                  <a:pt x="995922" y="1933303"/>
                  <a:pt x="252186" y="1621246"/>
                  <a:pt x="0" y="1320800"/>
                </a:cubicBezTo>
                <a:lnTo>
                  <a:pt x="0" y="0"/>
                </a:lnTo>
                <a:close/>
              </a:path>
            </a:pathLst>
          </a:cu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5666929"/>
      </p:ext>
    </p:extLst>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ítulo y objetos">
    <p:spTree>
      <p:nvGrpSpPr>
        <p:cNvPr id="1" name=""/>
        <p:cNvGrpSpPr/>
        <p:nvPr/>
      </p:nvGrpSpPr>
      <p:grpSpPr>
        <a:xfrm>
          <a:off x="0" y="0"/>
          <a:ext cx="0" cy="0"/>
          <a:chOff x="0" y="0"/>
          <a:chExt cx="0" cy="0"/>
        </a:xfrm>
      </p:grpSpPr>
      <p:graphicFrame>
        <p:nvGraphicFramePr>
          <p:cNvPr id="5" name="Objeto 4" hidden="1"/>
          <p:cNvGraphicFramePr>
            <a:graphicFrameLocks noChangeAspect="1"/>
          </p:cNvGraphicFramePr>
          <p:nvPr userDrawn="1">
            <p:custDataLst>
              <p:tags r:id="rId2"/>
            </p:custDataLst>
            <p:extLst/>
          </p:nvPr>
        </p:nvGraphicFramePr>
        <p:xfrm>
          <a:off x="3176" y="3176"/>
          <a:ext cx="3176" cy="3176"/>
        </p:xfrm>
        <a:graphic>
          <a:graphicData uri="http://schemas.openxmlformats.org/presentationml/2006/ole">
            <mc:AlternateContent xmlns:mc="http://schemas.openxmlformats.org/markup-compatibility/2006">
              <mc:Choice xmlns:v="urn:schemas-microsoft-com:vml" Requires="v">
                <p:oleObj spid="_x0000_s1707" name="Diapositiva de think-cell" r:id="rId5" imgW="421" imgH="423" progId="TCLayout.ActiveDocument.1">
                  <p:embed/>
                </p:oleObj>
              </mc:Choice>
              <mc:Fallback>
                <p:oleObj name="Diapositiva de think-cell" r:id="rId5" imgW="421" imgH="423" progId="TCLayout.ActiveDocument.1">
                  <p:embed/>
                  <p:pic>
                    <p:nvPicPr>
                      <p:cNvPr id="0" name=""/>
                      <p:cNvPicPr/>
                      <p:nvPr/>
                    </p:nvPicPr>
                    <p:blipFill>
                      <a:blip r:embed="rId6"/>
                      <a:stretch>
                        <a:fillRect/>
                      </a:stretch>
                    </p:blipFill>
                    <p:spPr>
                      <a:xfrm>
                        <a:off x="3176" y="3176"/>
                        <a:ext cx="3176" cy="3176"/>
                      </a:xfrm>
                      <a:prstGeom prst="rect">
                        <a:avLst/>
                      </a:prstGeom>
                    </p:spPr>
                  </p:pic>
                </p:oleObj>
              </mc:Fallback>
            </mc:AlternateContent>
          </a:graphicData>
        </a:graphic>
      </p:graphicFrame>
      <p:sp>
        <p:nvSpPr>
          <p:cNvPr id="4" name="Rectángulo 3" hidden="1"/>
          <p:cNvSpPr/>
          <p:nvPr userDrawn="1">
            <p:custDataLst>
              <p:tags r:id="rId3"/>
            </p:custDataLst>
          </p:nvPr>
        </p:nvSpPr>
        <p:spPr>
          <a:xfrm>
            <a:off x="0" y="0"/>
            <a:ext cx="317500" cy="317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s-ES" sz="8800" b="0" i="0" baseline="0" dirty="0">
              <a:latin typeface="Calibri Light" panose="020F0302020204030204" pitchFamily="34" charset="0"/>
              <a:ea typeface="+mj-ea"/>
              <a:cs typeface="+mj-cs"/>
              <a:sym typeface="Calibri Light" panose="020F0302020204030204" pitchFamily="34" charset="0"/>
            </a:endParaRPr>
          </a:p>
        </p:txBody>
      </p:sp>
      <p:sp>
        <p:nvSpPr>
          <p:cNvPr id="2" name="Title 1"/>
          <p:cNvSpPr>
            <a:spLocks noGrp="1"/>
          </p:cNvSpPr>
          <p:nvPr>
            <p:ph type="title"/>
          </p:nvPr>
        </p:nvSpPr>
        <p:spPr/>
        <p:txBody>
          <a:bodyPr/>
          <a:lstStyle/>
          <a:p>
            <a:r>
              <a:rPr lang="es-ES" dirty="0" smtClean="0"/>
              <a:t>Haga clic para modificar el estilo de título del patrón</a:t>
            </a:r>
            <a:endParaRPr lang="es-ES" dirty="0"/>
          </a:p>
        </p:txBody>
      </p:sp>
      <p:sp>
        <p:nvSpPr>
          <p:cNvPr id="3" name="Content Placeholder 2"/>
          <p:cNvSpPr>
            <a:spLocks noGrp="1"/>
          </p:cNvSpPr>
          <p:nvPr>
            <p:ph idx="1"/>
          </p:nvPr>
        </p:nvSpPr>
        <p:spPr/>
        <p:txBody>
          <a:body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8" name="Date Placeholder 7"/>
          <p:cNvSpPr>
            <a:spLocks noGrp="1"/>
          </p:cNvSpPr>
          <p:nvPr>
            <p:ph type="dt" sz="half" idx="10"/>
          </p:nvPr>
        </p:nvSpPr>
        <p:spPr/>
        <p:txBody>
          <a:bodyPr/>
          <a:lstStyle/>
          <a:p>
            <a:endParaRPr lang="es-ES" dirty="0"/>
          </a:p>
        </p:txBody>
      </p:sp>
      <p:sp>
        <p:nvSpPr>
          <p:cNvPr id="9" name="Footer Placeholder 8"/>
          <p:cNvSpPr>
            <a:spLocks noGrp="1"/>
          </p:cNvSpPr>
          <p:nvPr>
            <p:ph type="ftr" sz="quarter" idx="11"/>
          </p:nvPr>
        </p:nvSpPr>
        <p:spPr/>
        <p:txBody>
          <a:bodyPr/>
          <a:lstStyle>
            <a:lvl1pPr eaLnBrk="1">
              <a:defRPr/>
            </a:lvl1pPr>
          </a:lstStyle>
          <a:p>
            <a:endParaRPr lang="es-ES" dirty="0"/>
          </a:p>
        </p:txBody>
      </p:sp>
      <p:sp>
        <p:nvSpPr>
          <p:cNvPr id="10" name="Slide Number Placeholder 3"/>
          <p:cNvSpPr>
            <a:spLocks noGrp="1"/>
          </p:cNvSpPr>
          <p:nvPr>
            <p:ph type="sldNum" sz="quarter" idx="12"/>
          </p:nvPr>
        </p:nvSpPr>
        <p:spPr>
          <a:xfrm>
            <a:off x="10014000" y="12712701"/>
            <a:ext cx="4356000" cy="730250"/>
          </a:xfrm>
          <a:prstGeom prst="rect">
            <a:avLst/>
          </a:prstGeom>
        </p:spPr>
        <p:txBody>
          <a:bodyPr/>
          <a:lstStyle>
            <a:lvl1pPr algn="ctr">
              <a:defRPr sz="2400"/>
            </a:lvl1pPr>
          </a:lstStyle>
          <a:p>
            <a:fld id="{F406835C-BD05-4DD7-9657-BD6C68159185}" type="slidenum">
              <a:rPr lang="es-ES" smtClean="0"/>
              <a:pPr/>
              <a:t>‹Nº›</a:t>
            </a:fld>
            <a:endParaRPr lang="es-ES" dirty="0"/>
          </a:p>
        </p:txBody>
      </p:sp>
    </p:spTree>
    <p:extLst>
      <p:ext uri="{BB962C8B-B14F-4D97-AF65-F5344CB8AC3E}">
        <p14:creationId xmlns:p14="http://schemas.microsoft.com/office/powerpoint/2010/main" val="3374701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ítulo y objetos">
    <p:spTree>
      <p:nvGrpSpPr>
        <p:cNvPr id="1" name=""/>
        <p:cNvGrpSpPr/>
        <p:nvPr/>
      </p:nvGrpSpPr>
      <p:grpSpPr>
        <a:xfrm>
          <a:off x="0" y="0"/>
          <a:ext cx="0" cy="0"/>
          <a:chOff x="0" y="0"/>
          <a:chExt cx="0" cy="0"/>
        </a:xfrm>
      </p:grpSpPr>
      <p:graphicFrame>
        <p:nvGraphicFramePr>
          <p:cNvPr id="5" name="Objeto 4" hidden="1"/>
          <p:cNvGraphicFramePr>
            <a:graphicFrameLocks noChangeAspect="1"/>
          </p:cNvGraphicFramePr>
          <p:nvPr userDrawn="1">
            <p:custDataLst>
              <p:tags r:id="rId2"/>
            </p:custDataLst>
            <p:extLst/>
          </p:nvPr>
        </p:nvGraphicFramePr>
        <p:xfrm>
          <a:off x="3176" y="3176"/>
          <a:ext cx="3176" cy="3176"/>
        </p:xfrm>
        <a:graphic>
          <a:graphicData uri="http://schemas.openxmlformats.org/presentationml/2006/ole">
            <mc:AlternateContent xmlns:mc="http://schemas.openxmlformats.org/markup-compatibility/2006">
              <mc:Choice xmlns:v="urn:schemas-microsoft-com:vml" Requires="v">
                <p:oleObj spid="_x0000_s25732" name="Diapositiva de think-cell" r:id="rId5" imgW="421" imgH="423" progId="TCLayout.ActiveDocument.1">
                  <p:embed/>
                </p:oleObj>
              </mc:Choice>
              <mc:Fallback>
                <p:oleObj name="Diapositiva de think-cell" r:id="rId5" imgW="421" imgH="423" progId="TCLayout.ActiveDocument.1">
                  <p:embed/>
                  <p:pic>
                    <p:nvPicPr>
                      <p:cNvPr id="0" name=""/>
                      <p:cNvPicPr/>
                      <p:nvPr/>
                    </p:nvPicPr>
                    <p:blipFill>
                      <a:blip r:embed="rId6"/>
                      <a:stretch>
                        <a:fillRect/>
                      </a:stretch>
                    </p:blipFill>
                    <p:spPr>
                      <a:xfrm>
                        <a:off x="3176" y="3176"/>
                        <a:ext cx="3176" cy="3176"/>
                      </a:xfrm>
                      <a:prstGeom prst="rect">
                        <a:avLst/>
                      </a:prstGeom>
                    </p:spPr>
                  </p:pic>
                </p:oleObj>
              </mc:Fallback>
            </mc:AlternateContent>
          </a:graphicData>
        </a:graphic>
      </p:graphicFrame>
      <p:sp>
        <p:nvSpPr>
          <p:cNvPr id="4" name="Rectángulo 3" hidden="1"/>
          <p:cNvSpPr/>
          <p:nvPr userDrawn="1">
            <p:custDataLst>
              <p:tags r:id="rId3"/>
            </p:custDataLst>
          </p:nvPr>
        </p:nvSpPr>
        <p:spPr>
          <a:xfrm>
            <a:off x="0" y="0"/>
            <a:ext cx="317500" cy="317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s-ES" sz="8800" b="0" i="0" baseline="0" dirty="0">
              <a:latin typeface="Calibri Light" panose="020F0302020204030204" pitchFamily="34" charset="0"/>
              <a:ea typeface="+mj-ea"/>
              <a:cs typeface="+mj-cs"/>
              <a:sym typeface="Calibri Light" panose="020F0302020204030204" pitchFamily="34" charset="0"/>
            </a:endParaRPr>
          </a:p>
        </p:txBody>
      </p:sp>
      <p:sp>
        <p:nvSpPr>
          <p:cNvPr id="2" name="Title 1"/>
          <p:cNvSpPr>
            <a:spLocks noGrp="1"/>
          </p:cNvSpPr>
          <p:nvPr>
            <p:ph type="title"/>
          </p:nvPr>
        </p:nvSpPr>
        <p:spPr/>
        <p:txBody>
          <a:bodyPr/>
          <a:lstStyle/>
          <a:p>
            <a:r>
              <a:rPr lang="es-ES" dirty="0" smtClean="0"/>
              <a:t>Haga clic para modificar el estilo de título del patrón</a:t>
            </a:r>
            <a:endParaRPr lang="es-ES" dirty="0"/>
          </a:p>
        </p:txBody>
      </p:sp>
      <p:sp>
        <p:nvSpPr>
          <p:cNvPr id="3" name="Content Placeholder 2"/>
          <p:cNvSpPr>
            <a:spLocks noGrp="1"/>
          </p:cNvSpPr>
          <p:nvPr>
            <p:ph idx="1"/>
          </p:nvPr>
        </p:nvSpPr>
        <p:spPr/>
        <p:txBody>
          <a:body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8" name="Date Placeholder 7"/>
          <p:cNvSpPr>
            <a:spLocks noGrp="1"/>
          </p:cNvSpPr>
          <p:nvPr>
            <p:ph type="dt" sz="half" idx="10"/>
          </p:nvPr>
        </p:nvSpPr>
        <p:spPr/>
        <p:txBody>
          <a:bodyPr/>
          <a:lstStyle/>
          <a:p>
            <a:endParaRPr lang="es-ES" dirty="0"/>
          </a:p>
        </p:txBody>
      </p:sp>
      <p:sp>
        <p:nvSpPr>
          <p:cNvPr id="9" name="Footer Placeholder 8"/>
          <p:cNvSpPr>
            <a:spLocks noGrp="1"/>
          </p:cNvSpPr>
          <p:nvPr>
            <p:ph type="ftr" sz="quarter" idx="11"/>
          </p:nvPr>
        </p:nvSpPr>
        <p:spPr/>
        <p:txBody>
          <a:bodyPr/>
          <a:lstStyle>
            <a:lvl1pPr eaLnBrk="1">
              <a:defRPr/>
            </a:lvl1pPr>
          </a:lstStyle>
          <a:p>
            <a:endParaRPr lang="es-ES" dirty="0"/>
          </a:p>
        </p:txBody>
      </p:sp>
      <p:sp>
        <p:nvSpPr>
          <p:cNvPr id="10" name="Slide Number Placeholder 3"/>
          <p:cNvSpPr>
            <a:spLocks noGrp="1"/>
          </p:cNvSpPr>
          <p:nvPr>
            <p:ph type="sldNum" sz="quarter" idx="12"/>
          </p:nvPr>
        </p:nvSpPr>
        <p:spPr>
          <a:xfrm>
            <a:off x="10014000" y="12712701"/>
            <a:ext cx="4356000" cy="730250"/>
          </a:xfrm>
          <a:prstGeom prst="rect">
            <a:avLst/>
          </a:prstGeom>
        </p:spPr>
        <p:txBody>
          <a:bodyPr/>
          <a:lstStyle>
            <a:lvl1pPr algn="ctr">
              <a:defRPr sz="2400"/>
            </a:lvl1pPr>
          </a:lstStyle>
          <a:p>
            <a:fld id="{F406835C-BD05-4DD7-9657-BD6C68159185}" type="slidenum">
              <a:rPr lang="es-ES" smtClean="0"/>
              <a:pPr/>
              <a:t>‹Nº›</a:t>
            </a:fld>
            <a:endParaRPr lang="es-ES" dirty="0"/>
          </a:p>
        </p:txBody>
      </p:sp>
    </p:spTree>
    <p:extLst>
      <p:ext uri="{BB962C8B-B14F-4D97-AF65-F5344CB8AC3E}">
        <p14:creationId xmlns:p14="http://schemas.microsoft.com/office/powerpoint/2010/main" val="1837682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Clear">
    <p:spTree>
      <p:nvGrpSpPr>
        <p:cNvPr id="1" name=""/>
        <p:cNvGrpSpPr/>
        <p:nvPr/>
      </p:nvGrpSpPr>
      <p:grpSpPr>
        <a:xfrm>
          <a:off x="0" y="0"/>
          <a:ext cx="0" cy="0"/>
          <a:chOff x="0" y="0"/>
          <a:chExt cx="0" cy="0"/>
        </a:xfrm>
      </p:grpSpPr>
      <p:sp>
        <p:nvSpPr>
          <p:cNvPr id="485" name="Número de diapositiva"/>
          <p:cNvSpPr txBox="1">
            <a:spLocks noGrp="1"/>
          </p:cNvSpPr>
          <p:nvPr>
            <p:ph type="sldNum" sz="quarter" idx="2"/>
          </p:nvPr>
        </p:nvSpPr>
        <p:spPr>
          <a:prstGeom prst="rect">
            <a:avLst/>
          </a:prstGeom>
        </p:spPr>
        <p:txBody>
          <a:bodyPr/>
          <a:lstStyle/>
          <a:p>
            <a:fld id="{86CB4B4D-7CA3-9044-876B-883B54F8677D}" type="slidenum">
              <a:rPr>
                <a:solidFill>
                  <a:prstClr val="black">
                    <a:tint val="75000"/>
                  </a:prstClr>
                </a:solidFill>
              </a:rPr>
              <a:pPr/>
              <a:t>‹Nº›</a:t>
            </a:fld>
            <a:endParaRPr dirty="0">
              <a:solidFill>
                <a:prstClr val="black">
                  <a:tint val="75000"/>
                </a:prstClr>
              </a:solidFill>
            </a:endParaRPr>
          </a:p>
        </p:txBody>
      </p:sp>
      <p:sp>
        <p:nvSpPr>
          <p:cNvPr id="9" name="Marcador de texto 8"/>
          <p:cNvSpPr>
            <a:spLocks noGrp="1"/>
          </p:cNvSpPr>
          <p:nvPr>
            <p:ph type="body" sz="quarter" idx="12"/>
          </p:nvPr>
        </p:nvSpPr>
        <p:spPr>
          <a:xfrm>
            <a:off x="1081088" y="498475"/>
            <a:ext cx="19202400" cy="1563688"/>
          </a:xfrm>
        </p:spPr>
        <p:txBody>
          <a:bodyPr>
            <a:normAutofit/>
          </a:bodyPr>
          <a:lstStyle>
            <a:lvl1pPr marL="0" indent="0" algn="l">
              <a:buNone/>
              <a:defRPr sz="2800">
                <a:latin typeface="Century Gothic" panose="020B0502020202020204" pitchFamily="34" charset="0"/>
              </a:defRPr>
            </a:lvl1pPr>
            <a:lvl2pPr marL="635000" indent="0">
              <a:buNone/>
              <a:defRPr/>
            </a:lvl2pPr>
          </a:lstStyle>
          <a:p>
            <a:pPr lvl="0"/>
            <a:r>
              <a:rPr lang="es-ES" dirty="0"/>
              <a:t>Haga clic para modificar el estilo de texto del patrón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96725" y="12454218"/>
            <a:ext cx="1676401" cy="1168985"/>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101111" y="12749006"/>
            <a:ext cx="2065416" cy="579409"/>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pic>
      <p:sp>
        <p:nvSpPr>
          <p:cNvPr id="13" name="Rectangle 10"/>
          <p:cNvSpPr/>
          <p:nvPr userDrawn="1"/>
        </p:nvSpPr>
        <p:spPr>
          <a:xfrm>
            <a:off x="21111754" y="0"/>
            <a:ext cx="2946400" cy="1933303"/>
          </a:xfrm>
          <a:custGeom>
            <a:avLst/>
            <a:gdLst>
              <a:gd name="connsiteX0" fmla="*/ 0 w 2946400"/>
              <a:gd name="connsiteY0" fmla="*/ 0 h 1320800"/>
              <a:gd name="connsiteX1" fmla="*/ 2946400 w 2946400"/>
              <a:gd name="connsiteY1" fmla="*/ 0 h 1320800"/>
              <a:gd name="connsiteX2" fmla="*/ 2946400 w 2946400"/>
              <a:gd name="connsiteY2" fmla="*/ 1320800 h 1320800"/>
              <a:gd name="connsiteX3" fmla="*/ 0 w 2946400"/>
              <a:gd name="connsiteY3" fmla="*/ 1320800 h 1320800"/>
              <a:gd name="connsiteX4" fmla="*/ 0 w 2946400"/>
              <a:gd name="connsiteY4" fmla="*/ 0 h 1320800"/>
              <a:gd name="connsiteX0" fmla="*/ 0 w 2946400"/>
              <a:gd name="connsiteY0" fmla="*/ 0 h 1636888"/>
              <a:gd name="connsiteX1" fmla="*/ 2946400 w 2946400"/>
              <a:gd name="connsiteY1" fmla="*/ 0 h 1636888"/>
              <a:gd name="connsiteX2" fmla="*/ 2946400 w 2946400"/>
              <a:gd name="connsiteY2" fmla="*/ 1320800 h 1636888"/>
              <a:gd name="connsiteX3" fmla="*/ 0 w 2946400"/>
              <a:gd name="connsiteY3" fmla="*/ 1320800 h 1636888"/>
              <a:gd name="connsiteX4" fmla="*/ 0 w 2946400"/>
              <a:gd name="connsiteY4" fmla="*/ 0 h 1636888"/>
              <a:gd name="connsiteX0" fmla="*/ 0 w 2946400"/>
              <a:gd name="connsiteY0" fmla="*/ 0 h 1781132"/>
              <a:gd name="connsiteX1" fmla="*/ 2946400 w 2946400"/>
              <a:gd name="connsiteY1" fmla="*/ 0 h 1781132"/>
              <a:gd name="connsiteX2" fmla="*/ 2946400 w 2946400"/>
              <a:gd name="connsiteY2" fmla="*/ 1320800 h 1781132"/>
              <a:gd name="connsiteX3" fmla="*/ 0 w 2946400"/>
              <a:gd name="connsiteY3" fmla="*/ 1320800 h 1781132"/>
              <a:gd name="connsiteX4" fmla="*/ 0 w 2946400"/>
              <a:gd name="connsiteY4" fmla="*/ 0 h 1781132"/>
              <a:gd name="connsiteX0" fmla="*/ 0 w 2946400"/>
              <a:gd name="connsiteY0" fmla="*/ 0 h 1772506"/>
              <a:gd name="connsiteX1" fmla="*/ 2946400 w 2946400"/>
              <a:gd name="connsiteY1" fmla="*/ 0 h 1772506"/>
              <a:gd name="connsiteX2" fmla="*/ 2946400 w 2946400"/>
              <a:gd name="connsiteY2" fmla="*/ 1320800 h 1772506"/>
              <a:gd name="connsiteX3" fmla="*/ 0 w 2946400"/>
              <a:gd name="connsiteY3" fmla="*/ 1320800 h 1772506"/>
              <a:gd name="connsiteX4" fmla="*/ 0 w 2946400"/>
              <a:gd name="connsiteY4" fmla="*/ 0 h 1772506"/>
              <a:gd name="connsiteX0" fmla="*/ 0 w 2946400"/>
              <a:gd name="connsiteY0" fmla="*/ 0 h 1933303"/>
              <a:gd name="connsiteX1" fmla="*/ 2946400 w 2946400"/>
              <a:gd name="connsiteY1" fmla="*/ 0 h 1933303"/>
              <a:gd name="connsiteX2" fmla="*/ 2946400 w 2946400"/>
              <a:gd name="connsiteY2" fmla="*/ 1320800 h 1933303"/>
              <a:gd name="connsiteX3" fmla="*/ 1486989 w 2946400"/>
              <a:gd name="connsiteY3" fmla="*/ 1933303 h 1933303"/>
              <a:gd name="connsiteX4" fmla="*/ 0 w 2946400"/>
              <a:gd name="connsiteY4" fmla="*/ 1320800 h 1933303"/>
              <a:gd name="connsiteX5" fmla="*/ 0 w 2946400"/>
              <a:gd name="connsiteY5" fmla="*/ 0 h 19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00" h="1933303">
                <a:moveTo>
                  <a:pt x="0" y="0"/>
                </a:moveTo>
                <a:lnTo>
                  <a:pt x="2946400" y="0"/>
                </a:lnTo>
                <a:lnTo>
                  <a:pt x="2946400" y="1320800"/>
                </a:lnTo>
                <a:cubicBezTo>
                  <a:pt x="2707519" y="1621246"/>
                  <a:pt x="1978056" y="1933303"/>
                  <a:pt x="1486989" y="1933303"/>
                </a:cubicBezTo>
                <a:cubicBezTo>
                  <a:pt x="995922" y="1933303"/>
                  <a:pt x="252186" y="1621246"/>
                  <a:pt x="0" y="1320800"/>
                </a:cubicBezTo>
                <a:lnTo>
                  <a:pt x="0" y="0"/>
                </a:lnTo>
                <a:close/>
              </a:path>
            </a:pathLst>
          </a:cu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78727742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Clear">
    <p:spTree>
      <p:nvGrpSpPr>
        <p:cNvPr id="1" name=""/>
        <p:cNvGrpSpPr/>
        <p:nvPr/>
      </p:nvGrpSpPr>
      <p:grpSpPr>
        <a:xfrm>
          <a:off x="0" y="0"/>
          <a:ext cx="0" cy="0"/>
          <a:chOff x="0" y="0"/>
          <a:chExt cx="0" cy="0"/>
        </a:xfrm>
      </p:grpSpPr>
      <p:sp>
        <p:nvSpPr>
          <p:cNvPr id="485" name="Número de diapositiva"/>
          <p:cNvSpPr txBox="1">
            <a:spLocks noGrp="1"/>
          </p:cNvSpPr>
          <p:nvPr>
            <p:ph type="sldNum" sz="quarter" idx="2"/>
          </p:nvPr>
        </p:nvSpPr>
        <p:spPr>
          <a:prstGeom prst="rect">
            <a:avLst/>
          </a:prstGeom>
        </p:spPr>
        <p:txBody>
          <a:bodyPr/>
          <a:lstStyle/>
          <a:p>
            <a:fld id="{86CB4B4D-7CA3-9044-876B-883B54F8677D}" type="slidenum">
              <a:rPr>
                <a:solidFill>
                  <a:prstClr val="black">
                    <a:tint val="75000"/>
                  </a:prstClr>
                </a:solidFill>
              </a:rPr>
              <a:pPr/>
              <a:t>‹Nº›</a:t>
            </a:fld>
            <a:endParaRPr dirty="0">
              <a:solidFill>
                <a:prstClr val="black">
                  <a:tint val="75000"/>
                </a:prstClr>
              </a:solidFill>
            </a:endParaRPr>
          </a:p>
        </p:txBody>
      </p:sp>
      <p:sp>
        <p:nvSpPr>
          <p:cNvPr id="9" name="Marcador de texto 8"/>
          <p:cNvSpPr>
            <a:spLocks noGrp="1"/>
          </p:cNvSpPr>
          <p:nvPr>
            <p:ph type="body" sz="quarter" idx="12"/>
          </p:nvPr>
        </p:nvSpPr>
        <p:spPr>
          <a:xfrm>
            <a:off x="1081088" y="498475"/>
            <a:ext cx="19202400" cy="1563688"/>
          </a:xfrm>
        </p:spPr>
        <p:txBody>
          <a:bodyPr>
            <a:normAutofit/>
          </a:bodyPr>
          <a:lstStyle>
            <a:lvl1pPr marL="0" indent="0" algn="l">
              <a:buNone/>
              <a:defRPr sz="2800">
                <a:latin typeface="Century Gothic" panose="020B0502020202020204" pitchFamily="34" charset="0"/>
              </a:defRPr>
            </a:lvl1pPr>
            <a:lvl2pPr marL="635000" indent="0">
              <a:buNone/>
              <a:defRPr/>
            </a:lvl2pPr>
          </a:lstStyle>
          <a:p>
            <a:pPr lvl="0"/>
            <a:r>
              <a:rPr lang="es-ES" dirty="0"/>
              <a:t>Haga clic para modificar el estilo de texto del patrón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96725" y="12454218"/>
            <a:ext cx="1676401" cy="1168985"/>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101111" y="12749006"/>
            <a:ext cx="2065416" cy="579409"/>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pic>
      <p:sp>
        <p:nvSpPr>
          <p:cNvPr id="13" name="Rectangle 10"/>
          <p:cNvSpPr/>
          <p:nvPr userDrawn="1"/>
        </p:nvSpPr>
        <p:spPr>
          <a:xfrm>
            <a:off x="21111754" y="0"/>
            <a:ext cx="2946400" cy="1933303"/>
          </a:xfrm>
          <a:custGeom>
            <a:avLst/>
            <a:gdLst>
              <a:gd name="connsiteX0" fmla="*/ 0 w 2946400"/>
              <a:gd name="connsiteY0" fmla="*/ 0 h 1320800"/>
              <a:gd name="connsiteX1" fmla="*/ 2946400 w 2946400"/>
              <a:gd name="connsiteY1" fmla="*/ 0 h 1320800"/>
              <a:gd name="connsiteX2" fmla="*/ 2946400 w 2946400"/>
              <a:gd name="connsiteY2" fmla="*/ 1320800 h 1320800"/>
              <a:gd name="connsiteX3" fmla="*/ 0 w 2946400"/>
              <a:gd name="connsiteY3" fmla="*/ 1320800 h 1320800"/>
              <a:gd name="connsiteX4" fmla="*/ 0 w 2946400"/>
              <a:gd name="connsiteY4" fmla="*/ 0 h 1320800"/>
              <a:gd name="connsiteX0" fmla="*/ 0 w 2946400"/>
              <a:gd name="connsiteY0" fmla="*/ 0 h 1636888"/>
              <a:gd name="connsiteX1" fmla="*/ 2946400 w 2946400"/>
              <a:gd name="connsiteY1" fmla="*/ 0 h 1636888"/>
              <a:gd name="connsiteX2" fmla="*/ 2946400 w 2946400"/>
              <a:gd name="connsiteY2" fmla="*/ 1320800 h 1636888"/>
              <a:gd name="connsiteX3" fmla="*/ 0 w 2946400"/>
              <a:gd name="connsiteY3" fmla="*/ 1320800 h 1636888"/>
              <a:gd name="connsiteX4" fmla="*/ 0 w 2946400"/>
              <a:gd name="connsiteY4" fmla="*/ 0 h 1636888"/>
              <a:gd name="connsiteX0" fmla="*/ 0 w 2946400"/>
              <a:gd name="connsiteY0" fmla="*/ 0 h 1781132"/>
              <a:gd name="connsiteX1" fmla="*/ 2946400 w 2946400"/>
              <a:gd name="connsiteY1" fmla="*/ 0 h 1781132"/>
              <a:gd name="connsiteX2" fmla="*/ 2946400 w 2946400"/>
              <a:gd name="connsiteY2" fmla="*/ 1320800 h 1781132"/>
              <a:gd name="connsiteX3" fmla="*/ 0 w 2946400"/>
              <a:gd name="connsiteY3" fmla="*/ 1320800 h 1781132"/>
              <a:gd name="connsiteX4" fmla="*/ 0 w 2946400"/>
              <a:gd name="connsiteY4" fmla="*/ 0 h 1781132"/>
              <a:gd name="connsiteX0" fmla="*/ 0 w 2946400"/>
              <a:gd name="connsiteY0" fmla="*/ 0 h 1772506"/>
              <a:gd name="connsiteX1" fmla="*/ 2946400 w 2946400"/>
              <a:gd name="connsiteY1" fmla="*/ 0 h 1772506"/>
              <a:gd name="connsiteX2" fmla="*/ 2946400 w 2946400"/>
              <a:gd name="connsiteY2" fmla="*/ 1320800 h 1772506"/>
              <a:gd name="connsiteX3" fmla="*/ 0 w 2946400"/>
              <a:gd name="connsiteY3" fmla="*/ 1320800 h 1772506"/>
              <a:gd name="connsiteX4" fmla="*/ 0 w 2946400"/>
              <a:gd name="connsiteY4" fmla="*/ 0 h 1772506"/>
              <a:gd name="connsiteX0" fmla="*/ 0 w 2946400"/>
              <a:gd name="connsiteY0" fmla="*/ 0 h 1933303"/>
              <a:gd name="connsiteX1" fmla="*/ 2946400 w 2946400"/>
              <a:gd name="connsiteY1" fmla="*/ 0 h 1933303"/>
              <a:gd name="connsiteX2" fmla="*/ 2946400 w 2946400"/>
              <a:gd name="connsiteY2" fmla="*/ 1320800 h 1933303"/>
              <a:gd name="connsiteX3" fmla="*/ 1486989 w 2946400"/>
              <a:gd name="connsiteY3" fmla="*/ 1933303 h 1933303"/>
              <a:gd name="connsiteX4" fmla="*/ 0 w 2946400"/>
              <a:gd name="connsiteY4" fmla="*/ 1320800 h 1933303"/>
              <a:gd name="connsiteX5" fmla="*/ 0 w 2946400"/>
              <a:gd name="connsiteY5" fmla="*/ 0 h 19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00" h="1933303">
                <a:moveTo>
                  <a:pt x="0" y="0"/>
                </a:moveTo>
                <a:lnTo>
                  <a:pt x="2946400" y="0"/>
                </a:lnTo>
                <a:lnTo>
                  <a:pt x="2946400" y="1320800"/>
                </a:lnTo>
                <a:cubicBezTo>
                  <a:pt x="2707519" y="1621246"/>
                  <a:pt x="1978056" y="1933303"/>
                  <a:pt x="1486989" y="1933303"/>
                </a:cubicBezTo>
                <a:cubicBezTo>
                  <a:pt x="995922" y="1933303"/>
                  <a:pt x="252186" y="1621246"/>
                  <a:pt x="0" y="1320800"/>
                </a:cubicBezTo>
                <a:lnTo>
                  <a:pt x="0" y="0"/>
                </a:lnTo>
                <a:close/>
              </a:path>
            </a:pathLst>
          </a:cu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65005379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ítulo y objetos">
    <p:spTree>
      <p:nvGrpSpPr>
        <p:cNvPr id="1" name=""/>
        <p:cNvGrpSpPr/>
        <p:nvPr/>
      </p:nvGrpSpPr>
      <p:grpSpPr>
        <a:xfrm>
          <a:off x="0" y="0"/>
          <a:ext cx="0" cy="0"/>
          <a:chOff x="0" y="0"/>
          <a:chExt cx="0" cy="0"/>
        </a:xfrm>
      </p:grpSpPr>
      <p:graphicFrame>
        <p:nvGraphicFramePr>
          <p:cNvPr id="5" name="Objeto 4" hidden="1"/>
          <p:cNvGraphicFramePr>
            <a:graphicFrameLocks noChangeAspect="1"/>
          </p:cNvGraphicFramePr>
          <p:nvPr userDrawn="1">
            <p:custDataLst>
              <p:tags r:id="rId2"/>
            </p:custDataLst>
            <p:extLst/>
          </p:nvPr>
        </p:nvGraphicFramePr>
        <p:xfrm>
          <a:off x="3176" y="3176"/>
          <a:ext cx="3176" cy="3176"/>
        </p:xfrm>
        <a:graphic>
          <a:graphicData uri="http://schemas.openxmlformats.org/presentationml/2006/ole">
            <mc:AlternateContent xmlns:mc="http://schemas.openxmlformats.org/markup-compatibility/2006">
              <mc:Choice xmlns:v="urn:schemas-microsoft-com:vml" Requires="v">
                <p:oleObj spid="_x0000_s26756" name="Diapositiva de think-cell" r:id="rId5" imgW="421" imgH="423" progId="TCLayout.ActiveDocument.1">
                  <p:embed/>
                </p:oleObj>
              </mc:Choice>
              <mc:Fallback>
                <p:oleObj name="Diapositiva de think-cell" r:id="rId5" imgW="421" imgH="423" progId="TCLayout.ActiveDocument.1">
                  <p:embed/>
                  <p:pic>
                    <p:nvPicPr>
                      <p:cNvPr id="0" name=""/>
                      <p:cNvPicPr/>
                      <p:nvPr/>
                    </p:nvPicPr>
                    <p:blipFill>
                      <a:blip r:embed="rId6"/>
                      <a:stretch>
                        <a:fillRect/>
                      </a:stretch>
                    </p:blipFill>
                    <p:spPr>
                      <a:xfrm>
                        <a:off x="3176" y="3176"/>
                        <a:ext cx="3176" cy="3176"/>
                      </a:xfrm>
                      <a:prstGeom prst="rect">
                        <a:avLst/>
                      </a:prstGeom>
                    </p:spPr>
                  </p:pic>
                </p:oleObj>
              </mc:Fallback>
            </mc:AlternateContent>
          </a:graphicData>
        </a:graphic>
      </p:graphicFrame>
      <p:sp>
        <p:nvSpPr>
          <p:cNvPr id="4" name="Rectángulo 3" hidden="1"/>
          <p:cNvSpPr/>
          <p:nvPr userDrawn="1">
            <p:custDataLst>
              <p:tags r:id="rId3"/>
            </p:custDataLst>
          </p:nvPr>
        </p:nvSpPr>
        <p:spPr>
          <a:xfrm>
            <a:off x="0" y="0"/>
            <a:ext cx="317500" cy="317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s-ES" sz="8800" b="0" i="0" baseline="0" dirty="0">
              <a:latin typeface="Calibri Light" panose="020F0302020204030204" pitchFamily="34" charset="0"/>
              <a:ea typeface="+mj-ea"/>
              <a:cs typeface="+mj-cs"/>
              <a:sym typeface="Calibri Light" panose="020F0302020204030204" pitchFamily="34" charset="0"/>
            </a:endParaRPr>
          </a:p>
        </p:txBody>
      </p:sp>
      <p:sp>
        <p:nvSpPr>
          <p:cNvPr id="2" name="Title 1"/>
          <p:cNvSpPr>
            <a:spLocks noGrp="1"/>
          </p:cNvSpPr>
          <p:nvPr>
            <p:ph type="title"/>
          </p:nvPr>
        </p:nvSpPr>
        <p:spPr/>
        <p:txBody>
          <a:bodyPr/>
          <a:lstStyle/>
          <a:p>
            <a:r>
              <a:rPr lang="es-ES" dirty="0" smtClean="0"/>
              <a:t>Haga clic para modificar el estilo de título del patrón</a:t>
            </a:r>
            <a:endParaRPr lang="es-ES" dirty="0"/>
          </a:p>
        </p:txBody>
      </p:sp>
      <p:sp>
        <p:nvSpPr>
          <p:cNvPr id="3" name="Content Placeholder 2"/>
          <p:cNvSpPr>
            <a:spLocks noGrp="1"/>
          </p:cNvSpPr>
          <p:nvPr>
            <p:ph idx="1"/>
          </p:nvPr>
        </p:nvSpPr>
        <p:spPr/>
        <p:txBody>
          <a:body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8" name="Date Placeholder 7"/>
          <p:cNvSpPr>
            <a:spLocks noGrp="1"/>
          </p:cNvSpPr>
          <p:nvPr>
            <p:ph type="dt" sz="half" idx="10"/>
          </p:nvPr>
        </p:nvSpPr>
        <p:spPr/>
        <p:txBody>
          <a:bodyPr/>
          <a:lstStyle/>
          <a:p>
            <a:endParaRPr lang="es-ES" dirty="0"/>
          </a:p>
        </p:txBody>
      </p:sp>
      <p:sp>
        <p:nvSpPr>
          <p:cNvPr id="9" name="Footer Placeholder 8"/>
          <p:cNvSpPr>
            <a:spLocks noGrp="1"/>
          </p:cNvSpPr>
          <p:nvPr>
            <p:ph type="ftr" sz="quarter" idx="11"/>
          </p:nvPr>
        </p:nvSpPr>
        <p:spPr/>
        <p:txBody>
          <a:bodyPr/>
          <a:lstStyle>
            <a:lvl1pPr eaLnBrk="1">
              <a:defRPr/>
            </a:lvl1pPr>
          </a:lstStyle>
          <a:p>
            <a:endParaRPr lang="es-ES" dirty="0"/>
          </a:p>
        </p:txBody>
      </p:sp>
      <p:sp>
        <p:nvSpPr>
          <p:cNvPr id="10" name="Slide Number Placeholder 3"/>
          <p:cNvSpPr>
            <a:spLocks noGrp="1"/>
          </p:cNvSpPr>
          <p:nvPr>
            <p:ph type="sldNum" sz="quarter" idx="12"/>
          </p:nvPr>
        </p:nvSpPr>
        <p:spPr>
          <a:xfrm>
            <a:off x="10014000" y="12712701"/>
            <a:ext cx="4356000" cy="730250"/>
          </a:xfrm>
          <a:prstGeom prst="rect">
            <a:avLst/>
          </a:prstGeom>
        </p:spPr>
        <p:txBody>
          <a:bodyPr/>
          <a:lstStyle>
            <a:lvl1pPr algn="ctr">
              <a:defRPr sz="2400"/>
            </a:lvl1pPr>
          </a:lstStyle>
          <a:p>
            <a:fld id="{F406835C-BD05-4DD7-9657-BD6C68159185}" type="slidenum">
              <a:rPr lang="es-ES" smtClean="0"/>
              <a:pPr/>
              <a:t>‹Nº›</a:t>
            </a:fld>
            <a:endParaRPr lang="es-ES" dirty="0"/>
          </a:p>
        </p:txBody>
      </p:sp>
    </p:spTree>
    <p:extLst>
      <p:ext uri="{BB962C8B-B14F-4D97-AF65-F5344CB8AC3E}">
        <p14:creationId xmlns:p14="http://schemas.microsoft.com/office/powerpoint/2010/main" val="2704191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Clear">
    <p:spTree>
      <p:nvGrpSpPr>
        <p:cNvPr id="1" name=""/>
        <p:cNvGrpSpPr/>
        <p:nvPr/>
      </p:nvGrpSpPr>
      <p:grpSpPr>
        <a:xfrm>
          <a:off x="0" y="0"/>
          <a:ext cx="0" cy="0"/>
          <a:chOff x="0" y="0"/>
          <a:chExt cx="0" cy="0"/>
        </a:xfrm>
      </p:grpSpPr>
      <p:sp>
        <p:nvSpPr>
          <p:cNvPr id="485" name="Número de diapositiva"/>
          <p:cNvSpPr txBox="1">
            <a:spLocks noGrp="1"/>
          </p:cNvSpPr>
          <p:nvPr>
            <p:ph type="sldNum" sz="quarter" idx="2"/>
          </p:nvPr>
        </p:nvSpPr>
        <p:spPr>
          <a:prstGeom prst="rect">
            <a:avLst/>
          </a:prstGeom>
        </p:spPr>
        <p:txBody>
          <a:bodyPr/>
          <a:lstStyle/>
          <a:p>
            <a:fld id="{86CB4B4D-7CA3-9044-876B-883B54F8677D}" type="slidenum">
              <a:rPr>
                <a:solidFill>
                  <a:prstClr val="black">
                    <a:tint val="75000"/>
                  </a:prstClr>
                </a:solidFill>
              </a:rPr>
              <a:pPr/>
              <a:t>‹Nº›</a:t>
            </a:fld>
            <a:endParaRPr dirty="0">
              <a:solidFill>
                <a:prstClr val="black">
                  <a:tint val="75000"/>
                </a:prstClr>
              </a:solidFill>
            </a:endParaRPr>
          </a:p>
        </p:txBody>
      </p:sp>
      <p:sp>
        <p:nvSpPr>
          <p:cNvPr id="9" name="Marcador de texto 8"/>
          <p:cNvSpPr>
            <a:spLocks noGrp="1"/>
          </p:cNvSpPr>
          <p:nvPr>
            <p:ph type="body" sz="quarter" idx="12"/>
          </p:nvPr>
        </p:nvSpPr>
        <p:spPr>
          <a:xfrm>
            <a:off x="1081088" y="498476"/>
            <a:ext cx="19202400" cy="1563688"/>
          </a:xfrm>
        </p:spPr>
        <p:txBody>
          <a:bodyPr>
            <a:normAutofit/>
          </a:bodyPr>
          <a:lstStyle>
            <a:lvl1pPr marL="0" indent="0" algn="l">
              <a:buNone/>
              <a:defRPr sz="2800">
                <a:latin typeface="Century Gothic" panose="020B0502020202020204" pitchFamily="34" charset="0"/>
              </a:defRPr>
            </a:lvl1pPr>
            <a:lvl2pPr marL="635000" indent="0">
              <a:buNone/>
              <a:defRPr/>
            </a:lvl2pPr>
          </a:lstStyle>
          <a:p>
            <a:pPr lvl="0"/>
            <a:r>
              <a:rPr lang="es-ES" dirty="0"/>
              <a:t>Haga clic para modificar el estilo de texto del patrón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96727" y="12454219"/>
            <a:ext cx="1676402" cy="1168986"/>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101112" y="12749007"/>
            <a:ext cx="2065416" cy="579410"/>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pic>
      <p:sp>
        <p:nvSpPr>
          <p:cNvPr id="13" name="Rectangle 10"/>
          <p:cNvSpPr/>
          <p:nvPr userDrawn="1"/>
        </p:nvSpPr>
        <p:spPr>
          <a:xfrm>
            <a:off x="21111754" y="0"/>
            <a:ext cx="2946400" cy="1933304"/>
          </a:xfrm>
          <a:custGeom>
            <a:avLst/>
            <a:gdLst>
              <a:gd name="connsiteX0" fmla="*/ 0 w 2946400"/>
              <a:gd name="connsiteY0" fmla="*/ 0 h 1320800"/>
              <a:gd name="connsiteX1" fmla="*/ 2946400 w 2946400"/>
              <a:gd name="connsiteY1" fmla="*/ 0 h 1320800"/>
              <a:gd name="connsiteX2" fmla="*/ 2946400 w 2946400"/>
              <a:gd name="connsiteY2" fmla="*/ 1320800 h 1320800"/>
              <a:gd name="connsiteX3" fmla="*/ 0 w 2946400"/>
              <a:gd name="connsiteY3" fmla="*/ 1320800 h 1320800"/>
              <a:gd name="connsiteX4" fmla="*/ 0 w 2946400"/>
              <a:gd name="connsiteY4" fmla="*/ 0 h 1320800"/>
              <a:gd name="connsiteX0" fmla="*/ 0 w 2946400"/>
              <a:gd name="connsiteY0" fmla="*/ 0 h 1636888"/>
              <a:gd name="connsiteX1" fmla="*/ 2946400 w 2946400"/>
              <a:gd name="connsiteY1" fmla="*/ 0 h 1636888"/>
              <a:gd name="connsiteX2" fmla="*/ 2946400 w 2946400"/>
              <a:gd name="connsiteY2" fmla="*/ 1320800 h 1636888"/>
              <a:gd name="connsiteX3" fmla="*/ 0 w 2946400"/>
              <a:gd name="connsiteY3" fmla="*/ 1320800 h 1636888"/>
              <a:gd name="connsiteX4" fmla="*/ 0 w 2946400"/>
              <a:gd name="connsiteY4" fmla="*/ 0 h 1636888"/>
              <a:gd name="connsiteX0" fmla="*/ 0 w 2946400"/>
              <a:gd name="connsiteY0" fmla="*/ 0 h 1781132"/>
              <a:gd name="connsiteX1" fmla="*/ 2946400 w 2946400"/>
              <a:gd name="connsiteY1" fmla="*/ 0 h 1781132"/>
              <a:gd name="connsiteX2" fmla="*/ 2946400 w 2946400"/>
              <a:gd name="connsiteY2" fmla="*/ 1320800 h 1781132"/>
              <a:gd name="connsiteX3" fmla="*/ 0 w 2946400"/>
              <a:gd name="connsiteY3" fmla="*/ 1320800 h 1781132"/>
              <a:gd name="connsiteX4" fmla="*/ 0 w 2946400"/>
              <a:gd name="connsiteY4" fmla="*/ 0 h 1781132"/>
              <a:gd name="connsiteX0" fmla="*/ 0 w 2946400"/>
              <a:gd name="connsiteY0" fmla="*/ 0 h 1772506"/>
              <a:gd name="connsiteX1" fmla="*/ 2946400 w 2946400"/>
              <a:gd name="connsiteY1" fmla="*/ 0 h 1772506"/>
              <a:gd name="connsiteX2" fmla="*/ 2946400 w 2946400"/>
              <a:gd name="connsiteY2" fmla="*/ 1320800 h 1772506"/>
              <a:gd name="connsiteX3" fmla="*/ 0 w 2946400"/>
              <a:gd name="connsiteY3" fmla="*/ 1320800 h 1772506"/>
              <a:gd name="connsiteX4" fmla="*/ 0 w 2946400"/>
              <a:gd name="connsiteY4" fmla="*/ 0 h 1772506"/>
              <a:gd name="connsiteX0" fmla="*/ 0 w 2946400"/>
              <a:gd name="connsiteY0" fmla="*/ 0 h 1933303"/>
              <a:gd name="connsiteX1" fmla="*/ 2946400 w 2946400"/>
              <a:gd name="connsiteY1" fmla="*/ 0 h 1933303"/>
              <a:gd name="connsiteX2" fmla="*/ 2946400 w 2946400"/>
              <a:gd name="connsiteY2" fmla="*/ 1320800 h 1933303"/>
              <a:gd name="connsiteX3" fmla="*/ 1486989 w 2946400"/>
              <a:gd name="connsiteY3" fmla="*/ 1933303 h 1933303"/>
              <a:gd name="connsiteX4" fmla="*/ 0 w 2946400"/>
              <a:gd name="connsiteY4" fmla="*/ 1320800 h 1933303"/>
              <a:gd name="connsiteX5" fmla="*/ 0 w 2946400"/>
              <a:gd name="connsiteY5" fmla="*/ 0 h 19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00" h="1933303">
                <a:moveTo>
                  <a:pt x="0" y="0"/>
                </a:moveTo>
                <a:lnTo>
                  <a:pt x="2946400" y="0"/>
                </a:lnTo>
                <a:lnTo>
                  <a:pt x="2946400" y="1320800"/>
                </a:lnTo>
                <a:cubicBezTo>
                  <a:pt x="2707519" y="1621246"/>
                  <a:pt x="1978056" y="1933303"/>
                  <a:pt x="1486989" y="1933303"/>
                </a:cubicBezTo>
                <a:cubicBezTo>
                  <a:pt x="995922" y="1933303"/>
                  <a:pt x="252186" y="1621246"/>
                  <a:pt x="0" y="1320800"/>
                </a:cubicBezTo>
                <a:lnTo>
                  <a:pt x="0" y="0"/>
                </a:lnTo>
                <a:close/>
              </a:path>
            </a:pathLst>
          </a:cu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prstClr val="white"/>
              </a:solidFill>
            </a:endParaRPr>
          </a:p>
        </p:txBody>
      </p:sp>
    </p:spTree>
    <p:extLst>
      <p:ext uri="{BB962C8B-B14F-4D97-AF65-F5344CB8AC3E}">
        <p14:creationId xmlns:p14="http://schemas.microsoft.com/office/powerpoint/2010/main" val="3911464956"/>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1676400" y="12712701"/>
            <a:ext cx="822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14478000" y="12712701"/>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10284000" y="12712701"/>
            <a:ext cx="38160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fld id="{7A4C63C9-4B9A-4A1F-AEDF-F883E9F24557}" type="slidenum">
              <a:rPr lang="en-GB" smtClean="0"/>
              <a:pPr/>
              <a:t>‹Nº›</a:t>
            </a:fld>
            <a:endParaRPr lang="en-GB" dirty="0"/>
          </a:p>
        </p:txBody>
      </p:sp>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396725" y="12454218"/>
            <a:ext cx="1676401" cy="1168985"/>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101111" y="12749006"/>
            <a:ext cx="2065416" cy="579409"/>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pic>
      <p:sp>
        <p:nvSpPr>
          <p:cNvPr id="11" name="Rectangle 10"/>
          <p:cNvSpPr/>
          <p:nvPr userDrawn="1"/>
        </p:nvSpPr>
        <p:spPr>
          <a:xfrm>
            <a:off x="21111754" y="0"/>
            <a:ext cx="2946400" cy="1933303"/>
          </a:xfrm>
          <a:custGeom>
            <a:avLst/>
            <a:gdLst>
              <a:gd name="connsiteX0" fmla="*/ 0 w 2946400"/>
              <a:gd name="connsiteY0" fmla="*/ 0 h 1320800"/>
              <a:gd name="connsiteX1" fmla="*/ 2946400 w 2946400"/>
              <a:gd name="connsiteY1" fmla="*/ 0 h 1320800"/>
              <a:gd name="connsiteX2" fmla="*/ 2946400 w 2946400"/>
              <a:gd name="connsiteY2" fmla="*/ 1320800 h 1320800"/>
              <a:gd name="connsiteX3" fmla="*/ 0 w 2946400"/>
              <a:gd name="connsiteY3" fmla="*/ 1320800 h 1320800"/>
              <a:gd name="connsiteX4" fmla="*/ 0 w 2946400"/>
              <a:gd name="connsiteY4" fmla="*/ 0 h 1320800"/>
              <a:gd name="connsiteX0" fmla="*/ 0 w 2946400"/>
              <a:gd name="connsiteY0" fmla="*/ 0 h 1636888"/>
              <a:gd name="connsiteX1" fmla="*/ 2946400 w 2946400"/>
              <a:gd name="connsiteY1" fmla="*/ 0 h 1636888"/>
              <a:gd name="connsiteX2" fmla="*/ 2946400 w 2946400"/>
              <a:gd name="connsiteY2" fmla="*/ 1320800 h 1636888"/>
              <a:gd name="connsiteX3" fmla="*/ 0 w 2946400"/>
              <a:gd name="connsiteY3" fmla="*/ 1320800 h 1636888"/>
              <a:gd name="connsiteX4" fmla="*/ 0 w 2946400"/>
              <a:gd name="connsiteY4" fmla="*/ 0 h 1636888"/>
              <a:gd name="connsiteX0" fmla="*/ 0 w 2946400"/>
              <a:gd name="connsiteY0" fmla="*/ 0 h 1781132"/>
              <a:gd name="connsiteX1" fmla="*/ 2946400 w 2946400"/>
              <a:gd name="connsiteY1" fmla="*/ 0 h 1781132"/>
              <a:gd name="connsiteX2" fmla="*/ 2946400 w 2946400"/>
              <a:gd name="connsiteY2" fmla="*/ 1320800 h 1781132"/>
              <a:gd name="connsiteX3" fmla="*/ 0 w 2946400"/>
              <a:gd name="connsiteY3" fmla="*/ 1320800 h 1781132"/>
              <a:gd name="connsiteX4" fmla="*/ 0 w 2946400"/>
              <a:gd name="connsiteY4" fmla="*/ 0 h 1781132"/>
              <a:gd name="connsiteX0" fmla="*/ 0 w 2946400"/>
              <a:gd name="connsiteY0" fmla="*/ 0 h 1772506"/>
              <a:gd name="connsiteX1" fmla="*/ 2946400 w 2946400"/>
              <a:gd name="connsiteY1" fmla="*/ 0 h 1772506"/>
              <a:gd name="connsiteX2" fmla="*/ 2946400 w 2946400"/>
              <a:gd name="connsiteY2" fmla="*/ 1320800 h 1772506"/>
              <a:gd name="connsiteX3" fmla="*/ 0 w 2946400"/>
              <a:gd name="connsiteY3" fmla="*/ 1320800 h 1772506"/>
              <a:gd name="connsiteX4" fmla="*/ 0 w 2946400"/>
              <a:gd name="connsiteY4" fmla="*/ 0 h 1772506"/>
              <a:gd name="connsiteX0" fmla="*/ 0 w 2946400"/>
              <a:gd name="connsiteY0" fmla="*/ 0 h 1933303"/>
              <a:gd name="connsiteX1" fmla="*/ 2946400 w 2946400"/>
              <a:gd name="connsiteY1" fmla="*/ 0 h 1933303"/>
              <a:gd name="connsiteX2" fmla="*/ 2946400 w 2946400"/>
              <a:gd name="connsiteY2" fmla="*/ 1320800 h 1933303"/>
              <a:gd name="connsiteX3" fmla="*/ 1486989 w 2946400"/>
              <a:gd name="connsiteY3" fmla="*/ 1933303 h 1933303"/>
              <a:gd name="connsiteX4" fmla="*/ 0 w 2946400"/>
              <a:gd name="connsiteY4" fmla="*/ 1320800 h 1933303"/>
              <a:gd name="connsiteX5" fmla="*/ 0 w 2946400"/>
              <a:gd name="connsiteY5" fmla="*/ 0 h 19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00" h="1933303">
                <a:moveTo>
                  <a:pt x="0" y="0"/>
                </a:moveTo>
                <a:lnTo>
                  <a:pt x="2946400" y="0"/>
                </a:lnTo>
                <a:lnTo>
                  <a:pt x="2946400" y="1320800"/>
                </a:lnTo>
                <a:cubicBezTo>
                  <a:pt x="2707519" y="1621246"/>
                  <a:pt x="1978056" y="1933303"/>
                  <a:pt x="1486989" y="1933303"/>
                </a:cubicBezTo>
                <a:cubicBezTo>
                  <a:pt x="995922" y="1933303"/>
                  <a:pt x="252186" y="1621246"/>
                  <a:pt x="0" y="1320800"/>
                </a:cubicBezTo>
                <a:lnTo>
                  <a:pt x="0" y="0"/>
                </a:lnTo>
                <a:close/>
              </a:path>
            </a:pathLst>
          </a:cu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75689549"/>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8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1676400" y="12712701"/>
            <a:ext cx="822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solidFill>
                <a:prstClr val="black">
                  <a:tint val="75000"/>
                </a:prstClr>
              </a:solidFill>
            </a:endParaRPr>
          </a:p>
        </p:txBody>
      </p:sp>
      <p:sp>
        <p:nvSpPr>
          <p:cNvPr id="5" name="Footer Placeholder 4"/>
          <p:cNvSpPr>
            <a:spLocks noGrp="1"/>
          </p:cNvSpPr>
          <p:nvPr>
            <p:ph type="ftr" sz="quarter" idx="3"/>
          </p:nvPr>
        </p:nvSpPr>
        <p:spPr>
          <a:xfrm>
            <a:off x="14478000" y="12712701"/>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prstClr val="black">
                  <a:tint val="75000"/>
                </a:prstClr>
              </a:solidFill>
            </a:endParaRPr>
          </a:p>
        </p:txBody>
      </p:sp>
      <p:sp>
        <p:nvSpPr>
          <p:cNvPr id="6" name="Slide Number Placeholder 5"/>
          <p:cNvSpPr>
            <a:spLocks noGrp="1"/>
          </p:cNvSpPr>
          <p:nvPr>
            <p:ph type="sldNum" sz="quarter" idx="4"/>
          </p:nvPr>
        </p:nvSpPr>
        <p:spPr>
          <a:xfrm>
            <a:off x="10284000" y="12712701"/>
            <a:ext cx="38160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fld id="{7A4C63C9-4B9A-4A1F-AEDF-F883E9F24557}" type="slidenum">
              <a:rPr lang="en-GB" smtClean="0">
                <a:solidFill>
                  <a:prstClr val="black">
                    <a:tint val="75000"/>
                  </a:prstClr>
                </a:solidFill>
              </a:rPr>
              <a:pPr/>
              <a:t>‹Nº›</a:t>
            </a:fld>
            <a:endParaRPr lang="en-GB" dirty="0">
              <a:solidFill>
                <a:prstClr val="black">
                  <a:tint val="75000"/>
                </a:prstClr>
              </a:solidFill>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396725" y="12454218"/>
            <a:ext cx="1676401" cy="1168985"/>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101111" y="12749006"/>
            <a:ext cx="2065416" cy="579409"/>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pic>
      <p:sp>
        <p:nvSpPr>
          <p:cNvPr id="11" name="Rectangle 10"/>
          <p:cNvSpPr/>
          <p:nvPr userDrawn="1"/>
        </p:nvSpPr>
        <p:spPr>
          <a:xfrm>
            <a:off x="21111754" y="0"/>
            <a:ext cx="2946400" cy="1933303"/>
          </a:xfrm>
          <a:custGeom>
            <a:avLst/>
            <a:gdLst>
              <a:gd name="connsiteX0" fmla="*/ 0 w 2946400"/>
              <a:gd name="connsiteY0" fmla="*/ 0 h 1320800"/>
              <a:gd name="connsiteX1" fmla="*/ 2946400 w 2946400"/>
              <a:gd name="connsiteY1" fmla="*/ 0 h 1320800"/>
              <a:gd name="connsiteX2" fmla="*/ 2946400 w 2946400"/>
              <a:gd name="connsiteY2" fmla="*/ 1320800 h 1320800"/>
              <a:gd name="connsiteX3" fmla="*/ 0 w 2946400"/>
              <a:gd name="connsiteY3" fmla="*/ 1320800 h 1320800"/>
              <a:gd name="connsiteX4" fmla="*/ 0 w 2946400"/>
              <a:gd name="connsiteY4" fmla="*/ 0 h 1320800"/>
              <a:gd name="connsiteX0" fmla="*/ 0 w 2946400"/>
              <a:gd name="connsiteY0" fmla="*/ 0 h 1636888"/>
              <a:gd name="connsiteX1" fmla="*/ 2946400 w 2946400"/>
              <a:gd name="connsiteY1" fmla="*/ 0 h 1636888"/>
              <a:gd name="connsiteX2" fmla="*/ 2946400 w 2946400"/>
              <a:gd name="connsiteY2" fmla="*/ 1320800 h 1636888"/>
              <a:gd name="connsiteX3" fmla="*/ 0 w 2946400"/>
              <a:gd name="connsiteY3" fmla="*/ 1320800 h 1636888"/>
              <a:gd name="connsiteX4" fmla="*/ 0 w 2946400"/>
              <a:gd name="connsiteY4" fmla="*/ 0 h 1636888"/>
              <a:gd name="connsiteX0" fmla="*/ 0 w 2946400"/>
              <a:gd name="connsiteY0" fmla="*/ 0 h 1781132"/>
              <a:gd name="connsiteX1" fmla="*/ 2946400 w 2946400"/>
              <a:gd name="connsiteY1" fmla="*/ 0 h 1781132"/>
              <a:gd name="connsiteX2" fmla="*/ 2946400 w 2946400"/>
              <a:gd name="connsiteY2" fmla="*/ 1320800 h 1781132"/>
              <a:gd name="connsiteX3" fmla="*/ 0 w 2946400"/>
              <a:gd name="connsiteY3" fmla="*/ 1320800 h 1781132"/>
              <a:gd name="connsiteX4" fmla="*/ 0 w 2946400"/>
              <a:gd name="connsiteY4" fmla="*/ 0 h 1781132"/>
              <a:gd name="connsiteX0" fmla="*/ 0 w 2946400"/>
              <a:gd name="connsiteY0" fmla="*/ 0 h 1772506"/>
              <a:gd name="connsiteX1" fmla="*/ 2946400 w 2946400"/>
              <a:gd name="connsiteY1" fmla="*/ 0 h 1772506"/>
              <a:gd name="connsiteX2" fmla="*/ 2946400 w 2946400"/>
              <a:gd name="connsiteY2" fmla="*/ 1320800 h 1772506"/>
              <a:gd name="connsiteX3" fmla="*/ 0 w 2946400"/>
              <a:gd name="connsiteY3" fmla="*/ 1320800 h 1772506"/>
              <a:gd name="connsiteX4" fmla="*/ 0 w 2946400"/>
              <a:gd name="connsiteY4" fmla="*/ 0 h 1772506"/>
              <a:gd name="connsiteX0" fmla="*/ 0 w 2946400"/>
              <a:gd name="connsiteY0" fmla="*/ 0 h 1933303"/>
              <a:gd name="connsiteX1" fmla="*/ 2946400 w 2946400"/>
              <a:gd name="connsiteY1" fmla="*/ 0 h 1933303"/>
              <a:gd name="connsiteX2" fmla="*/ 2946400 w 2946400"/>
              <a:gd name="connsiteY2" fmla="*/ 1320800 h 1933303"/>
              <a:gd name="connsiteX3" fmla="*/ 1486989 w 2946400"/>
              <a:gd name="connsiteY3" fmla="*/ 1933303 h 1933303"/>
              <a:gd name="connsiteX4" fmla="*/ 0 w 2946400"/>
              <a:gd name="connsiteY4" fmla="*/ 1320800 h 1933303"/>
              <a:gd name="connsiteX5" fmla="*/ 0 w 2946400"/>
              <a:gd name="connsiteY5" fmla="*/ 0 h 19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00" h="1933303">
                <a:moveTo>
                  <a:pt x="0" y="0"/>
                </a:moveTo>
                <a:lnTo>
                  <a:pt x="2946400" y="0"/>
                </a:lnTo>
                <a:lnTo>
                  <a:pt x="2946400" y="1320800"/>
                </a:lnTo>
                <a:cubicBezTo>
                  <a:pt x="2707519" y="1621246"/>
                  <a:pt x="1978056" y="1933303"/>
                  <a:pt x="1486989" y="1933303"/>
                </a:cubicBezTo>
                <a:cubicBezTo>
                  <a:pt x="995922" y="1933303"/>
                  <a:pt x="252186" y="1621246"/>
                  <a:pt x="0" y="1320800"/>
                </a:cubicBezTo>
                <a:lnTo>
                  <a:pt x="0" y="0"/>
                </a:lnTo>
                <a:close/>
              </a:path>
            </a:pathLst>
          </a:cu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280986441"/>
      </p:ext>
    </p:extLst>
  </p:cSld>
  <p:clrMap bg1="lt1" tx1="dk1" bg2="lt2" tx2="dk2" accent1="accent1" accent2="accent2" accent3="accent3" accent4="accent4" accent5="accent5" accent6="accent6" hlink="hlink" folHlink="folHlink"/>
  <p:sldLayoutIdLst>
    <p:sldLayoutId id="214748379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1676400" y="12712701"/>
            <a:ext cx="822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solidFill>
                <a:prstClr val="black">
                  <a:tint val="75000"/>
                </a:prstClr>
              </a:solidFill>
            </a:endParaRPr>
          </a:p>
        </p:txBody>
      </p:sp>
      <p:sp>
        <p:nvSpPr>
          <p:cNvPr id="5" name="Footer Placeholder 4"/>
          <p:cNvSpPr>
            <a:spLocks noGrp="1"/>
          </p:cNvSpPr>
          <p:nvPr>
            <p:ph type="ftr" sz="quarter" idx="3"/>
          </p:nvPr>
        </p:nvSpPr>
        <p:spPr>
          <a:xfrm>
            <a:off x="14478000" y="12712701"/>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prstClr val="black">
                  <a:tint val="75000"/>
                </a:prstClr>
              </a:solidFill>
            </a:endParaRPr>
          </a:p>
        </p:txBody>
      </p:sp>
      <p:sp>
        <p:nvSpPr>
          <p:cNvPr id="6" name="Slide Number Placeholder 5"/>
          <p:cNvSpPr>
            <a:spLocks noGrp="1"/>
          </p:cNvSpPr>
          <p:nvPr>
            <p:ph type="sldNum" sz="quarter" idx="4"/>
          </p:nvPr>
        </p:nvSpPr>
        <p:spPr>
          <a:xfrm>
            <a:off x="10284000" y="12712701"/>
            <a:ext cx="38160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fld id="{7A4C63C9-4B9A-4A1F-AEDF-F883E9F24557}" type="slidenum">
              <a:rPr lang="en-GB" smtClean="0">
                <a:solidFill>
                  <a:prstClr val="black">
                    <a:tint val="75000"/>
                  </a:prstClr>
                </a:solidFill>
              </a:rPr>
              <a:pPr/>
              <a:t>‹Nº›</a:t>
            </a:fld>
            <a:endParaRPr lang="en-GB" dirty="0">
              <a:solidFill>
                <a:prstClr val="black">
                  <a:tint val="75000"/>
                </a:prstClr>
              </a:solidFill>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396725" y="12454218"/>
            <a:ext cx="1676401" cy="1168985"/>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101111" y="12749006"/>
            <a:ext cx="2065416" cy="579409"/>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pic>
      <p:sp>
        <p:nvSpPr>
          <p:cNvPr id="11" name="Rectangle 10"/>
          <p:cNvSpPr/>
          <p:nvPr userDrawn="1"/>
        </p:nvSpPr>
        <p:spPr>
          <a:xfrm>
            <a:off x="21111754" y="0"/>
            <a:ext cx="2946400" cy="1933303"/>
          </a:xfrm>
          <a:custGeom>
            <a:avLst/>
            <a:gdLst>
              <a:gd name="connsiteX0" fmla="*/ 0 w 2946400"/>
              <a:gd name="connsiteY0" fmla="*/ 0 h 1320800"/>
              <a:gd name="connsiteX1" fmla="*/ 2946400 w 2946400"/>
              <a:gd name="connsiteY1" fmla="*/ 0 h 1320800"/>
              <a:gd name="connsiteX2" fmla="*/ 2946400 w 2946400"/>
              <a:gd name="connsiteY2" fmla="*/ 1320800 h 1320800"/>
              <a:gd name="connsiteX3" fmla="*/ 0 w 2946400"/>
              <a:gd name="connsiteY3" fmla="*/ 1320800 h 1320800"/>
              <a:gd name="connsiteX4" fmla="*/ 0 w 2946400"/>
              <a:gd name="connsiteY4" fmla="*/ 0 h 1320800"/>
              <a:gd name="connsiteX0" fmla="*/ 0 w 2946400"/>
              <a:gd name="connsiteY0" fmla="*/ 0 h 1636888"/>
              <a:gd name="connsiteX1" fmla="*/ 2946400 w 2946400"/>
              <a:gd name="connsiteY1" fmla="*/ 0 h 1636888"/>
              <a:gd name="connsiteX2" fmla="*/ 2946400 w 2946400"/>
              <a:gd name="connsiteY2" fmla="*/ 1320800 h 1636888"/>
              <a:gd name="connsiteX3" fmla="*/ 0 w 2946400"/>
              <a:gd name="connsiteY3" fmla="*/ 1320800 h 1636888"/>
              <a:gd name="connsiteX4" fmla="*/ 0 w 2946400"/>
              <a:gd name="connsiteY4" fmla="*/ 0 h 1636888"/>
              <a:gd name="connsiteX0" fmla="*/ 0 w 2946400"/>
              <a:gd name="connsiteY0" fmla="*/ 0 h 1781132"/>
              <a:gd name="connsiteX1" fmla="*/ 2946400 w 2946400"/>
              <a:gd name="connsiteY1" fmla="*/ 0 h 1781132"/>
              <a:gd name="connsiteX2" fmla="*/ 2946400 w 2946400"/>
              <a:gd name="connsiteY2" fmla="*/ 1320800 h 1781132"/>
              <a:gd name="connsiteX3" fmla="*/ 0 w 2946400"/>
              <a:gd name="connsiteY3" fmla="*/ 1320800 h 1781132"/>
              <a:gd name="connsiteX4" fmla="*/ 0 w 2946400"/>
              <a:gd name="connsiteY4" fmla="*/ 0 h 1781132"/>
              <a:gd name="connsiteX0" fmla="*/ 0 w 2946400"/>
              <a:gd name="connsiteY0" fmla="*/ 0 h 1772506"/>
              <a:gd name="connsiteX1" fmla="*/ 2946400 w 2946400"/>
              <a:gd name="connsiteY1" fmla="*/ 0 h 1772506"/>
              <a:gd name="connsiteX2" fmla="*/ 2946400 w 2946400"/>
              <a:gd name="connsiteY2" fmla="*/ 1320800 h 1772506"/>
              <a:gd name="connsiteX3" fmla="*/ 0 w 2946400"/>
              <a:gd name="connsiteY3" fmla="*/ 1320800 h 1772506"/>
              <a:gd name="connsiteX4" fmla="*/ 0 w 2946400"/>
              <a:gd name="connsiteY4" fmla="*/ 0 h 1772506"/>
              <a:gd name="connsiteX0" fmla="*/ 0 w 2946400"/>
              <a:gd name="connsiteY0" fmla="*/ 0 h 1933303"/>
              <a:gd name="connsiteX1" fmla="*/ 2946400 w 2946400"/>
              <a:gd name="connsiteY1" fmla="*/ 0 h 1933303"/>
              <a:gd name="connsiteX2" fmla="*/ 2946400 w 2946400"/>
              <a:gd name="connsiteY2" fmla="*/ 1320800 h 1933303"/>
              <a:gd name="connsiteX3" fmla="*/ 1486989 w 2946400"/>
              <a:gd name="connsiteY3" fmla="*/ 1933303 h 1933303"/>
              <a:gd name="connsiteX4" fmla="*/ 0 w 2946400"/>
              <a:gd name="connsiteY4" fmla="*/ 1320800 h 1933303"/>
              <a:gd name="connsiteX5" fmla="*/ 0 w 2946400"/>
              <a:gd name="connsiteY5" fmla="*/ 0 h 19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00" h="1933303">
                <a:moveTo>
                  <a:pt x="0" y="0"/>
                </a:moveTo>
                <a:lnTo>
                  <a:pt x="2946400" y="0"/>
                </a:lnTo>
                <a:lnTo>
                  <a:pt x="2946400" y="1320800"/>
                </a:lnTo>
                <a:cubicBezTo>
                  <a:pt x="2707519" y="1621246"/>
                  <a:pt x="1978056" y="1933303"/>
                  <a:pt x="1486989" y="1933303"/>
                </a:cubicBezTo>
                <a:cubicBezTo>
                  <a:pt x="995922" y="1933303"/>
                  <a:pt x="252186" y="1621246"/>
                  <a:pt x="0" y="1320800"/>
                </a:cubicBezTo>
                <a:lnTo>
                  <a:pt x="0" y="0"/>
                </a:lnTo>
                <a:close/>
              </a:path>
            </a:pathLst>
          </a:cu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316071446"/>
      </p:ext>
    </p:extLst>
  </p:cSld>
  <p:clrMap bg1="lt1" tx1="dk1" bg2="lt2" tx2="dk2" accent1="accent1" accent2="accent2" accent3="accent3" accent4="accent4" accent5="accent5" accent6="accent6" hlink="hlink" folHlink="folHlink"/>
  <p:sldLayoutIdLst>
    <p:sldLayoutId id="2147483788"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1676400" y="12712701"/>
            <a:ext cx="822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solidFill>
                <a:prstClr val="black">
                  <a:tint val="75000"/>
                </a:prstClr>
              </a:solidFill>
            </a:endParaRPr>
          </a:p>
        </p:txBody>
      </p:sp>
      <p:sp>
        <p:nvSpPr>
          <p:cNvPr id="5" name="Footer Placeholder 4"/>
          <p:cNvSpPr>
            <a:spLocks noGrp="1"/>
          </p:cNvSpPr>
          <p:nvPr>
            <p:ph type="ftr" sz="quarter" idx="3"/>
          </p:nvPr>
        </p:nvSpPr>
        <p:spPr>
          <a:xfrm>
            <a:off x="14478000" y="12712701"/>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prstClr val="black">
                  <a:tint val="75000"/>
                </a:prstClr>
              </a:solidFill>
            </a:endParaRPr>
          </a:p>
        </p:txBody>
      </p:sp>
      <p:sp>
        <p:nvSpPr>
          <p:cNvPr id="6" name="Slide Number Placeholder 5"/>
          <p:cNvSpPr>
            <a:spLocks noGrp="1"/>
          </p:cNvSpPr>
          <p:nvPr>
            <p:ph type="sldNum" sz="quarter" idx="4"/>
          </p:nvPr>
        </p:nvSpPr>
        <p:spPr>
          <a:xfrm>
            <a:off x="10284000" y="12712701"/>
            <a:ext cx="38160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fld id="{7A4C63C9-4B9A-4A1F-AEDF-F883E9F24557}" type="slidenum">
              <a:rPr lang="en-GB" smtClean="0">
                <a:solidFill>
                  <a:prstClr val="black">
                    <a:tint val="75000"/>
                  </a:prstClr>
                </a:solidFill>
              </a:rPr>
              <a:pPr/>
              <a:t>‹Nº›</a:t>
            </a:fld>
            <a:endParaRPr lang="en-GB" dirty="0">
              <a:solidFill>
                <a:prstClr val="black">
                  <a:tint val="75000"/>
                </a:prstClr>
              </a:solidFill>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396725" y="12454218"/>
            <a:ext cx="1676401" cy="1168985"/>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101111" y="12749006"/>
            <a:ext cx="2065416" cy="579409"/>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pic>
      <p:sp>
        <p:nvSpPr>
          <p:cNvPr id="11" name="Rectangle 10"/>
          <p:cNvSpPr/>
          <p:nvPr userDrawn="1"/>
        </p:nvSpPr>
        <p:spPr>
          <a:xfrm>
            <a:off x="21111754" y="0"/>
            <a:ext cx="2946400" cy="1933303"/>
          </a:xfrm>
          <a:custGeom>
            <a:avLst/>
            <a:gdLst>
              <a:gd name="connsiteX0" fmla="*/ 0 w 2946400"/>
              <a:gd name="connsiteY0" fmla="*/ 0 h 1320800"/>
              <a:gd name="connsiteX1" fmla="*/ 2946400 w 2946400"/>
              <a:gd name="connsiteY1" fmla="*/ 0 h 1320800"/>
              <a:gd name="connsiteX2" fmla="*/ 2946400 w 2946400"/>
              <a:gd name="connsiteY2" fmla="*/ 1320800 h 1320800"/>
              <a:gd name="connsiteX3" fmla="*/ 0 w 2946400"/>
              <a:gd name="connsiteY3" fmla="*/ 1320800 h 1320800"/>
              <a:gd name="connsiteX4" fmla="*/ 0 w 2946400"/>
              <a:gd name="connsiteY4" fmla="*/ 0 h 1320800"/>
              <a:gd name="connsiteX0" fmla="*/ 0 w 2946400"/>
              <a:gd name="connsiteY0" fmla="*/ 0 h 1636888"/>
              <a:gd name="connsiteX1" fmla="*/ 2946400 w 2946400"/>
              <a:gd name="connsiteY1" fmla="*/ 0 h 1636888"/>
              <a:gd name="connsiteX2" fmla="*/ 2946400 w 2946400"/>
              <a:gd name="connsiteY2" fmla="*/ 1320800 h 1636888"/>
              <a:gd name="connsiteX3" fmla="*/ 0 w 2946400"/>
              <a:gd name="connsiteY3" fmla="*/ 1320800 h 1636888"/>
              <a:gd name="connsiteX4" fmla="*/ 0 w 2946400"/>
              <a:gd name="connsiteY4" fmla="*/ 0 h 1636888"/>
              <a:gd name="connsiteX0" fmla="*/ 0 w 2946400"/>
              <a:gd name="connsiteY0" fmla="*/ 0 h 1781132"/>
              <a:gd name="connsiteX1" fmla="*/ 2946400 w 2946400"/>
              <a:gd name="connsiteY1" fmla="*/ 0 h 1781132"/>
              <a:gd name="connsiteX2" fmla="*/ 2946400 w 2946400"/>
              <a:gd name="connsiteY2" fmla="*/ 1320800 h 1781132"/>
              <a:gd name="connsiteX3" fmla="*/ 0 w 2946400"/>
              <a:gd name="connsiteY3" fmla="*/ 1320800 h 1781132"/>
              <a:gd name="connsiteX4" fmla="*/ 0 w 2946400"/>
              <a:gd name="connsiteY4" fmla="*/ 0 h 1781132"/>
              <a:gd name="connsiteX0" fmla="*/ 0 w 2946400"/>
              <a:gd name="connsiteY0" fmla="*/ 0 h 1772506"/>
              <a:gd name="connsiteX1" fmla="*/ 2946400 w 2946400"/>
              <a:gd name="connsiteY1" fmla="*/ 0 h 1772506"/>
              <a:gd name="connsiteX2" fmla="*/ 2946400 w 2946400"/>
              <a:gd name="connsiteY2" fmla="*/ 1320800 h 1772506"/>
              <a:gd name="connsiteX3" fmla="*/ 0 w 2946400"/>
              <a:gd name="connsiteY3" fmla="*/ 1320800 h 1772506"/>
              <a:gd name="connsiteX4" fmla="*/ 0 w 2946400"/>
              <a:gd name="connsiteY4" fmla="*/ 0 h 1772506"/>
              <a:gd name="connsiteX0" fmla="*/ 0 w 2946400"/>
              <a:gd name="connsiteY0" fmla="*/ 0 h 1933303"/>
              <a:gd name="connsiteX1" fmla="*/ 2946400 w 2946400"/>
              <a:gd name="connsiteY1" fmla="*/ 0 h 1933303"/>
              <a:gd name="connsiteX2" fmla="*/ 2946400 w 2946400"/>
              <a:gd name="connsiteY2" fmla="*/ 1320800 h 1933303"/>
              <a:gd name="connsiteX3" fmla="*/ 1486989 w 2946400"/>
              <a:gd name="connsiteY3" fmla="*/ 1933303 h 1933303"/>
              <a:gd name="connsiteX4" fmla="*/ 0 w 2946400"/>
              <a:gd name="connsiteY4" fmla="*/ 1320800 h 1933303"/>
              <a:gd name="connsiteX5" fmla="*/ 0 w 2946400"/>
              <a:gd name="connsiteY5" fmla="*/ 0 h 19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00" h="1933303">
                <a:moveTo>
                  <a:pt x="0" y="0"/>
                </a:moveTo>
                <a:lnTo>
                  <a:pt x="2946400" y="0"/>
                </a:lnTo>
                <a:lnTo>
                  <a:pt x="2946400" y="1320800"/>
                </a:lnTo>
                <a:cubicBezTo>
                  <a:pt x="2707519" y="1621246"/>
                  <a:pt x="1978056" y="1933303"/>
                  <a:pt x="1486989" y="1933303"/>
                </a:cubicBezTo>
                <a:cubicBezTo>
                  <a:pt x="995922" y="1933303"/>
                  <a:pt x="252186" y="1621246"/>
                  <a:pt x="0" y="1320800"/>
                </a:cubicBezTo>
                <a:lnTo>
                  <a:pt x="0" y="0"/>
                </a:lnTo>
                <a:close/>
              </a:path>
            </a:pathLst>
          </a:cu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2645173832"/>
      </p:ext>
    </p:extLst>
  </p:cSld>
  <p:clrMap bg1="lt1" tx1="dk1" bg2="lt2" tx2="dk2" accent1="accent1" accent2="accent2" accent3="accent3" accent4="accent4" accent5="accent5" accent6="accent6" hlink="hlink" folHlink="folHlink"/>
  <p:sldLayoutIdLst>
    <p:sldLayoutId id="2147483792"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1676400" y="12712701"/>
            <a:ext cx="822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solidFill>
                <a:prstClr val="black">
                  <a:tint val="75000"/>
                </a:prstClr>
              </a:solidFill>
            </a:endParaRPr>
          </a:p>
        </p:txBody>
      </p:sp>
      <p:sp>
        <p:nvSpPr>
          <p:cNvPr id="5" name="Footer Placeholder 4"/>
          <p:cNvSpPr>
            <a:spLocks noGrp="1"/>
          </p:cNvSpPr>
          <p:nvPr>
            <p:ph type="ftr" sz="quarter" idx="3"/>
          </p:nvPr>
        </p:nvSpPr>
        <p:spPr>
          <a:xfrm>
            <a:off x="14478000" y="12712701"/>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prstClr val="black">
                  <a:tint val="75000"/>
                </a:prstClr>
              </a:solidFill>
            </a:endParaRPr>
          </a:p>
        </p:txBody>
      </p:sp>
      <p:sp>
        <p:nvSpPr>
          <p:cNvPr id="6" name="Slide Number Placeholder 5"/>
          <p:cNvSpPr>
            <a:spLocks noGrp="1"/>
          </p:cNvSpPr>
          <p:nvPr>
            <p:ph type="sldNum" sz="quarter" idx="4"/>
          </p:nvPr>
        </p:nvSpPr>
        <p:spPr>
          <a:xfrm>
            <a:off x="10284000" y="12712701"/>
            <a:ext cx="38160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fld id="{7A4C63C9-4B9A-4A1F-AEDF-F883E9F24557}" type="slidenum">
              <a:rPr lang="en-GB" smtClean="0">
                <a:solidFill>
                  <a:prstClr val="black">
                    <a:tint val="75000"/>
                  </a:prstClr>
                </a:solidFill>
              </a:rPr>
              <a:pPr/>
              <a:t>‹Nº›</a:t>
            </a:fld>
            <a:endParaRPr lang="en-GB" dirty="0">
              <a:solidFill>
                <a:prstClr val="black">
                  <a:tint val="75000"/>
                </a:prstClr>
              </a:solidFill>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396725" y="12454218"/>
            <a:ext cx="1676401" cy="1168985"/>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101111" y="12749006"/>
            <a:ext cx="2065416" cy="579409"/>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pic>
      <p:sp>
        <p:nvSpPr>
          <p:cNvPr id="11" name="Rectangle 10"/>
          <p:cNvSpPr/>
          <p:nvPr userDrawn="1"/>
        </p:nvSpPr>
        <p:spPr>
          <a:xfrm>
            <a:off x="21111754" y="0"/>
            <a:ext cx="2946400" cy="1933303"/>
          </a:xfrm>
          <a:custGeom>
            <a:avLst/>
            <a:gdLst>
              <a:gd name="connsiteX0" fmla="*/ 0 w 2946400"/>
              <a:gd name="connsiteY0" fmla="*/ 0 h 1320800"/>
              <a:gd name="connsiteX1" fmla="*/ 2946400 w 2946400"/>
              <a:gd name="connsiteY1" fmla="*/ 0 h 1320800"/>
              <a:gd name="connsiteX2" fmla="*/ 2946400 w 2946400"/>
              <a:gd name="connsiteY2" fmla="*/ 1320800 h 1320800"/>
              <a:gd name="connsiteX3" fmla="*/ 0 w 2946400"/>
              <a:gd name="connsiteY3" fmla="*/ 1320800 h 1320800"/>
              <a:gd name="connsiteX4" fmla="*/ 0 w 2946400"/>
              <a:gd name="connsiteY4" fmla="*/ 0 h 1320800"/>
              <a:gd name="connsiteX0" fmla="*/ 0 w 2946400"/>
              <a:gd name="connsiteY0" fmla="*/ 0 h 1636888"/>
              <a:gd name="connsiteX1" fmla="*/ 2946400 w 2946400"/>
              <a:gd name="connsiteY1" fmla="*/ 0 h 1636888"/>
              <a:gd name="connsiteX2" fmla="*/ 2946400 w 2946400"/>
              <a:gd name="connsiteY2" fmla="*/ 1320800 h 1636888"/>
              <a:gd name="connsiteX3" fmla="*/ 0 w 2946400"/>
              <a:gd name="connsiteY3" fmla="*/ 1320800 h 1636888"/>
              <a:gd name="connsiteX4" fmla="*/ 0 w 2946400"/>
              <a:gd name="connsiteY4" fmla="*/ 0 h 1636888"/>
              <a:gd name="connsiteX0" fmla="*/ 0 w 2946400"/>
              <a:gd name="connsiteY0" fmla="*/ 0 h 1781132"/>
              <a:gd name="connsiteX1" fmla="*/ 2946400 w 2946400"/>
              <a:gd name="connsiteY1" fmla="*/ 0 h 1781132"/>
              <a:gd name="connsiteX2" fmla="*/ 2946400 w 2946400"/>
              <a:gd name="connsiteY2" fmla="*/ 1320800 h 1781132"/>
              <a:gd name="connsiteX3" fmla="*/ 0 w 2946400"/>
              <a:gd name="connsiteY3" fmla="*/ 1320800 h 1781132"/>
              <a:gd name="connsiteX4" fmla="*/ 0 w 2946400"/>
              <a:gd name="connsiteY4" fmla="*/ 0 h 1781132"/>
              <a:gd name="connsiteX0" fmla="*/ 0 w 2946400"/>
              <a:gd name="connsiteY0" fmla="*/ 0 h 1772506"/>
              <a:gd name="connsiteX1" fmla="*/ 2946400 w 2946400"/>
              <a:gd name="connsiteY1" fmla="*/ 0 h 1772506"/>
              <a:gd name="connsiteX2" fmla="*/ 2946400 w 2946400"/>
              <a:gd name="connsiteY2" fmla="*/ 1320800 h 1772506"/>
              <a:gd name="connsiteX3" fmla="*/ 0 w 2946400"/>
              <a:gd name="connsiteY3" fmla="*/ 1320800 h 1772506"/>
              <a:gd name="connsiteX4" fmla="*/ 0 w 2946400"/>
              <a:gd name="connsiteY4" fmla="*/ 0 h 1772506"/>
              <a:gd name="connsiteX0" fmla="*/ 0 w 2946400"/>
              <a:gd name="connsiteY0" fmla="*/ 0 h 1933303"/>
              <a:gd name="connsiteX1" fmla="*/ 2946400 w 2946400"/>
              <a:gd name="connsiteY1" fmla="*/ 0 h 1933303"/>
              <a:gd name="connsiteX2" fmla="*/ 2946400 w 2946400"/>
              <a:gd name="connsiteY2" fmla="*/ 1320800 h 1933303"/>
              <a:gd name="connsiteX3" fmla="*/ 1486989 w 2946400"/>
              <a:gd name="connsiteY3" fmla="*/ 1933303 h 1933303"/>
              <a:gd name="connsiteX4" fmla="*/ 0 w 2946400"/>
              <a:gd name="connsiteY4" fmla="*/ 1320800 h 1933303"/>
              <a:gd name="connsiteX5" fmla="*/ 0 w 2946400"/>
              <a:gd name="connsiteY5" fmla="*/ 0 h 19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00" h="1933303">
                <a:moveTo>
                  <a:pt x="0" y="0"/>
                </a:moveTo>
                <a:lnTo>
                  <a:pt x="2946400" y="0"/>
                </a:lnTo>
                <a:lnTo>
                  <a:pt x="2946400" y="1320800"/>
                </a:lnTo>
                <a:cubicBezTo>
                  <a:pt x="2707519" y="1621246"/>
                  <a:pt x="1978056" y="1933303"/>
                  <a:pt x="1486989" y="1933303"/>
                </a:cubicBezTo>
                <a:cubicBezTo>
                  <a:pt x="995922" y="1933303"/>
                  <a:pt x="252186" y="1621246"/>
                  <a:pt x="0" y="1320800"/>
                </a:cubicBezTo>
                <a:lnTo>
                  <a:pt x="0" y="0"/>
                </a:lnTo>
                <a:close/>
              </a:path>
            </a:pathLst>
          </a:cu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1899194425"/>
      </p:ext>
    </p:extLst>
  </p:cSld>
  <p:clrMap bg1="lt1" tx1="dk1" bg2="lt2" tx2="dk2" accent1="accent1" accent2="accent2" accent3="accent3" accent4="accent4" accent5="accent5" accent6="accent6" hlink="hlink" folHlink="folHlink"/>
  <p:sldLayoutIdLst>
    <p:sldLayoutId id="2147483798"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D4C269BE-BD16-4873-A10E-2BCCDF921F6A}"/>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091CA8FA-5B12-4C3C-82C4-4C42531D7BF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509BFF11-F317-467B-A93F-F683AA7B010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C9D7B7F-8615-44FA-A7C9-2EEF29019922}" type="datetimeFigureOut">
              <a:rPr lang="en-US" smtClean="0">
                <a:solidFill>
                  <a:prstClr val="black">
                    <a:tint val="75000"/>
                  </a:prstClr>
                </a:solidFill>
              </a:rPr>
              <a:pPr/>
              <a:t>2/24/2020</a:t>
            </a:fld>
            <a:endParaRPr lang="en-US" dirty="0">
              <a:solidFill>
                <a:prstClr val="black">
                  <a:tint val="75000"/>
                </a:prstClr>
              </a:solidFill>
            </a:endParaRPr>
          </a:p>
        </p:txBody>
      </p:sp>
      <p:sp>
        <p:nvSpPr>
          <p:cNvPr id="5" name="Footer Placeholder 4">
            <a:extLst>
              <a:ext uri="{FF2B5EF4-FFF2-40B4-BE49-F238E27FC236}">
                <a16:creationId xmlns="" xmlns:a16="http://schemas.microsoft.com/office/drawing/2014/main" id="{55EAE76E-49C5-41A1-BDB9-86CEAD07F840}"/>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solidFill>
                <a:prstClr val="black">
                  <a:tint val="75000"/>
                </a:prstClr>
              </a:solidFill>
            </a:endParaRPr>
          </a:p>
        </p:txBody>
      </p:sp>
      <p:sp>
        <p:nvSpPr>
          <p:cNvPr id="6" name="Slide Number Placeholder 5">
            <a:extLst>
              <a:ext uri="{FF2B5EF4-FFF2-40B4-BE49-F238E27FC236}">
                <a16:creationId xmlns="" xmlns:a16="http://schemas.microsoft.com/office/drawing/2014/main" id="{7B1AB2BF-391D-42F2-997A-D75CC333FC92}"/>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4D0DDFAE-97F8-4864-BC79-D2E0689945E6}" type="slidenum">
              <a:rPr lang="en-US" smtClean="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4089331193"/>
      </p:ext>
    </p:extLst>
  </p:cSld>
  <p:clrMap bg1="lt1" tx1="dk1" bg2="lt2" tx2="dk2" accent1="accent1" accent2="accent2" accent3="accent3" accent4="accent4" accent5="accent5" accent6="accent6" hlink="hlink" folHlink="folHlink"/>
  <p:sldLayoutIdLst>
    <p:sldLayoutId id="2147483811" r:id="rId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3.xml"/><Relationship Id="rId7" Type="http://schemas.openxmlformats.org/officeDocument/2006/relationships/tags" Target="../tags/tag27.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10" Type="http://schemas.openxmlformats.org/officeDocument/2006/relationships/image" Target="../media/image13.png"/><Relationship Id="rId4" Type="http://schemas.openxmlformats.org/officeDocument/2006/relationships/tags" Target="../tags/tag24.xml"/><Relationship Id="rId9"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7.png"/><Relationship Id="rId5" Type="http://schemas.openxmlformats.org/officeDocument/2006/relationships/image" Target="../media/image8.jpe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31.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34.xml"/><Relationship Id="rId7" Type="http://schemas.openxmlformats.org/officeDocument/2006/relationships/image" Target="../media/image19.emf"/><Relationship Id="rId2" Type="http://schemas.openxmlformats.org/officeDocument/2006/relationships/tags" Target="../tags/tag33.xml"/><Relationship Id="rId1" Type="http://schemas.openxmlformats.org/officeDocument/2006/relationships/vmlDrawing" Target="../drawings/vmlDrawing4.vml"/><Relationship Id="rId6" Type="http://schemas.openxmlformats.org/officeDocument/2006/relationships/oleObject" Target="../embeddings/oleObject4.bin"/><Relationship Id="rId11" Type="http://schemas.openxmlformats.org/officeDocument/2006/relationships/image" Target="../media/image23.png"/><Relationship Id="rId5" Type="http://schemas.openxmlformats.org/officeDocument/2006/relationships/notesSlide" Target="../notesSlides/notesSlide23.xml"/><Relationship Id="rId10" Type="http://schemas.openxmlformats.org/officeDocument/2006/relationships/image" Target="../media/image22.png"/><Relationship Id="rId4" Type="http://schemas.openxmlformats.org/officeDocument/2006/relationships/slideLayout" Target="../slideLayouts/slideLayout2.xml"/><Relationship Id="rId9"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19.emf"/><Relationship Id="rId2" Type="http://schemas.openxmlformats.org/officeDocument/2006/relationships/tags" Target="../tags/tag35.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9.xml"/><Relationship Id="rId7" Type="http://schemas.openxmlformats.org/officeDocument/2006/relationships/notesSlide" Target="../notesSlides/notesSlide25.xml"/><Relationship Id="rId12" Type="http://schemas.openxmlformats.org/officeDocument/2006/relationships/image" Target="../media/image27.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Layout" Target="../slideLayouts/slideLayout5.xml"/><Relationship Id="rId11" Type="http://schemas.openxmlformats.org/officeDocument/2006/relationships/image" Target="../media/image26.png"/><Relationship Id="rId5" Type="http://schemas.openxmlformats.org/officeDocument/2006/relationships/tags" Target="../tags/tag41.xml"/><Relationship Id="rId10" Type="http://schemas.openxmlformats.org/officeDocument/2006/relationships/image" Target="../media/image25.png"/><Relationship Id="rId4" Type="http://schemas.openxmlformats.org/officeDocument/2006/relationships/tags" Target="../tags/tag40.xml"/><Relationship Id="rId9"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4.xml"/><Relationship Id="rId7" Type="http://schemas.openxmlformats.org/officeDocument/2006/relationships/image" Target="../media/image28.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1.png"/><Relationship Id="rId5" Type="http://schemas.openxmlformats.org/officeDocument/2006/relationships/notesSlide" Target="../notesSlides/notesSlide26.xml"/><Relationship Id="rId4"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28.xml"/><Relationship Id="rId7" Type="http://schemas.openxmlformats.org/officeDocument/2006/relationships/image" Target="../media/image32.tiff"/><Relationship Id="rId2" Type="http://schemas.openxmlformats.org/officeDocument/2006/relationships/slideLayout" Target="../slideLayouts/slideLayout6.xml"/><Relationship Id="rId1" Type="http://schemas.openxmlformats.org/officeDocument/2006/relationships/tags" Target="../tags/tag45.xml"/><Relationship Id="rId6" Type="http://schemas.openxmlformats.org/officeDocument/2006/relationships/image" Target="../media/image31.png"/><Relationship Id="rId11" Type="http://schemas.openxmlformats.org/officeDocument/2006/relationships/image" Target="../media/image36.emf"/><Relationship Id="rId5" Type="http://schemas.openxmlformats.org/officeDocument/2006/relationships/image" Target="../media/image30.png"/><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tags" Target="../tags/tag48.xml"/></Relationships>
</file>

<file path=ppt/slides/_rels/slide3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1.png"/><Relationship Id="rId3" Type="http://schemas.openxmlformats.org/officeDocument/2006/relationships/notesSlide" Target="../notesSlides/notesSlide31.xml"/><Relationship Id="rId7" Type="http://schemas.openxmlformats.org/officeDocument/2006/relationships/image" Target="../media/image40.png"/><Relationship Id="rId12" Type="http://schemas.openxmlformats.org/officeDocument/2006/relationships/image" Target="../media/image45.jpeg"/><Relationship Id="rId2" Type="http://schemas.openxmlformats.org/officeDocument/2006/relationships/slideLayout" Target="../slideLayouts/slideLayout6.xml"/><Relationship Id="rId1" Type="http://schemas.openxmlformats.org/officeDocument/2006/relationships/tags" Target="../tags/tag49.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tags" Target="../tags/tag5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51.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4.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5.xml"/></Relationships>
</file>

<file path=ppt/slides/_rels/slide3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tags" Target="../tags/tag56.xml"/></Relationships>
</file>

<file path=ppt/slides/_rels/slide4.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notesSlide" Target="../notesSlides/notesSlide4.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2.xml"/><Relationship Id="rId5" Type="http://schemas.openxmlformats.org/officeDocument/2006/relationships/tags" Target="../tags/tag11.xml"/><Relationship Id="rId4" Type="http://schemas.openxmlformats.org/officeDocument/2006/relationships/tags" Target="../tags/tag10.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57.xml"/></Relationships>
</file>

<file path=ppt/slides/_rels/slide41.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3" Type="http://schemas.openxmlformats.org/officeDocument/2006/relationships/tags" Target="../tags/tag60.xml"/><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image" Target="../media/image15.svg"/><Relationship Id="rId2" Type="http://schemas.openxmlformats.org/officeDocument/2006/relationships/tags" Target="../tags/tag59.xml"/><Relationship Id="rId16" Type="http://schemas.openxmlformats.org/officeDocument/2006/relationships/image" Target="../media/image48.png"/><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notesSlide" Target="../notesSlides/notesSlide37.xml"/><Relationship Id="rId10" Type="http://schemas.openxmlformats.org/officeDocument/2006/relationships/tags" Target="../tags/tag67.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77.xml"/><Relationship Id="rId5" Type="http://schemas.openxmlformats.org/officeDocument/2006/relationships/image" Target="../media/image51.jpe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78.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82.xml"/><Relationship Id="rId7" Type="http://schemas.openxmlformats.org/officeDocument/2006/relationships/image" Target="../media/image54.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notesSlide" Target="../notesSlides/notesSlide49.xml"/><Relationship Id="rId5" Type="http://schemas.openxmlformats.org/officeDocument/2006/relationships/slideLayout" Target="../slideLayouts/slideLayout2.xml"/><Relationship Id="rId4" Type="http://schemas.openxmlformats.org/officeDocument/2006/relationships/tags" Target="../tags/tag83.xml"/></Relationships>
</file>

<file path=ppt/slides/_rels/slide54.xml.rels><?xml version="1.0" encoding="UTF-8" standalone="yes"?>
<Relationships xmlns="http://schemas.openxmlformats.org/package/2006/relationships"><Relationship Id="rId8" Type="http://schemas.openxmlformats.org/officeDocument/2006/relationships/notesSlide" Target="../notesSlides/notesSlide50.xml"/><Relationship Id="rId13" Type="http://schemas.openxmlformats.org/officeDocument/2006/relationships/image" Target="../media/image60.png"/><Relationship Id="rId3" Type="http://schemas.openxmlformats.org/officeDocument/2006/relationships/tags" Target="../tags/tag86.xml"/><Relationship Id="rId7" Type="http://schemas.openxmlformats.org/officeDocument/2006/relationships/slideLayout" Target="../slideLayouts/slideLayout2.xml"/><Relationship Id="rId12" Type="http://schemas.openxmlformats.org/officeDocument/2006/relationships/image" Target="../media/image59.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image" Target="../media/image58.png"/><Relationship Id="rId5" Type="http://schemas.openxmlformats.org/officeDocument/2006/relationships/tags" Target="../tags/tag88.xml"/><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tags" Target="../tags/tag87.xml"/><Relationship Id="rId9" Type="http://schemas.openxmlformats.org/officeDocument/2006/relationships/image" Target="../media/image56.png"/><Relationship Id="rId14" Type="http://schemas.openxmlformats.org/officeDocument/2006/relationships/image" Target="../media/image61.png"/></Relationships>
</file>

<file path=ppt/slides/_rels/slide55.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image" Target="../media/image64.png"/><Relationship Id="rId18" Type="http://schemas.openxmlformats.org/officeDocument/2006/relationships/image" Target="../media/image57.png"/><Relationship Id="rId3" Type="http://schemas.openxmlformats.org/officeDocument/2006/relationships/tags" Target="../tags/tag92.xml"/><Relationship Id="rId21" Type="http://schemas.openxmlformats.org/officeDocument/2006/relationships/image" Target="../media/image60.png"/><Relationship Id="rId7" Type="http://schemas.openxmlformats.org/officeDocument/2006/relationships/tags" Target="../tags/tag96.xml"/><Relationship Id="rId12" Type="http://schemas.openxmlformats.org/officeDocument/2006/relationships/image" Target="../media/image63.png"/><Relationship Id="rId17" Type="http://schemas.openxmlformats.org/officeDocument/2006/relationships/image" Target="../media/image56.png"/><Relationship Id="rId2" Type="http://schemas.openxmlformats.org/officeDocument/2006/relationships/tags" Target="../tags/tag91.xml"/><Relationship Id="rId16" Type="http://schemas.openxmlformats.org/officeDocument/2006/relationships/image" Target="../media/image67.png"/><Relationship Id="rId20" Type="http://schemas.openxmlformats.org/officeDocument/2006/relationships/image" Target="../media/image59.png"/><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notesSlide" Target="../notesSlides/notesSlide51.xml"/><Relationship Id="rId5" Type="http://schemas.openxmlformats.org/officeDocument/2006/relationships/tags" Target="../tags/tag94.xml"/><Relationship Id="rId15" Type="http://schemas.openxmlformats.org/officeDocument/2006/relationships/image" Target="../media/image66.png"/><Relationship Id="rId23" Type="http://schemas.openxmlformats.org/officeDocument/2006/relationships/image" Target="../media/image62.png"/><Relationship Id="rId10" Type="http://schemas.openxmlformats.org/officeDocument/2006/relationships/slideLayout" Target="../slideLayouts/slideLayout2.xml"/><Relationship Id="rId19" Type="http://schemas.openxmlformats.org/officeDocument/2006/relationships/image" Target="../media/image58.png"/><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image" Target="../media/image65.png"/><Relationship Id="rId22" Type="http://schemas.openxmlformats.org/officeDocument/2006/relationships/image" Target="../media/image61.png"/></Relationships>
</file>

<file path=ppt/slides/_rels/slide56.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image" Target="../media/image69.png"/><Relationship Id="rId18" Type="http://schemas.openxmlformats.org/officeDocument/2006/relationships/image" Target="../media/image58.png"/><Relationship Id="rId3" Type="http://schemas.openxmlformats.org/officeDocument/2006/relationships/tags" Target="../tags/tag101.xml"/><Relationship Id="rId21" Type="http://schemas.openxmlformats.org/officeDocument/2006/relationships/image" Target="../media/image61.png"/><Relationship Id="rId7" Type="http://schemas.openxmlformats.org/officeDocument/2006/relationships/tags" Target="../tags/tag105.xml"/><Relationship Id="rId12" Type="http://schemas.openxmlformats.org/officeDocument/2006/relationships/image" Target="../media/image68.png"/><Relationship Id="rId17" Type="http://schemas.openxmlformats.org/officeDocument/2006/relationships/image" Target="../media/image57.png"/><Relationship Id="rId2" Type="http://schemas.openxmlformats.org/officeDocument/2006/relationships/tags" Target="../tags/tag100.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notesSlide" Target="../notesSlides/notesSlide52.xml"/><Relationship Id="rId5" Type="http://schemas.openxmlformats.org/officeDocument/2006/relationships/tags" Target="../tags/tag103.xml"/><Relationship Id="rId15" Type="http://schemas.openxmlformats.org/officeDocument/2006/relationships/image" Target="../media/image71.png"/><Relationship Id="rId10" Type="http://schemas.openxmlformats.org/officeDocument/2006/relationships/slideLayout" Target="../slideLayouts/slideLayout2.xml"/><Relationship Id="rId19" Type="http://schemas.openxmlformats.org/officeDocument/2006/relationships/image" Target="../media/image59.png"/><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image" Target="../media/image70.png"/><Relationship Id="rId22" Type="http://schemas.openxmlformats.org/officeDocument/2006/relationships/image" Target="../media/image62.png"/></Relationships>
</file>

<file path=ppt/slides/_rels/slide57.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image" Target="../media/image73.png"/><Relationship Id="rId18" Type="http://schemas.openxmlformats.org/officeDocument/2006/relationships/image" Target="../media/image57.png"/><Relationship Id="rId3" Type="http://schemas.openxmlformats.org/officeDocument/2006/relationships/tags" Target="../tags/tag110.xml"/><Relationship Id="rId21" Type="http://schemas.openxmlformats.org/officeDocument/2006/relationships/image" Target="../media/image60.png"/><Relationship Id="rId7" Type="http://schemas.openxmlformats.org/officeDocument/2006/relationships/tags" Target="../tags/tag114.xml"/><Relationship Id="rId12" Type="http://schemas.openxmlformats.org/officeDocument/2006/relationships/image" Target="../media/image72.png"/><Relationship Id="rId17" Type="http://schemas.openxmlformats.org/officeDocument/2006/relationships/image" Target="../media/image56.png"/><Relationship Id="rId2" Type="http://schemas.openxmlformats.org/officeDocument/2006/relationships/tags" Target="../tags/tag109.xml"/><Relationship Id="rId16" Type="http://schemas.openxmlformats.org/officeDocument/2006/relationships/image" Target="../media/image76.png"/><Relationship Id="rId20" Type="http://schemas.openxmlformats.org/officeDocument/2006/relationships/image" Target="../media/image59.png"/><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notesSlide" Target="../notesSlides/notesSlide53.xml"/><Relationship Id="rId5" Type="http://schemas.openxmlformats.org/officeDocument/2006/relationships/tags" Target="../tags/tag112.xml"/><Relationship Id="rId15" Type="http://schemas.openxmlformats.org/officeDocument/2006/relationships/image" Target="../media/image75.png"/><Relationship Id="rId23" Type="http://schemas.openxmlformats.org/officeDocument/2006/relationships/image" Target="../media/image62.png"/><Relationship Id="rId10" Type="http://schemas.openxmlformats.org/officeDocument/2006/relationships/slideLayout" Target="../slideLayouts/slideLayout2.xml"/><Relationship Id="rId19" Type="http://schemas.openxmlformats.org/officeDocument/2006/relationships/image" Target="../media/image58.png"/><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image" Target="../media/image74.png"/><Relationship Id="rId22" Type="http://schemas.openxmlformats.org/officeDocument/2006/relationships/image" Target="../media/image61.png"/></Relationships>
</file>

<file path=ppt/slides/_rels/slide5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59.png"/><Relationship Id="rId3" Type="http://schemas.openxmlformats.org/officeDocument/2006/relationships/tags" Target="../tags/tag119.xml"/><Relationship Id="rId7" Type="http://schemas.openxmlformats.org/officeDocument/2006/relationships/notesSlide" Target="../notesSlides/notesSlide54.xml"/><Relationship Id="rId12" Type="http://schemas.openxmlformats.org/officeDocument/2006/relationships/image" Target="../media/image58.png"/><Relationship Id="rId2" Type="http://schemas.openxmlformats.org/officeDocument/2006/relationships/tags" Target="../tags/tag118.xml"/><Relationship Id="rId16" Type="http://schemas.openxmlformats.org/officeDocument/2006/relationships/image" Target="../media/image62.png"/><Relationship Id="rId1" Type="http://schemas.openxmlformats.org/officeDocument/2006/relationships/tags" Target="../tags/tag117.xml"/><Relationship Id="rId6" Type="http://schemas.openxmlformats.org/officeDocument/2006/relationships/slideLayout" Target="../slideLayouts/slideLayout2.xml"/><Relationship Id="rId11" Type="http://schemas.openxmlformats.org/officeDocument/2006/relationships/image" Target="../media/image57.png"/><Relationship Id="rId5" Type="http://schemas.openxmlformats.org/officeDocument/2006/relationships/tags" Target="../tags/tag121.xml"/><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tags" Target="../tags/tag120.xml"/><Relationship Id="rId9" Type="http://schemas.openxmlformats.org/officeDocument/2006/relationships/image" Target="../media/image16.png"/><Relationship Id="rId14"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png"/><Relationship Id="rId5" Type="http://schemas.openxmlformats.org/officeDocument/2006/relationships/image" Target="../media/image8.jpe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tags" Target="../tags/tag124.xml"/><Relationship Id="rId7" Type="http://schemas.openxmlformats.org/officeDocument/2006/relationships/image" Target="../media/image78.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notesSlide" Target="../notesSlides/notesSlide56.xml"/><Relationship Id="rId5" Type="http://schemas.openxmlformats.org/officeDocument/2006/relationships/slideLayout" Target="../slideLayouts/slideLayout5.xml"/><Relationship Id="rId4" Type="http://schemas.openxmlformats.org/officeDocument/2006/relationships/tags" Target="../tags/tag12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tags" Target="../tags/tag126.xml"/></Relationships>
</file>

<file path=ppt/slides/_rels/slide62.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tags" Target="../tags/tag128.xml"/><Relationship Id="rId7" Type="http://schemas.openxmlformats.org/officeDocument/2006/relationships/image" Target="../media/image19.emf"/><Relationship Id="rId2" Type="http://schemas.openxmlformats.org/officeDocument/2006/relationships/tags" Target="../tags/tag127.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58.xml"/><Relationship Id="rId4"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80.jpeg"/><Relationship Id="rId13" Type="http://schemas.openxmlformats.org/officeDocument/2006/relationships/image" Target="../media/image83.png"/><Relationship Id="rId18" Type="http://schemas.openxmlformats.org/officeDocument/2006/relationships/image" Target="../media/image87.png"/><Relationship Id="rId3" Type="http://schemas.openxmlformats.org/officeDocument/2006/relationships/tags" Target="../tags/tag130.xml"/><Relationship Id="rId7" Type="http://schemas.openxmlformats.org/officeDocument/2006/relationships/image" Target="../media/image19.emf"/><Relationship Id="rId12" Type="http://schemas.microsoft.com/office/2007/relationships/hdphoto" Target="../media/hdphoto2.wdp"/><Relationship Id="rId17" Type="http://schemas.openxmlformats.org/officeDocument/2006/relationships/image" Target="../media/image86.png"/><Relationship Id="rId2" Type="http://schemas.openxmlformats.org/officeDocument/2006/relationships/tags" Target="../tags/tag129.xml"/><Relationship Id="rId16" Type="http://schemas.openxmlformats.org/officeDocument/2006/relationships/image" Target="../media/image85.png"/><Relationship Id="rId20" Type="http://schemas.openxmlformats.org/officeDocument/2006/relationships/image" Target="../media/image89.png"/><Relationship Id="rId1" Type="http://schemas.openxmlformats.org/officeDocument/2006/relationships/vmlDrawing" Target="../drawings/vmlDrawing7.vml"/><Relationship Id="rId6" Type="http://schemas.openxmlformats.org/officeDocument/2006/relationships/oleObject" Target="../embeddings/oleObject7.bin"/><Relationship Id="rId11" Type="http://schemas.openxmlformats.org/officeDocument/2006/relationships/image" Target="../media/image82.jpeg"/><Relationship Id="rId5" Type="http://schemas.openxmlformats.org/officeDocument/2006/relationships/notesSlide" Target="../notesSlides/notesSlide59.xml"/><Relationship Id="rId15" Type="http://schemas.microsoft.com/office/2007/relationships/hdphoto" Target="NULL"/><Relationship Id="rId10" Type="http://schemas.microsoft.com/office/2007/relationships/hdphoto" Target="../media/hdphoto1.wdp"/><Relationship Id="rId19" Type="http://schemas.openxmlformats.org/officeDocument/2006/relationships/image" Target="../media/image88.png"/><Relationship Id="rId4" Type="http://schemas.openxmlformats.org/officeDocument/2006/relationships/slideLayout" Target="../slideLayouts/slideLayout2.xml"/><Relationship Id="rId9" Type="http://schemas.openxmlformats.org/officeDocument/2006/relationships/image" Target="../media/image81.png"/><Relationship Id="rId14" Type="http://schemas.openxmlformats.org/officeDocument/2006/relationships/image" Target="../media/image8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1.png"/><Relationship Id="rId5" Type="http://schemas.openxmlformats.org/officeDocument/2006/relationships/image" Target="../media/image8.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 name="Imagen"/>
          <p:cNvPicPr>
            <a:picLocks noGrp="1" noChangeAspect="1"/>
          </p:cNvPicPr>
          <p:nvPr>
            <p:ph type="pic" idx="13"/>
          </p:nvPr>
        </p:nvPicPr>
        <p:blipFill>
          <a:blip r:embed="rId3">
            <a:extLst>
              <a:ext uri="{28A0092B-C50C-407E-A947-70E740481C1C}">
                <a14:useLocalDpi xmlns:a14="http://schemas.microsoft.com/office/drawing/2010/main" val="0"/>
              </a:ext>
            </a:extLst>
          </a:blip>
          <a:srcRect l="17457" r="17457"/>
          <a:stretch>
            <a:fillRect/>
          </a:stretch>
        </p:blipFill>
        <p:spPr>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5323" y="21600"/>
                </a:lnTo>
                <a:cubicBezTo>
                  <a:pt x="16274" y="19535"/>
                  <a:pt x="17223" y="17469"/>
                  <a:pt x="18177" y="15407"/>
                </a:cubicBezTo>
                <a:cubicBezTo>
                  <a:pt x="18783" y="14096"/>
                  <a:pt x="19390" y="12787"/>
                  <a:pt x="19990" y="11472"/>
                </a:cubicBezTo>
                <a:cubicBezTo>
                  <a:pt x="20290" y="10814"/>
                  <a:pt x="20588" y="10155"/>
                  <a:pt x="20897" y="9504"/>
                </a:cubicBezTo>
                <a:cubicBezTo>
                  <a:pt x="21052" y="9178"/>
                  <a:pt x="21209" y="8855"/>
                  <a:pt x="21351" y="8520"/>
                </a:cubicBezTo>
                <a:cubicBezTo>
                  <a:pt x="21481" y="8211"/>
                  <a:pt x="21600" y="7886"/>
                  <a:pt x="21600" y="7536"/>
                </a:cubicBezTo>
                <a:cubicBezTo>
                  <a:pt x="21600" y="7186"/>
                  <a:pt x="21481" y="6861"/>
                  <a:pt x="21351" y="6552"/>
                </a:cubicBezTo>
                <a:cubicBezTo>
                  <a:pt x="21209" y="6218"/>
                  <a:pt x="21052" y="5894"/>
                  <a:pt x="20897" y="5568"/>
                </a:cubicBezTo>
                <a:cubicBezTo>
                  <a:pt x="20588" y="4917"/>
                  <a:pt x="20290" y="4258"/>
                  <a:pt x="19990" y="3601"/>
                </a:cubicBezTo>
                <a:cubicBezTo>
                  <a:pt x="19441" y="2397"/>
                  <a:pt x="18886" y="1199"/>
                  <a:pt x="18331" y="0"/>
                </a:cubicBezTo>
                <a:lnTo>
                  <a:pt x="0" y="0"/>
                </a:lnTo>
                <a:close/>
              </a:path>
            </a:pathLst>
          </a:custGeom>
        </p:spPr>
      </p:pic>
      <p:sp>
        <p:nvSpPr>
          <p:cNvPr id="531" name="Write…"/>
          <p:cNvSpPr>
            <a:spLocks noGrp="1"/>
          </p:cNvSpPr>
          <p:nvPr>
            <p:ph type="title"/>
          </p:nvPr>
        </p:nvSpPr>
        <p:spPr>
          <a:xfrm>
            <a:off x="15730756" y="5856671"/>
            <a:ext cx="7797801" cy="3111501"/>
          </a:xfrm>
          <a:custGeom>
            <a:avLst/>
            <a:gdLst/>
            <a:ahLst/>
            <a:cxnLst>
              <a:cxn ang="0">
                <a:pos x="wd2" y="hd2"/>
              </a:cxn>
              <a:cxn ang="5400000">
                <a:pos x="wd2" y="hd2"/>
              </a:cxn>
              <a:cxn ang="10800000">
                <a:pos x="wd2" y="hd2"/>
              </a:cxn>
              <a:cxn ang="16200000">
                <a:pos x="wd2" y="hd2"/>
              </a:cxn>
            </a:cxnLst>
            <a:rect l="0" t="0" r="r" b="b"/>
            <a:pathLst>
              <a:path w="21600" h="21600" extrusionOk="0">
                <a:moveTo>
                  <a:pt x="5031" y="0"/>
                </a:moveTo>
                <a:lnTo>
                  <a:pt x="21600" y="88"/>
                </a:lnTo>
                <a:lnTo>
                  <a:pt x="21600" y="21600"/>
                </a:lnTo>
                <a:lnTo>
                  <a:pt x="0" y="21600"/>
                </a:lnTo>
                <a:lnTo>
                  <a:pt x="5031" y="0"/>
                </a:lnTo>
                <a:close/>
              </a:path>
            </a:pathLst>
          </a:custGeom>
        </p:spPr>
        <p:txBody>
          <a:bodyPr>
            <a:normAutofit/>
          </a:bodyPr>
          <a:lstStyle/>
          <a:p>
            <a:pPr algn="r"/>
            <a:r>
              <a:rPr lang="en-US" sz="5400" b="1" dirty="0" smtClean="0">
                <a:latin typeface="Calibri" panose="020F0502020204030204" pitchFamily="34" charset="0"/>
              </a:rPr>
              <a:t>SOC-CEM</a:t>
            </a:r>
            <a:br>
              <a:rPr lang="en-US" sz="5400" b="1" dirty="0" smtClean="0">
                <a:latin typeface="Calibri" panose="020F0502020204030204" pitchFamily="34" charset="0"/>
              </a:rPr>
            </a:br>
            <a:r>
              <a:rPr lang="en-US" sz="5400" b="1" dirty="0" smtClean="0">
                <a:latin typeface="Calibri" panose="020F0502020204030204" pitchFamily="34" charset="0"/>
              </a:rPr>
              <a:t/>
            </a:r>
            <a:br>
              <a:rPr lang="en-US" sz="5400" b="1" dirty="0" smtClean="0">
                <a:latin typeface="Calibri" panose="020F0502020204030204" pitchFamily="34" charset="0"/>
              </a:rPr>
            </a:br>
            <a:r>
              <a:rPr lang="en-US" sz="7200" b="1" dirty="0" smtClean="0">
                <a:latin typeface="Calibri" panose="020F0502020204030204" pitchFamily="34" charset="0"/>
              </a:rPr>
              <a:t>Transformation</a:t>
            </a:r>
            <a:endParaRPr lang="en-US" sz="8000" b="1" dirty="0">
              <a:latin typeface="Calibri" panose="020F0502020204030204" pitchFamily="34" charset="0"/>
            </a:endParaRPr>
          </a:p>
        </p:txBody>
      </p:sp>
      <p:sp>
        <p:nvSpPr>
          <p:cNvPr id="523" name="Figura"/>
          <p:cNvSpPr/>
          <p:nvPr/>
        </p:nvSpPr>
        <p:spPr>
          <a:xfrm rot="16200000">
            <a:off x="7491921" y="4452551"/>
            <a:ext cx="4498129" cy="5155947"/>
          </a:xfrm>
          <a:custGeom>
            <a:avLst/>
            <a:gdLst/>
            <a:ahLst/>
            <a:cxnLst>
              <a:cxn ang="0">
                <a:pos x="wd2" y="hd2"/>
              </a:cxn>
              <a:cxn ang="5400000">
                <a:pos x="wd2" y="hd2"/>
              </a:cxn>
              <a:cxn ang="10800000">
                <a:pos x="wd2" y="hd2"/>
              </a:cxn>
              <a:cxn ang="16200000">
                <a:pos x="wd2" y="hd2"/>
              </a:cxn>
            </a:cxnLst>
            <a:rect l="0" t="0" r="r" b="b"/>
            <a:pathLst>
              <a:path w="21594" h="21600" extrusionOk="0">
                <a:moveTo>
                  <a:pt x="10796" y="0"/>
                </a:moveTo>
                <a:cubicBezTo>
                  <a:pt x="10917" y="0"/>
                  <a:pt x="11028" y="45"/>
                  <a:pt x="11134" y="94"/>
                </a:cubicBezTo>
                <a:cubicBezTo>
                  <a:pt x="11248" y="147"/>
                  <a:pt x="11359" y="206"/>
                  <a:pt x="11471" y="264"/>
                </a:cubicBezTo>
                <a:cubicBezTo>
                  <a:pt x="11694" y="380"/>
                  <a:pt x="11920" y="491"/>
                  <a:pt x="12146" y="604"/>
                </a:cubicBezTo>
                <a:cubicBezTo>
                  <a:pt x="12596" y="829"/>
                  <a:pt x="13045" y="1056"/>
                  <a:pt x="13495" y="1284"/>
                </a:cubicBezTo>
                <a:cubicBezTo>
                  <a:pt x="14394" y="1738"/>
                  <a:pt x="15294" y="2190"/>
                  <a:pt x="16193" y="2643"/>
                </a:cubicBezTo>
                <a:cubicBezTo>
                  <a:pt x="17093" y="3096"/>
                  <a:pt x="17991" y="3551"/>
                  <a:pt x="18892" y="4003"/>
                </a:cubicBezTo>
                <a:cubicBezTo>
                  <a:pt x="19342" y="4228"/>
                  <a:pt x="19793" y="4453"/>
                  <a:pt x="20241" y="4682"/>
                </a:cubicBezTo>
                <a:cubicBezTo>
                  <a:pt x="20465" y="4797"/>
                  <a:pt x="20688" y="4913"/>
                  <a:pt x="20915" y="5022"/>
                </a:cubicBezTo>
                <a:cubicBezTo>
                  <a:pt x="21029" y="5077"/>
                  <a:pt x="21144" y="5130"/>
                  <a:pt x="21253" y="5192"/>
                </a:cubicBezTo>
                <a:cubicBezTo>
                  <a:pt x="21354" y="5250"/>
                  <a:pt x="21451" y="5318"/>
                  <a:pt x="21511" y="5410"/>
                </a:cubicBezTo>
                <a:cubicBezTo>
                  <a:pt x="21567" y="5499"/>
                  <a:pt x="21584" y="5601"/>
                  <a:pt x="21590" y="5702"/>
                </a:cubicBezTo>
                <a:cubicBezTo>
                  <a:pt x="21597" y="5815"/>
                  <a:pt x="21592" y="5929"/>
                  <a:pt x="21590" y="6042"/>
                </a:cubicBezTo>
                <a:cubicBezTo>
                  <a:pt x="21585" y="6268"/>
                  <a:pt x="21588" y="6495"/>
                  <a:pt x="21590" y="6722"/>
                </a:cubicBezTo>
                <a:cubicBezTo>
                  <a:pt x="21593" y="7175"/>
                  <a:pt x="21591" y="7628"/>
                  <a:pt x="21590" y="8081"/>
                </a:cubicBezTo>
                <a:cubicBezTo>
                  <a:pt x="21587" y="8988"/>
                  <a:pt x="21589" y="9894"/>
                  <a:pt x="21590" y="10800"/>
                </a:cubicBezTo>
                <a:cubicBezTo>
                  <a:pt x="21590" y="11707"/>
                  <a:pt x="21589" y="12613"/>
                  <a:pt x="21590" y="13519"/>
                </a:cubicBezTo>
                <a:cubicBezTo>
                  <a:pt x="21590" y="13972"/>
                  <a:pt x="21591" y="14426"/>
                  <a:pt x="21590" y="14879"/>
                </a:cubicBezTo>
                <a:cubicBezTo>
                  <a:pt x="21589" y="15105"/>
                  <a:pt x="21588" y="15332"/>
                  <a:pt x="21590" y="15559"/>
                </a:cubicBezTo>
                <a:cubicBezTo>
                  <a:pt x="21591" y="15672"/>
                  <a:pt x="21592" y="15785"/>
                  <a:pt x="21590" y="15898"/>
                </a:cubicBezTo>
                <a:cubicBezTo>
                  <a:pt x="21588" y="16012"/>
                  <a:pt x="21581" y="16129"/>
                  <a:pt x="21510" y="16224"/>
                </a:cubicBezTo>
                <a:cubicBezTo>
                  <a:pt x="21449" y="16307"/>
                  <a:pt x="21350" y="16359"/>
                  <a:pt x="21253" y="16408"/>
                </a:cubicBezTo>
                <a:cubicBezTo>
                  <a:pt x="21140" y="16465"/>
                  <a:pt x="21028" y="16522"/>
                  <a:pt x="20915" y="16578"/>
                </a:cubicBezTo>
                <a:cubicBezTo>
                  <a:pt x="20690" y="16691"/>
                  <a:pt x="20466" y="16805"/>
                  <a:pt x="20241" y="16918"/>
                </a:cubicBezTo>
                <a:cubicBezTo>
                  <a:pt x="19791" y="17145"/>
                  <a:pt x="19341" y="17371"/>
                  <a:pt x="18892" y="17598"/>
                </a:cubicBezTo>
                <a:cubicBezTo>
                  <a:pt x="17992" y="18051"/>
                  <a:pt x="17093" y="18504"/>
                  <a:pt x="16193" y="18957"/>
                </a:cubicBezTo>
                <a:cubicBezTo>
                  <a:pt x="15294" y="19410"/>
                  <a:pt x="14393" y="19862"/>
                  <a:pt x="13495" y="20317"/>
                </a:cubicBezTo>
                <a:cubicBezTo>
                  <a:pt x="13046" y="20544"/>
                  <a:pt x="12597" y="20772"/>
                  <a:pt x="12146" y="20997"/>
                </a:cubicBezTo>
                <a:cubicBezTo>
                  <a:pt x="11920" y="21109"/>
                  <a:pt x="11694" y="21221"/>
                  <a:pt x="11471" y="21336"/>
                </a:cubicBezTo>
                <a:cubicBezTo>
                  <a:pt x="11359" y="21394"/>
                  <a:pt x="11248" y="21453"/>
                  <a:pt x="11134" y="21506"/>
                </a:cubicBezTo>
                <a:cubicBezTo>
                  <a:pt x="11028" y="21555"/>
                  <a:pt x="10916" y="21600"/>
                  <a:pt x="10796" y="21600"/>
                </a:cubicBezTo>
                <a:cubicBezTo>
                  <a:pt x="10676" y="21600"/>
                  <a:pt x="10565" y="21555"/>
                  <a:pt x="10459" y="21506"/>
                </a:cubicBezTo>
                <a:cubicBezTo>
                  <a:pt x="10344" y="21453"/>
                  <a:pt x="10234" y="21394"/>
                  <a:pt x="10122" y="21336"/>
                </a:cubicBezTo>
                <a:cubicBezTo>
                  <a:pt x="9899" y="21221"/>
                  <a:pt x="9673" y="21109"/>
                  <a:pt x="9447" y="20997"/>
                </a:cubicBezTo>
                <a:cubicBezTo>
                  <a:pt x="8996" y="20772"/>
                  <a:pt x="8547" y="20544"/>
                  <a:pt x="8098" y="20317"/>
                </a:cubicBezTo>
                <a:cubicBezTo>
                  <a:pt x="7199" y="19863"/>
                  <a:pt x="6299" y="19411"/>
                  <a:pt x="5400" y="18957"/>
                </a:cubicBezTo>
                <a:cubicBezTo>
                  <a:pt x="4500" y="18504"/>
                  <a:pt x="3602" y="18049"/>
                  <a:pt x="2701" y="17598"/>
                </a:cubicBezTo>
                <a:cubicBezTo>
                  <a:pt x="2251" y="17372"/>
                  <a:pt x="1800" y="17147"/>
                  <a:pt x="1352" y="16918"/>
                </a:cubicBezTo>
                <a:cubicBezTo>
                  <a:pt x="1128" y="16804"/>
                  <a:pt x="905" y="16688"/>
                  <a:pt x="678" y="16578"/>
                </a:cubicBezTo>
                <a:cubicBezTo>
                  <a:pt x="564" y="16523"/>
                  <a:pt x="450" y="16469"/>
                  <a:pt x="340" y="16408"/>
                </a:cubicBezTo>
                <a:cubicBezTo>
                  <a:pt x="240" y="16352"/>
                  <a:pt x="142" y="16288"/>
                  <a:pt x="82" y="16197"/>
                </a:cubicBezTo>
                <a:cubicBezTo>
                  <a:pt x="23" y="16107"/>
                  <a:pt x="9" y="16002"/>
                  <a:pt x="3" y="15898"/>
                </a:cubicBezTo>
                <a:cubicBezTo>
                  <a:pt x="-3" y="15785"/>
                  <a:pt x="1" y="15672"/>
                  <a:pt x="3" y="15559"/>
                </a:cubicBezTo>
                <a:cubicBezTo>
                  <a:pt x="7" y="15332"/>
                  <a:pt x="5" y="15105"/>
                  <a:pt x="3" y="14879"/>
                </a:cubicBezTo>
                <a:cubicBezTo>
                  <a:pt x="0" y="14426"/>
                  <a:pt x="2" y="13972"/>
                  <a:pt x="3" y="13519"/>
                </a:cubicBezTo>
                <a:cubicBezTo>
                  <a:pt x="5" y="12613"/>
                  <a:pt x="4" y="11707"/>
                  <a:pt x="3" y="10800"/>
                </a:cubicBezTo>
                <a:cubicBezTo>
                  <a:pt x="3" y="9894"/>
                  <a:pt x="3" y="8988"/>
                  <a:pt x="3" y="8081"/>
                </a:cubicBezTo>
                <a:cubicBezTo>
                  <a:pt x="3" y="7628"/>
                  <a:pt x="3" y="7175"/>
                  <a:pt x="3" y="6722"/>
                </a:cubicBezTo>
                <a:cubicBezTo>
                  <a:pt x="3" y="6495"/>
                  <a:pt x="4" y="6268"/>
                  <a:pt x="3" y="6042"/>
                </a:cubicBezTo>
                <a:cubicBezTo>
                  <a:pt x="3" y="5929"/>
                  <a:pt x="2" y="5815"/>
                  <a:pt x="3" y="5702"/>
                </a:cubicBezTo>
                <a:cubicBezTo>
                  <a:pt x="4" y="5586"/>
                  <a:pt x="9" y="5466"/>
                  <a:pt x="82" y="5369"/>
                </a:cubicBezTo>
                <a:cubicBezTo>
                  <a:pt x="144" y="5289"/>
                  <a:pt x="244" y="5240"/>
                  <a:pt x="340" y="5192"/>
                </a:cubicBezTo>
                <a:cubicBezTo>
                  <a:pt x="453" y="5136"/>
                  <a:pt x="565" y="5079"/>
                  <a:pt x="678" y="5022"/>
                </a:cubicBezTo>
                <a:cubicBezTo>
                  <a:pt x="902" y="4908"/>
                  <a:pt x="1127" y="4795"/>
                  <a:pt x="1352" y="4682"/>
                </a:cubicBezTo>
                <a:cubicBezTo>
                  <a:pt x="1802" y="4456"/>
                  <a:pt x="2252" y="4229"/>
                  <a:pt x="2701" y="4003"/>
                </a:cubicBezTo>
                <a:cubicBezTo>
                  <a:pt x="3601" y="3549"/>
                  <a:pt x="4500" y="3096"/>
                  <a:pt x="5400" y="2643"/>
                </a:cubicBezTo>
                <a:cubicBezTo>
                  <a:pt x="6299" y="2190"/>
                  <a:pt x="7199" y="1738"/>
                  <a:pt x="8098" y="1284"/>
                </a:cubicBezTo>
                <a:cubicBezTo>
                  <a:pt x="8547" y="1056"/>
                  <a:pt x="8996" y="829"/>
                  <a:pt x="9447" y="604"/>
                </a:cubicBezTo>
                <a:cubicBezTo>
                  <a:pt x="9673" y="491"/>
                  <a:pt x="9899" y="380"/>
                  <a:pt x="10122" y="264"/>
                </a:cubicBezTo>
                <a:cubicBezTo>
                  <a:pt x="10234" y="206"/>
                  <a:pt x="10345" y="147"/>
                  <a:pt x="10459" y="94"/>
                </a:cubicBezTo>
                <a:cubicBezTo>
                  <a:pt x="10565" y="45"/>
                  <a:pt x="10676" y="0"/>
                  <a:pt x="10796" y="0"/>
                </a:cubicBezTo>
                <a:close/>
              </a:path>
            </a:pathLst>
          </a:custGeom>
          <a:solidFill>
            <a:srgbClr val="00B0F0">
              <a:alpha val="5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lgn="ctr" defTabSz="821531" hangingPunct="0">
              <a:defRPr sz="3000">
                <a:solidFill>
                  <a:srgbClr val="FFFFFF"/>
                </a:solidFill>
                <a:latin typeface="Helvetica Neue Medium"/>
                <a:ea typeface="Helvetica Neue Medium"/>
                <a:cs typeface="Helvetica Neue Medium"/>
                <a:sym typeface="Helvetica Neue Medium"/>
              </a:defRPr>
            </a:pPr>
            <a:endParaRPr lang="en-US" sz="3000" kern="0" dirty="0">
              <a:solidFill>
                <a:srgbClr val="FFFFFF"/>
              </a:solidFill>
              <a:latin typeface="Tahoma" panose="020B0604030504040204" pitchFamily="34" charset="0"/>
              <a:ea typeface="Tahoma" panose="020B0604030504040204" pitchFamily="34" charset="0"/>
              <a:cs typeface="Tahoma" panose="020B0604030504040204" pitchFamily="34" charset="0"/>
              <a:sym typeface="Helvetica Neue Medium"/>
            </a:endParaRPr>
          </a:p>
        </p:txBody>
      </p:sp>
      <p:sp>
        <p:nvSpPr>
          <p:cNvPr id="524" name="Figura"/>
          <p:cNvSpPr/>
          <p:nvPr/>
        </p:nvSpPr>
        <p:spPr>
          <a:xfrm rot="16200000">
            <a:off x="3567103" y="8670424"/>
            <a:ext cx="2767734" cy="3172494"/>
          </a:xfrm>
          <a:custGeom>
            <a:avLst/>
            <a:gdLst/>
            <a:ahLst/>
            <a:cxnLst>
              <a:cxn ang="0">
                <a:pos x="wd2" y="hd2"/>
              </a:cxn>
              <a:cxn ang="5400000">
                <a:pos x="wd2" y="hd2"/>
              </a:cxn>
              <a:cxn ang="10800000">
                <a:pos x="wd2" y="hd2"/>
              </a:cxn>
              <a:cxn ang="16200000">
                <a:pos x="wd2" y="hd2"/>
              </a:cxn>
            </a:cxnLst>
            <a:rect l="0" t="0" r="r" b="b"/>
            <a:pathLst>
              <a:path w="21594" h="21600" extrusionOk="0">
                <a:moveTo>
                  <a:pt x="10796" y="0"/>
                </a:moveTo>
                <a:cubicBezTo>
                  <a:pt x="10917" y="0"/>
                  <a:pt x="11028" y="45"/>
                  <a:pt x="11134" y="94"/>
                </a:cubicBezTo>
                <a:cubicBezTo>
                  <a:pt x="11248" y="147"/>
                  <a:pt x="11359" y="206"/>
                  <a:pt x="11471" y="264"/>
                </a:cubicBezTo>
                <a:cubicBezTo>
                  <a:pt x="11694" y="380"/>
                  <a:pt x="11920" y="491"/>
                  <a:pt x="12146" y="604"/>
                </a:cubicBezTo>
                <a:cubicBezTo>
                  <a:pt x="12596" y="829"/>
                  <a:pt x="13045" y="1056"/>
                  <a:pt x="13495" y="1284"/>
                </a:cubicBezTo>
                <a:cubicBezTo>
                  <a:pt x="14394" y="1738"/>
                  <a:pt x="15294" y="2190"/>
                  <a:pt x="16193" y="2643"/>
                </a:cubicBezTo>
                <a:cubicBezTo>
                  <a:pt x="17093" y="3096"/>
                  <a:pt x="17991" y="3551"/>
                  <a:pt x="18892" y="4003"/>
                </a:cubicBezTo>
                <a:cubicBezTo>
                  <a:pt x="19342" y="4228"/>
                  <a:pt x="19793" y="4453"/>
                  <a:pt x="20241" y="4682"/>
                </a:cubicBezTo>
                <a:cubicBezTo>
                  <a:pt x="20465" y="4797"/>
                  <a:pt x="20688" y="4913"/>
                  <a:pt x="20915" y="5022"/>
                </a:cubicBezTo>
                <a:cubicBezTo>
                  <a:pt x="21029" y="5077"/>
                  <a:pt x="21144" y="5130"/>
                  <a:pt x="21253" y="5192"/>
                </a:cubicBezTo>
                <a:cubicBezTo>
                  <a:pt x="21354" y="5250"/>
                  <a:pt x="21451" y="5318"/>
                  <a:pt x="21511" y="5410"/>
                </a:cubicBezTo>
                <a:cubicBezTo>
                  <a:pt x="21567" y="5499"/>
                  <a:pt x="21584" y="5601"/>
                  <a:pt x="21590" y="5702"/>
                </a:cubicBezTo>
                <a:cubicBezTo>
                  <a:pt x="21597" y="5815"/>
                  <a:pt x="21592" y="5929"/>
                  <a:pt x="21590" y="6042"/>
                </a:cubicBezTo>
                <a:cubicBezTo>
                  <a:pt x="21585" y="6268"/>
                  <a:pt x="21588" y="6495"/>
                  <a:pt x="21590" y="6722"/>
                </a:cubicBezTo>
                <a:cubicBezTo>
                  <a:pt x="21593" y="7175"/>
                  <a:pt x="21591" y="7628"/>
                  <a:pt x="21590" y="8081"/>
                </a:cubicBezTo>
                <a:cubicBezTo>
                  <a:pt x="21587" y="8988"/>
                  <a:pt x="21589" y="9894"/>
                  <a:pt x="21590" y="10800"/>
                </a:cubicBezTo>
                <a:cubicBezTo>
                  <a:pt x="21590" y="11707"/>
                  <a:pt x="21589" y="12613"/>
                  <a:pt x="21590" y="13519"/>
                </a:cubicBezTo>
                <a:cubicBezTo>
                  <a:pt x="21590" y="13972"/>
                  <a:pt x="21591" y="14426"/>
                  <a:pt x="21590" y="14879"/>
                </a:cubicBezTo>
                <a:cubicBezTo>
                  <a:pt x="21589" y="15105"/>
                  <a:pt x="21588" y="15332"/>
                  <a:pt x="21590" y="15559"/>
                </a:cubicBezTo>
                <a:cubicBezTo>
                  <a:pt x="21591" y="15672"/>
                  <a:pt x="21592" y="15785"/>
                  <a:pt x="21590" y="15898"/>
                </a:cubicBezTo>
                <a:cubicBezTo>
                  <a:pt x="21588" y="16012"/>
                  <a:pt x="21581" y="16129"/>
                  <a:pt x="21510" y="16224"/>
                </a:cubicBezTo>
                <a:cubicBezTo>
                  <a:pt x="21449" y="16307"/>
                  <a:pt x="21350" y="16359"/>
                  <a:pt x="21253" y="16408"/>
                </a:cubicBezTo>
                <a:cubicBezTo>
                  <a:pt x="21140" y="16465"/>
                  <a:pt x="21028" y="16522"/>
                  <a:pt x="20915" y="16578"/>
                </a:cubicBezTo>
                <a:cubicBezTo>
                  <a:pt x="20690" y="16691"/>
                  <a:pt x="20466" y="16805"/>
                  <a:pt x="20241" y="16918"/>
                </a:cubicBezTo>
                <a:cubicBezTo>
                  <a:pt x="19791" y="17145"/>
                  <a:pt x="19341" y="17371"/>
                  <a:pt x="18892" y="17598"/>
                </a:cubicBezTo>
                <a:cubicBezTo>
                  <a:pt x="17992" y="18051"/>
                  <a:pt x="17093" y="18504"/>
                  <a:pt x="16193" y="18957"/>
                </a:cubicBezTo>
                <a:cubicBezTo>
                  <a:pt x="15294" y="19410"/>
                  <a:pt x="14393" y="19862"/>
                  <a:pt x="13495" y="20317"/>
                </a:cubicBezTo>
                <a:cubicBezTo>
                  <a:pt x="13046" y="20544"/>
                  <a:pt x="12597" y="20772"/>
                  <a:pt x="12146" y="20997"/>
                </a:cubicBezTo>
                <a:cubicBezTo>
                  <a:pt x="11920" y="21109"/>
                  <a:pt x="11694" y="21221"/>
                  <a:pt x="11471" y="21336"/>
                </a:cubicBezTo>
                <a:cubicBezTo>
                  <a:pt x="11359" y="21394"/>
                  <a:pt x="11248" y="21453"/>
                  <a:pt x="11134" y="21506"/>
                </a:cubicBezTo>
                <a:cubicBezTo>
                  <a:pt x="11028" y="21555"/>
                  <a:pt x="10916" y="21600"/>
                  <a:pt x="10796" y="21600"/>
                </a:cubicBezTo>
                <a:cubicBezTo>
                  <a:pt x="10676" y="21600"/>
                  <a:pt x="10565" y="21555"/>
                  <a:pt x="10459" y="21506"/>
                </a:cubicBezTo>
                <a:cubicBezTo>
                  <a:pt x="10344" y="21453"/>
                  <a:pt x="10234" y="21394"/>
                  <a:pt x="10122" y="21336"/>
                </a:cubicBezTo>
                <a:cubicBezTo>
                  <a:pt x="9899" y="21221"/>
                  <a:pt x="9673" y="21109"/>
                  <a:pt x="9447" y="20997"/>
                </a:cubicBezTo>
                <a:cubicBezTo>
                  <a:pt x="8996" y="20772"/>
                  <a:pt x="8547" y="20544"/>
                  <a:pt x="8098" y="20317"/>
                </a:cubicBezTo>
                <a:cubicBezTo>
                  <a:pt x="7199" y="19863"/>
                  <a:pt x="6299" y="19411"/>
                  <a:pt x="5400" y="18957"/>
                </a:cubicBezTo>
                <a:cubicBezTo>
                  <a:pt x="4500" y="18504"/>
                  <a:pt x="3602" y="18049"/>
                  <a:pt x="2701" y="17598"/>
                </a:cubicBezTo>
                <a:cubicBezTo>
                  <a:pt x="2251" y="17372"/>
                  <a:pt x="1800" y="17147"/>
                  <a:pt x="1352" y="16918"/>
                </a:cubicBezTo>
                <a:cubicBezTo>
                  <a:pt x="1128" y="16804"/>
                  <a:pt x="905" y="16688"/>
                  <a:pt x="678" y="16578"/>
                </a:cubicBezTo>
                <a:cubicBezTo>
                  <a:pt x="564" y="16523"/>
                  <a:pt x="450" y="16469"/>
                  <a:pt x="340" y="16408"/>
                </a:cubicBezTo>
                <a:cubicBezTo>
                  <a:pt x="240" y="16352"/>
                  <a:pt x="142" y="16288"/>
                  <a:pt x="82" y="16197"/>
                </a:cubicBezTo>
                <a:cubicBezTo>
                  <a:pt x="23" y="16107"/>
                  <a:pt x="9" y="16002"/>
                  <a:pt x="3" y="15898"/>
                </a:cubicBezTo>
                <a:cubicBezTo>
                  <a:pt x="-3" y="15785"/>
                  <a:pt x="1" y="15672"/>
                  <a:pt x="3" y="15559"/>
                </a:cubicBezTo>
                <a:cubicBezTo>
                  <a:pt x="7" y="15332"/>
                  <a:pt x="5" y="15105"/>
                  <a:pt x="3" y="14879"/>
                </a:cubicBezTo>
                <a:cubicBezTo>
                  <a:pt x="0" y="14426"/>
                  <a:pt x="2" y="13972"/>
                  <a:pt x="3" y="13519"/>
                </a:cubicBezTo>
                <a:cubicBezTo>
                  <a:pt x="5" y="12613"/>
                  <a:pt x="4" y="11707"/>
                  <a:pt x="3" y="10800"/>
                </a:cubicBezTo>
                <a:cubicBezTo>
                  <a:pt x="3" y="9894"/>
                  <a:pt x="3" y="8988"/>
                  <a:pt x="3" y="8081"/>
                </a:cubicBezTo>
                <a:cubicBezTo>
                  <a:pt x="3" y="7628"/>
                  <a:pt x="3" y="7175"/>
                  <a:pt x="3" y="6722"/>
                </a:cubicBezTo>
                <a:cubicBezTo>
                  <a:pt x="3" y="6495"/>
                  <a:pt x="4" y="6268"/>
                  <a:pt x="3" y="6042"/>
                </a:cubicBezTo>
                <a:cubicBezTo>
                  <a:pt x="3" y="5929"/>
                  <a:pt x="2" y="5815"/>
                  <a:pt x="3" y="5702"/>
                </a:cubicBezTo>
                <a:cubicBezTo>
                  <a:pt x="4" y="5586"/>
                  <a:pt x="9" y="5466"/>
                  <a:pt x="82" y="5369"/>
                </a:cubicBezTo>
                <a:cubicBezTo>
                  <a:pt x="144" y="5289"/>
                  <a:pt x="244" y="5240"/>
                  <a:pt x="340" y="5192"/>
                </a:cubicBezTo>
                <a:cubicBezTo>
                  <a:pt x="453" y="5136"/>
                  <a:pt x="565" y="5079"/>
                  <a:pt x="678" y="5022"/>
                </a:cubicBezTo>
                <a:cubicBezTo>
                  <a:pt x="902" y="4908"/>
                  <a:pt x="1127" y="4795"/>
                  <a:pt x="1352" y="4682"/>
                </a:cubicBezTo>
                <a:cubicBezTo>
                  <a:pt x="1802" y="4456"/>
                  <a:pt x="2252" y="4229"/>
                  <a:pt x="2701" y="4003"/>
                </a:cubicBezTo>
                <a:cubicBezTo>
                  <a:pt x="3601" y="3549"/>
                  <a:pt x="4500" y="3096"/>
                  <a:pt x="5400" y="2643"/>
                </a:cubicBezTo>
                <a:cubicBezTo>
                  <a:pt x="6299" y="2190"/>
                  <a:pt x="7199" y="1738"/>
                  <a:pt x="8098" y="1284"/>
                </a:cubicBezTo>
                <a:cubicBezTo>
                  <a:pt x="8547" y="1056"/>
                  <a:pt x="8996" y="829"/>
                  <a:pt x="9447" y="604"/>
                </a:cubicBezTo>
                <a:cubicBezTo>
                  <a:pt x="9673" y="491"/>
                  <a:pt x="9899" y="380"/>
                  <a:pt x="10122" y="264"/>
                </a:cubicBezTo>
                <a:cubicBezTo>
                  <a:pt x="10234" y="206"/>
                  <a:pt x="10345" y="147"/>
                  <a:pt x="10459" y="94"/>
                </a:cubicBezTo>
                <a:cubicBezTo>
                  <a:pt x="10565" y="45"/>
                  <a:pt x="10676" y="0"/>
                  <a:pt x="10796" y="0"/>
                </a:cubicBezTo>
                <a:close/>
              </a:path>
            </a:pathLst>
          </a:custGeom>
          <a:solidFill>
            <a:srgbClr val="0099FF">
              <a:alpha val="75686"/>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lgn="ctr" defTabSz="821531" hangingPunct="0">
              <a:defRPr sz="3000">
                <a:solidFill>
                  <a:srgbClr val="FFFFFF"/>
                </a:solidFill>
                <a:latin typeface="Helvetica Neue Medium"/>
                <a:ea typeface="Helvetica Neue Medium"/>
                <a:cs typeface="Helvetica Neue Medium"/>
                <a:sym typeface="Helvetica Neue Medium"/>
              </a:defRPr>
            </a:pPr>
            <a:endParaRPr lang="en-US" sz="3000" kern="0" dirty="0">
              <a:solidFill>
                <a:srgbClr val="FFFFFF"/>
              </a:solidFill>
              <a:latin typeface="Tahoma" panose="020B0604030504040204" pitchFamily="34" charset="0"/>
              <a:ea typeface="Tahoma" panose="020B0604030504040204" pitchFamily="34" charset="0"/>
              <a:cs typeface="Tahoma" panose="020B0604030504040204" pitchFamily="34" charset="0"/>
              <a:sym typeface="Helvetica Neue Medium"/>
            </a:endParaRPr>
          </a:p>
        </p:txBody>
      </p:sp>
      <p:sp>
        <p:nvSpPr>
          <p:cNvPr id="525" name="Figura"/>
          <p:cNvSpPr/>
          <p:nvPr/>
        </p:nvSpPr>
        <p:spPr>
          <a:xfrm rot="16200000">
            <a:off x="12041963" y="4939519"/>
            <a:ext cx="854658" cy="979646"/>
          </a:xfrm>
          <a:custGeom>
            <a:avLst/>
            <a:gdLst/>
            <a:ahLst/>
            <a:cxnLst>
              <a:cxn ang="0">
                <a:pos x="wd2" y="hd2"/>
              </a:cxn>
              <a:cxn ang="5400000">
                <a:pos x="wd2" y="hd2"/>
              </a:cxn>
              <a:cxn ang="10800000">
                <a:pos x="wd2" y="hd2"/>
              </a:cxn>
              <a:cxn ang="16200000">
                <a:pos x="wd2" y="hd2"/>
              </a:cxn>
            </a:cxnLst>
            <a:rect l="0" t="0" r="r" b="b"/>
            <a:pathLst>
              <a:path w="21594" h="21600" extrusionOk="0">
                <a:moveTo>
                  <a:pt x="10796" y="0"/>
                </a:moveTo>
                <a:cubicBezTo>
                  <a:pt x="10917" y="0"/>
                  <a:pt x="11028" y="45"/>
                  <a:pt x="11134" y="94"/>
                </a:cubicBezTo>
                <a:cubicBezTo>
                  <a:pt x="11248" y="147"/>
                  <a:pt x="11359" y="206"/>
                  <a:pt x="11471" y="264"/>
                </a:cubicBezTo>
                <a:cubicBezTo>
                  <a:pt x="11694" y="380"/>
                  <a:pt x="11920" y="491"/>
                  <a:pt x="12146" y="604"/>
                </a:cubicBezTo>
                <a:cubicBezTo>
                  <a:pt x="12596" y="829"/>
                  <a:pt x="13045" y="1056"/>
                  <a:pt x="13495" y="1284"/>
                </a:cubicBezTo>
                <a:cubicBezTo>
                  <a:pt x="14394" y="1738"/>
                  <a:pt x="15294" y="2190"/>
                  <a:pt x="16193" y="2643"/>
                </a:cubicBezTo>
                <a:cubicBezTo>
                  <a:pt x="17093" y="3096"/>
                  <a:pt x="17991" y="3551"/>
                  <a:pt x="18892" y="4003"/>
                </a:cubicBezTo>
                <a:cubicBezTo>
                  <a:pt x="19342" y="4228"/>
                  <a:pt x="19793" y="4453"/>
                  <a:pt x="20241" y="4682"/>
                </a:cubicBezTo>
                <a:cubicBezTo>
                  <a:pt x="20465" y="4797"/>
                  <a:pt x="20688" y="4913"/>
                  <a:pt x="20915" y="5022"/>
                </a:cubicBezTo>
                <a:cubicBezTo>
                  <a:pt x="21029" y="5077"/>
                  <a:pt x="21144" y="5130"/>
                  <a:pt x="21253" y="5192"/>
                </a:cubicBezTo>
                <a:cubicBezTo>
                  <a:pt x="21354" y="5250"/>
                  <a:pt x="21451" y="5318"/>
                  <a:pt x="21511" y="5410"/>
                </a:cubicBezTo>
                <a:cubicBezTo>
                  <a:pt x="21567" y="5499"/>
                  <a:pt x="21584" y="5601"/>
                  <a:pt x="21590" y="5702"/>
                </a:cubicBezTo>
                <a:cubicBezTo>
                  <a:pt x="21597" y="5815"/>
                  <a:pt x="21592" y="5929"/>
                  <a:pt x="21590" y="6042"/>
                </a:cubicBezTo>
                <a:cubicBezTo>
                  <a:pt x="21585" y="6268"/>
                  <a:pt x="21588" y="6495"/>
                  <a:pt x="21590" y="6722"/>
                </a:cubicBezTo>
                <a:cubicBezTo>
                  <a:pt x="21593" y="7175"/>
                  <a:pt x="21591" y="7628"/>
                  <a:pt x="21590" y="8081"/>
                </a:cubicBezTo>
                <a:cubicBezTo>
                  <a:pt x="21587" y="8988"/>
                  <a:pt x="21589" y="9894"/>
                  <a:pt x="21590" y="10800"/>
                </a:cubicBezTo>
                <a:cubicBezTo>
                  <a:pt x="21590" y="11707"/>
                  <a:pt x="21589" y="12613"/>
                  <a:pt x="21590" y="13519"/>
                </a:cubicBezTo>
                <a:cubicBezTo>
                  <a:pt x="21590" y="13972"/>
                  <a:pt x="21591" y="14426"/>
                  <a:pt x="21590" y="14879"/>
                </a:cubicBezTo>
                <a:cubicBezTo>
                  <a:pt x="21589" y="15105"/>
                  <a:pt x="21588" y="15332"/>
                  <a:pt x="21590" y="15559"/>
                </a:cubicBezTo>
                <a:cubicBezTo>
                  <a:pt x="21591" y="15672"/>
                  <a:pt x="21592" y="15785"/>
                  <a:pt x="21590" y="15898"/>
                </a:cubicBezTo>
                <a:cubicBezTo>
                  <a:pt x="21588" y="16012"/>
                  <a:pt x="21581" y="16129"/>
                  <a:pt x="21510" y="16224"/>
                </a:cubicBezTo>
                <a:cubicBezTo>
                  <a:pt x="21449" y="16307"/>
                  <a:pt x="21350" y="16359"/>
                  <a:pt x="21253" y="16408"/>
                </a:cubicBezTo>
                <a:cubicBezTo>
                  <a:pt x="21140" y="16465"/>
                  <a:pt x="21028" y="16522"/>
                  <a:pt x="20915" y="16578"/>
                </a:cubicBezTo>
                <a:cubicBezTo>
                  <a:pt x="20690" y="16691"/>
                  <a:pt x="20466" y="16805"/>
                  <a:pt x="20241" y="16918"/>
                </a:cubicBezTo>
                <a:cubicBezTo>
                  <a:pt x="19791" y="17145"/>
                  <a:pt x="19341" y="17371"/>
                  <a:pt x="18892" y="17598"/>
                </a:cubicBezTo>
                <a:cubicBezTo>
                  <a:pt x="17992" y="18051"/>
                  <a:pt x="17093" y="18504"/>
                  <a:pt x="16193" y="18957"/>
                </a:cubicBezTo>
                <a:cubicBezTo>
                  <a:pt x="15294" y="19410"/>
                  <a:pt x="14393" y="19862"/>
                  <a:pt x="13495" y="20317"/>
                </a:cubicBezTo>
                <a:cubicBezTo>
                  <a:pt x="13046" y="20544"/>
                  <a:pt x="12597" y="20772"/>
                  <a:pt x="12146" y="20997"/>
                </a:cubicBezTo>
                <a:cubicBezTo>
                  <a:pt x="11920" y="21109"/>
                  <a:pt x="11694" y="21221"/>
                  <a:pt x="11471" y="21336"/>
                </a:cubicBezTo>
                <a:cubicBezTo>
                  <a:pt x="11359" y="21394"/>
                  <a:pt x="11248" y="21453"/>
                  <a:pt x="11134" y="21506"/>
                </a:cubicBezTo>
                <a:cubicBezTo>
                  <a:pt x="11028" y="21555"/>
                  <a:pt x="10916" y="21600"/>
                  <a:pt x="10796" y="21600"/>
                </a:cubicBezTo>
                <a:cubicBezTo>
                  <a:pt x="10677" y="21600"/>
                  <a:pt x="10565" y="21555"/>
                  <a:pt x="10459" y="21506"/>
                </a:cubicBezTo>
                <a:cubicBezTo>
                  <a:pt x="10344" y="21453"/>
                  <a:pt x="10234" y="21394"/>
                  <a:pt x="10122" y="21336"/>
                </a:cubicBezTo>
                <a:cubicBezTo>
                  <a:pt x="9899" y="21221"/>
                  <a:pt x="9673" y="21109"/>
                  <a:pt x="9447" y="20997"/>
                </a:cubicBezTo>
                <a:cubicBezTo>
                  <a:pt x="8996" y="20772"/>
                  <a:pt x="8547" y="20544"/>
                  <a:pt x="8098" y="20317"/>
                </a:cubicBezTo>
                <a:cubicBezTo>
                  <a:pt x="7199" y="19863"/>
                  <a:pt x="6299" y="19411"/>
                  <a:pt x="5400" y="18957"/>
                </a:cubicBezTo>
                <a:cubicBezTo>
                  <a:pt x="4500" y="18504"/>
                  <a:pt x="3602" y="18049"/>
                  <a:pt x="2701" y="17598"/>
                </a:cubicBezTo>
                <a:cubicBezTo>
                  <a:pt x="2251" y="17372"/>
                  <a:pt x="1800" y="17147"/>
                  <a:pt x="1352" y="16918"/>
                </a:cubicBezTo>
                <a:cubicBezTo>
                  <a:pt x="1128" y="16804"/>
                  <a:pt x="905" y="16688"/>
                  <a:pt x="678" y="16578"/>
                </a:cubicBezTo>
                <a:cubicBezTo>
                  <a:pt x="564" y="16523"/>
                  <a:pt x="450" y="16469"/>
                  <a:pt x="340" y="16408"/>
                </a:cubicBezTo>
                <a:cubicBezTo>
                  <a:pt x="240" y="16352"/>
                  <a:pt x="142" y="16288"/>
                  <a:pt x="82" y="16197"/>
                </a:cubicBezTo>
                <a:cubicBezTo>
                  <a:pt x="23" y="16107"/>
                  <a:pt x="9" y="16002"/>
                  <a:pt x="3" y="15898"/>
                </a:cubicBezTo>
                <a:cubicBezTo>
                  <a:pt x="-3" y="15785"/>
                  <a:pt x="1" y="15672"/>
                  <a:pt x="3" y="15559"/>
                </a:cubicBezTo>
                <a:cubicBezTo>
                  <a:pt x="7" y="15332"/>
                  <a:pt x="5" y="15105"/>
                  <a:pt x="3" y="14879"/>
                </a:cubicBezTo>
                <a:cubicBezTo>
                  <a:pt x="0" y="14426"/>
                  <a:pt x="2" y="13972"/>
                  <a:pt x="3" y="13519"/>
                </a:cubicBezTo>
                <a:cubicBezTo>
                  <a:pt x="5" y="12613"/>
                  <a:pt x="4" y="11707"/>
                  <a:pt x="3" y="10800"/>
                </a:cubicBezTo>
                <a:cubicBezTo>
                  <a:pt x="3" y="9894"/>
                  <a:pt x="3" y="8988"/>
                  <a:pt x="3" y="8081"/>
                </a:cubicBezTo>
                <a:cubicBezTo>
                  <a:pt x="3" y="7628"/>
                  <a:pt x="3" y="7175"/>
                  <a:pt x="3" y="6722"/>
                </a:cubicBezTo>
                <a:cubicBezTo>
                  <a:pt x="3" y="6495"/>
                  <a:pt x="4" y="6268"/>
                  <a:pt x="3" y="6042"/>
                </a:cubicBezTo>
                <a:cubicBezTo>
                  <a:pt x="3" y="5929"/>
                  <a:pt x="2" y="5815"/>
                  <a:pt x="3" y="5702"/>
                </a:cubicBezTo>
                <a:cubicBezTo>
                  <a:pt x="4" y="5586"/>
                  <a:pt x="9" y="5466"/>
                  <a:pt x="82" y="5369"/>
                </a:cubicBezTo>
                <a:cubicBezTo>
                  <a:pt x="144" y="5289"/>
                  <a:pt x="244" y="5240"/>
                  <a:pt x="340" y="5192"/>
                </a:cubicBezTo>
                <a:cubicBezTo>
                  <a:pt x="453" y="5136"/>
                  <a:pt x="565" y="5079"/>
                  <a:pt x="678" y="5022"/>
                </a:cubicBezTo>
                <a:cubicBezTo>
                  <a:pt x="902" y="4908"/>
                  <a:pt x="1127" y="4795"/>
                  <a:pt x="1352" y="4682"/>
                </a:cubicBezTo>
                <a:cubicBezTo>
                  <a:pt x="1802" y="4456"/>
                  <a:pt x="2252" y="4229"/>
                  <a:pt x="2701" y="4003"/>
                </a:cubicBezTo>
                <a:cubicBezTo>
                  <a:pt x="3601" y="3549"/>
                  <a:pt x="4500" y="3096"/>
                  <a:pt x="5400" y="2643"/>
                </a:cubicBezTo>
                <a:cubicBezTo>
                  <a:pt x="6299" y="2190"/>
                  <a:pt x="7199" y="1738"/>
                  <a:pt x="8098" y="1284"/>
                </a:cubicBezTo>
                <a:cubicBezTo>
                  <a:pt x="8547" y="1056"/>
                  <a:pt x="8996" y="829"/>
                  <a:pt x="9447" y="604"/>
                </a:cubicBezTo>
                <a:cubicBezTo>
                  <a:pt x="9673" y="491"/>
                  <a:pt x="9899" y="380"/>
                  <a:pt x="10122" y="264"/>
                </a:cubicBezTo>
                <a:cubicBezTo>
                  <a:pt x="10234" y="206"/>
                  <a:pt x="10345" y="147"/>
                  <a:pt x="10459" y="94"/>
                </a:cubicBezTo>
                <a:cubicBezTo>
                  <a:pt x="10565" y="45"/>
                  <a:pt x="10676" y="0"/>
                  <a:pt x="10796" y="0"/>
                </a:cubicBezTo>
                <a:close/>
              </a:path>
            </a:pathLst>
          </a:custGeom>
          <a:ln w="25400">
            <a:solidFill>
              <a:srgbClr val="00B0F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lgn="ctr" defTabSz="821531" hangingPunct="0">
              <a:defRPr sz="900">
                <a:solidFill>
                  <a:srgbClr val="FFFFFF"/>
                </a:solidFill>
                <a:latin typeface="Helvetica Neue Medium"/>
                <a:ea typeface="Helvetica Neue Medium"/>
                <a:cs typeface="Helvetica Neue Medium"/>
                <a:sym typeface="Helvetica Neue Medium"/>
              </a:defRPr>
            </a:pPr>
            <a:endParaRPr lang="en-US" sz="900" kern="0" dirty="0">
              <a:solidFill>
                <a:srgbClr val="FFFFFF"/>
              </a:solidFill>
              <a:latin typeface="Tahoma" panose="020B0604030504040204" pitchFamily="34" charset="0"/>
              <a:ea typeface="Tahoma" panose="020B0604030504040204" pitchFamily="34" charset="0"/>
              <a:cs typeface="Tahoma" panose="020B0604030504040204" pitchFamily="34" charset="0"/>
              <a:sym typeface="Helvetica Neue Medium"/>
            </a:endParaRPr>
          </a:p>
        </p:txBody>
      </p:sp>
      <p:sp>
        <p:nvSpPr>
          <p:cNvPr id="526" name="Figura"/>
          <p:cNvSpPr/>
          <p:nvPr/>
        </p:nvSpPr>
        <p:spPr>
          <a:xfrm rot="16200000">
            <a:off x="2579494" y="1172278"/>
            <a:ext cx="6757597" cy="7745846"/>
          </a:xfrm>
          <a:custGeom>
            <a:avLst/>
            <a:gdLst/>
            <a:ahLst/>
            <a:cxnLst>
              <a:cxn ang="0">
                <a:pos x="wd2" y="hd2"/>
              </a:cxn>
              <a:cxn ang="5400000">
                <a:pos x="wd2" y="hd2"/>
              </a:cxn>
              <a:cxn ang="10800000">
                <a:pos x="wd2" y="hd2"/>
              </a:cxn>
              <a:cxn ang="16200000">
                <a:pos x="wd2" y="hd2"/>
              </a:cxn>
            </a:cxnLst>
            <a:rect l="0" t="0" r="r" b="b"/>
            <a:pathLst>
              <a:path w="21594" h="21600" extrusionOk="0">
                <a:moveTo>
                  <a:pt x="10796" y="0"/>
                </a:moveTo>
                <a:cubicBezTo>
                  <a:pt x="10917" y="0"/>
                  <a:pt x="11028" y="45"/>
                  <a:pt x="11134" y="94"/>
                </a:cubicBezTo>
                <a:cubicBezTo>
                  <a:pt x="11248" y="147"/>
                  <a:pt x="11359" y="206"/>
                  <a:pt x="11471" y="264"/>
                </a:cubicBezTo>
                <a:cubicBezTo>
                  <a:pt x="11694" y="380"/>
                  <a:pt x="11920" y="491"/>
                  <a:pt x="12146" y="604"/>
                </a:cubicBezTo>
                <a:cubicBezTo>
                  <a:pt x="12596" y="829"/>
                  <a:pt x="13045" y="1056"/>
                  <a:pt x="13495" y="1284"/>
                </a:cubicBezTo>
                <a:cubicBezTo>
                  <a:pt x="14394" y="1738"/>
                  <a:pt x="15294" y="2190"/>
                  <a:pt x="16193" y="2643"/>
                </a:cubicBezTo>
                <a:cubicBezTo>
                  <a:pt x="17093" y="3096"/>
                  <a:pt x="17991" y="3551"/>
                  <a:pt x="18892" y="4003"/>
                </a:cubicBezTo>
                <a:cubicBezTo>
                  <a:pt x="19342" y="4228"/>
                  <a:pt x="19793" y="4453"/>
                  <a:pt x="20241" y="4682"/>
                </a:cubicBezTo>
                <a:cubicBezTo>
                  <a:pt x="20465" y="4797"/>
                  <a:pt x="20688" y="4913"/>
                  <a:pt x="20915" y="5022"/>
                </a:cubicBezTo>
                <a:cubicBezTo>
                  <a:pt x="21029" y="5077"/>
                  <a:pt x="21144" y="5130"/>
                  <a:pt x="21253" y="5192"/>
                </a:cubicBezTo>
                <a:cubicBezTo>
                  <a:pt x="21354" y="5250"/>
                  <a:pt x="21451" y="5318"/>
                  <a:pt x="21511" y="5410"/>
                </a:cubicBezTo>
                <a:cubicBezTo>
                  <a:pt x="21567" y="5499"/>
                  <a:pt x="21584" y="5601"/>
                  <a:pt x="21590" y="5702"/>
                </a:cubicBezTo>
                <a:cubicBezTo>
                  <a:pt x="21597" y="5815"/>
                  <a:pt x="21592" y="5929"/>
                  <a:pt x="21590" y="6042"/>
                </a:cubicBezTo>
                <a:cubicBezTo>
                  <a:pt x="21585" y="6268"/>
                  <a:pt x="21588" y="6495"/>
                  <a:pt x="21590" y="6722"/>
                </a:cubicBezTo>
                <a:cubicBezTo>
                  <a:pt x="21593" y="7175"/>
                  <a:pt x="21591" y="7628"/>
                  <a:pt x="21590" y="8081"/>
                </a:cubicBezTo>
                <a:cubicBezTo>
                  <a:pt x="21587" y="8988"/>
                  <a:pt x="21589" y="9894"/>
                  <a:pt x="21590" y="10800"/>
                </a:cubicBezTo>
                <a:cubicBezTo>
                  <a:pt x="21590" y="11707"/>
                  <a:pt x="21589" y="12613"/>
                  <a:pt x="21590" y="13519"/>
                </a:cubicBezTo>
                <a:cubicBezTo>
                  <a:pt x="21590" y="13972"/>
                  <a:pt x="21591" y="14426"/>
                  <a:pt x="21590" y="14879"/>
                </a:cubicBezTo>
                <a:cubicBezTo>
                  <a:pt x="21589" y="15105"/>
                  <a:pt x="21588" y="15332"/>
                  <a:pt x="21590" y="15559"/>
                </a:cubicBezTo>
                <a:cubicBezTo>
                  <a:pt x="21591" y="15672"/>
                  <a:pt x="21592" y="15785"/>
                  <a:pt x="21590" y="15898"/>
                </a:cubicBezTo>
                <a:cubicBezTo>
                  <a:pt x="21588" y="16012"/>
                  <a:pt x="21581" y="16129"/>
                  <a:pt x="21510" y="16224"/>
                </a:cubicBezTo>
                <a:cubicBezTo>
                  <a:pt x="21449" y="16307"/>
                  <a:pt x="21350" y="16359"/>
                  <a:pt x="21253" y="16408"/>
                </a:cubicBezTo>
                <a:cubicBezTo>
                  <a:pt x="21140" y="16465"/>
                  <a:pt x="21028" y="16522"/>
                  <a:pt x="20915" y="16578"/>
                </a:cubicBezTo>
                <a:cubicBezTo>
                  <a:pt x="20690" y="16691"/>
                  <a:pt x="20466" y="16805"/>
                  <a:pt x="20241" y="16918"/>
                </a:cubicBezTo>
                <a:cubicBezTo>
                  <a:pt x="19791" y="17145"/>
                  <a:pt x="19341" y="17371"/>
                  <a:pt x="18892" y="17598"/>
                </a:cubicBezTo>
                <a:cubicBezTo>
                  <a:pt x="17992" y="18051"/>
                  <a:pt x="17093" y="18504"/>
                  <a:pt x="16193" y="18957"/>
                </a:cubicBezTo>
                <a:cubicBezTo>
                  <a:pt x="15294" y="19410"/>
                  <a:pt x="14393" y="19862"/>
                  <a:pt x="13495" y="20317"/>
                </a:cubicBezTo>
                <a:cubicBezTo>
                  <a:pt x="13046" y="20544"/>
                  <a:pt x="12597" y="20772"/>
                  <a:pt x="12146" y="20997"/>
                </a:cubicBezTo>
                <a:cubicBezTo>
                  <a:pt x="11920" y="21109"/>
                  <a:pt x="11694" y="21221"/>
                  <a:pt x="11471" y="21336"/>
                </a:cubicBezTo>
                <a:cubicBezTo>
                  <a:pt x="11359" y="21394"/>
                  <a:pt x="11248" y="21453"/>
                  <a:pt x="11134" y="21506"/>
                </a:cubicBezTo>
                <a:cubicBezTo>
                  <a:pt x="11028" y="21555"/>
                  <a:pt x="10916" y="21600"/>
                  <a:pt x="10796" y="21600"/>
                </a:cubicBezTo>
                <a:cubicBezTo>
                  <a:pt x="10676" y="21600"/>
                  <a:pt x="10565" y="21555"/>
                  <a:pt x="10459" y="21506"/>
                </a:cubicBezTo>
                <a:cubicBezTo>
                  <a:pt x="10344" y="21453"/>
                  <a:pt x="10234" y="21394"/>
                  <a:pt x="10122" y="21336"/>
                </a:cubicBezTo>
                <a:cubicBezTo>
                  <a:pt x="9899" y="21221"/>
                  <a:pt x="9673" y="21109"/>
                  <a:pt x="9447" y="20997"/>
                </a:cubicBezTo>
                <a:cubicBezTo>
                  <a:pt x="8996" y="20772"/>
                  <a:pt x="8547" y="20544"/>
                  <a:pt x="8098" y="20317"/>
                </a:cubicBezTo>
                <a:cubicBezTo>
                  <a:pt x="7199" y="19863"/>
                  <a:pt x="6299" y="19411"/>
                  <a:pt x="5400" y="18957"/>
                </a:cubicBezTo>
                <a:cubicBezTo>
                  <a:pt x="4500" y="18504"/>
                  <a:pt x="3602" y="18049"/>
                  <a:pt x="2701" y="17598"/>
                </a:cubicBezTo>
                <a:cubicBezTo>
                  <a:pt x="2251" y="17372"/>
                  <a:pt x="1800" y="17147"/>
                  <a:pt x="1352" y="16918"/>
                </a:cubicBezTo>
                <a:cubicBezTo>
                  <a:pt x="1128" y="16804"/>
                  <a:pt x="905" y="16688"/>
                  <a:pt x="678" y="16578"/>
                </a:cubicBezTo>
                <a:cubicBezTo>
                  <a:pt x="564" y="16523"/>
                  <a:pt x="450" y="16469"/>
                  <a:pt x="340" y="16408"/>
                </a:cubicBezTo>
                <a:cubicBezTo>
                  <a:pt x="240" y="16352"/>
                  <a:pt x="142" y="16288"/>
                  <a:pt x="82" y="16197"/>
                </a:cubicBezTo>
                <a:cubicBezTo>
                  <a:pt x="23" y="16107"/>
                  <a:pt x="9" y="16002"/>
                  <a:pt x="3" y="15898"/>
                </a:cubicBezTo>
                <a:cubicBezTo>
                  <a:pt x="-3" y="15785"/>
                  <a:pt x="1" y="15672"/>
                  <a:pt x="3" y="15559"/>
                </a:cubicBezTo>
                <a:cubicBezTo>
                  <a:pt x="7" y="15332"/>
                  <a:pt x="5" y="15105"/>
                  <a:pt x="3" y="14879"/>
                </a:cubicBezTo>
                <a:cubicBezTo>
                  <a:pt x="0" y="14426"/>
                  <a:pt x="2" y="13972"/>
                  <a:pt x="3" y="13519"/>
                </a:cubicBezTo>
                <a:cubicBezTo>
                  <a:pt x="5" y="12613"/>
                  <a:pt x="4" y="11707"/>
                  <a:pt x="3" y="10800"/>
                </a:cubicBezTo>
                <a:cubicBezTo>
                  <a:pt x="3" y="9894"/>
                  <a:pt x="3" y="8988"/>
                  <a:pt x="3" y="8081"/>
                </a:cubicBezTo>
                <a:cubicBezTo>
                  <a:pt x="3" y="7628"/>
                  <a:pt x="3" y="7175"/>
                  <a:pt x="3" y="6722"/>
                </a:cubicBezTo>
                <a:cubicBezTo>
                  <a:pt x="3" y="6495"/>
                  <a:pt x="4" y="6268"/>
                  <a:pt x="3" y="6042"/>
                </a:cubicBezTo>
                <a:cubicBezTo>
                  <a:pt x="3" y="5929"/>
                  <a:pt x="2" y="5815"/>
                  <a:pt x="3" y="5702"/>
                </a:cubicBezTo>
                <a:cubicBezTo>
                  <a:pt x="4" y="5586"/>
                  <a:pt x="9" y="5466"/>
                  <a:pt x="82" y="5369"/>
                </a:cubicBezTo>
                <a:cubicBezTo>
                  <a:pt x="144" y="5289"/>
                  <a:pt x="244" y="5240"/>
                  <a:pt x="340" y="5192"/>
                </a:cubicBezTo>
                <a:cubicBezTo>
                  <a:pt x="453" y="5136"/>
                  <a:pt x="565" y="5079"/>
                  <a:pt x="678" y="5022"/>
                </a:cubicBezTo>
                <a:cubicBezTo>
                  <a:pt x="902" y="4908"/>
                  <a:pt x="1127" y="4795"/>
                  <a:pt x="1352" y="4682"/>
                </a:cubicBezTo>
                <a:cubicBezTo>
                  <a:pt x="1802" y="4456"/>
                  <a:pt x="2252" y="4229"/>
                  <a:pt x="2701" y="4003"/>
                </a:cubicBezTo>
                <a:cubicBezTo>
                  <a:pt x="3601" y="3549"/>
                  <a:pt x="4500" y="3096"/>
                  <a:pt x="5400" y="2643"/>
                </a:cubicBezTo>
                <a:cubicBezTo>
                  <a:pt x="6299" y="2190"/>
                  <a:pt x="7199" y="1738"/>
                  <a:pt x="8098" y="1284"/>
                </a:cubicBezTo>
                <a:cubicBezTo>
                  <a:pt x="8547" y="1056"/>
                  <a:pt x="8996" y="829"/>
                  <a:pt x="9447" y="604"/>
                </a:cubicBezTo>
                <a:cubicBezTo>
                  <a:pt x="9673" y="491"/>
                  <a:pt x="9899" y="380"/>
                  <a:pt x="10122" y="264"/>
                </a:cubicBezTo>
                <a:cubicBezTo>
                  <a:pt x="10234" y="206"/>
                  <a:pt x="10345" y="147"/>
                  <a:pt x="10459" y="94"/>
                </a:cubicBezTo>
                <a:cubicBezTo>
                  <a:pt x="10565" y="45"/>
                  <a:pt x="10676" y="0"/>
                  <a:pt x="10796" y="0"/>
                </a:cubicBezTo>
                <a:close/>
              </a:path>
            </a:pathLst>
          </a:custGeom>
          <a:ln w="25400">
            <a:solidFill>
              <a:srgbClr val="0000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lgn="ctr" defTabSz="821531" hangingPunct="0">
              <a:defRPr sz="3000">
                <a:solidFill>
                  <a:srgbClr val="FFFFFF"/>
                </a:solidFill>
                <a:latin typeface="Helvetica Neue Medium"/>
                <a:ea typeface="Helvetica Neue Medium"/>
                <a:cs typeface="Helvetica Neue Medium"/>
                <a:sym typeface="Helvetica Neue Medium"/>
              </a:defRPr>
            </a:pPr>
            <a:endParaRPr lang="en-US" sz="3000" kern="0" dirty="0">
              <a:solidFill>
                <a:srgbClr val="FFFFFF"/>
              </a:solidFill>
              <a:latin typeface="Tahoma" panose="020B0604030504040204" pitchFamily="34" charset="0"/>
              <a:ea typeface="Tahoma" panose="020B0604030504040204" pitchFamily="34" charset="0"/>
              <a:cs typeface="Tahoma" panose="020B0604030504040204" pitchFamily="34" charset="0"/>
              <a:sym typeface="Helvetica Neue Medium"/>
            </a:endParaRPr>
          </a:p>
        </p:txBody>
      </p:sp>
      <p:sp>
        <p:nvSpPr>
          <p:cNvPr id="527" name="Figura"/>
          <p:cNvSpPr/>
          <p:nvPr/>
        </p:nvSpPr>
        <p:spPr>
          <a:xfrm rot="16200000">
            <a:off x="8451170" y="4988483"/>
            <a:ext cx="769223" cy="881717"/>
          </a:xfrm>
          <a:custGeom>
            <a:avLst/>
            <a:gdLst/>
            <a:ahLst/>
            <a:cxnLst>
              <a:cxn ang="0">
                <a:pos x="wd2" y="hd2"/>
              </a:cxn>
              <a:cxn ang="5400000">
                <a:pos x="wd2" y="hd2"/>
              </a:cxn>
              <a:cxn ang="10800000">
                <a:pos x="wd2" y="hd2"/>
              </a:cxn>
              <a:cxn ang="16200000">
                <a:pos x="wd2" y="hd2"/>
              </a:cxn>
            </a:cxnLst>
            <a:rect l="0" t="0" r="r" b="b"/>
            <a:pathLst>
              <a:path w="21594" h="21600" extrusionOk="0">
                <a:moveTo>
                  <a:pt x="10796" y="0"/>
                </a:moveTo>
                <a:cubicBezTo>
                  <a:pt x="10917" y="0"/>
                  <a:pt x="11028" y="45"/>
                  <a:pt x="11134" y="94"/>
                </a:cubicBezTo>
                <a:cubicBezTo>
                  <a:pt x="11248" y="147"/>
                  <a:pt x="11359" y="206"/>
                  <a:pt x="11471" y="264"/>
                </a:cubicBezTo>
                <a:cubicBezTo>
                  <a:pt x="11694" y="380"/>
                  <a:pt x="11920" y="491"/>
                  <a:pt x="12146" y="604"/>
                </a:cubicBezTo>
                <a:cubicBezTo>
                  <a:pt x="12596" y="829"/>
                  <a:pt x="13045" y="1056"/>
                  <a:pt x="13495" y="1284"/>
                </a:cubicBezTo>
                <a:cubicBezTo>
                  <a:pt x="14394" y="1738"/>
                  <a:pt x="15294" y="2190"/>
                  <a:pt x="16193" y="2643"/>
                </a:cubicBezTo>
                <a:cubicBezTo>
                  <a:pt x="17093" y="3096"/>
                  <a:pt x="17991" y="3551"/>
                  <a:pt x="18892" y="4003"/>
                </a:cubicBezTo>
                <a:cubicBezTo>
                  <a:pt x="19342" y="4228"/>
                  <a:pt x="19793" y="4453"/>
                  <a:pt x="20241" y="4682"/>
                </a:cubicBezTo>
                <a:cubicBezTo>
                  <a:pt x="20465" y="4797"/>
                  <a:pt x="20688" y="4913"/>
                  <a:pt x="20915" y="5022"/>
                </a:cubicBezTo>
                <a:cubicBezTo>
                  <a:pt x="21029" y="5077"/>
                  <a:pt x="21144" y="5130"/>
                  <a:pt x="21253" y="5192"/>
                </a:cubicBezTo>
                <a:cubicBezTo>
                  <a:pt x="21354" y="5250"/>
                  <a:pt x="21451" y="5318"/>
                  <a:pt x="21511" y="5410"/>
                </a:cubicBezTo>
                <a:cubicBezTo>
                  <a:pt x="21567" y="5499"/>
                  <a:pt x="21584" y="5601"/>
                  <a:pt x="21590" y="5702"/>
                </a:cubicBezTo>
                <a:cubicBezTo>
                  <a:pt x="21597" y="5815"/>
                  <a:pt x="21592" y="5929"/>
                  <a:pt x="21590" y="6042"/>
                </a:cubicBezTo>
                <a:cubicBezTo>
                  <a:pt x="21585" y="6268"/>
                  <a:pt x="21588" y="6495"/>
                  <a:pt x="21590" y="6722"/>
                </a:cubicBezTo>
                <a:cubicBezTo>
                  <a:pt x="21593" y="7175"/>
                  <a:pt x="21591" y="7628"/>
                  <a:pt x="21590" y="8081"/>
                </a:cubicBezTo>
                <a:cubicBezTo>
                  <a:pt x="21587" y="8988"/>
                  <a:pt x="21589" y="9894"/>
                  <a:pt x="21590" y="10800"/>
                </a:cubicBezTo>
                <a:cubicBezTo>
                  <a:pt x="21590" y="11707"/>
                  <a:pt x="21589" y="12613"/>
                  <a:pt x="21590" y="13519"/>
                </a:cubicBezTo>
                <a:cubicBezTo>
                  <a:pt x="21590" y="13972"/>
                  <a:pt x="21591" y="14426"/>
                  <a:pt x="21590" y="14879"/>
                </a:cubicBezTo>
                <a:cubicBezTo>
                  <a:pt x="21589" y="15105"/>
                  <a:pt x="21588" y="15332"/>
                  <a:pt x="21590" y="15559"/>
                </a:cubicBezTo>
                <a:cubicBezTo>
                  <a:pt x="21591" y="15672"/>
                  <a:pt x="21592" y="15785"/>
                  <a:pt x="21590" y="15898"/>
                </a:cubicBezTo>
                <a:cubicBezTo>
                  <a:pt x="21588" y="16012"/>
                  <a:pt x="21581" y="16129"/>
                  <a:pt x="21510" y="16224"/>
                </a:cubicBezTo>
                <a:cubicBezTo>
                  <a:pt x="21449" y="16307"/>
                  <a:pt x="21350" y="16359"/>
                  <a:pt x="21253" y="16408"/>
                </a:cubicBezTo>
                <a:cubicBezTo>
                  <a:pt x="21140" y="16465"/>
                  <a:pt x="21028" y="16522"/>
                  <a:pt x="20915" y="16578"/>
                </a:cubicBezTo>
                <a:cubicBezTo>
                  <a:pt x="20690" y="16691"/>
                  <a:pt x="20466" y="16805"/>
                  <a:pt x="20241" y="16918"/>
                </a:cubicBezTo>
                <a:cubicBezTo>
                  <a:pt x="19791" y="17145"/>
                  <a:pt x="19341" y="17371"/>
                  <a:pt x="18892" y="17598"/>
                </a:cubicBezTo>
                <a:cubicBezTo>
                  <a:pt x="17992" y="18051"/>
                  <a:pt x="17093" y="18504"/>
                  <a:pt x="16193" y="18957"/>
                </a:cubicBezTo>
                <a:cubicBezTo>
                  <a:pt x="15294" y="19410"/>
                  <a:pt x="14393" y="19862"/>
                  <a:pt x="13495" y="20317"/>
                </a:cubicBezTo>
                <a:cubicBezTo>
                  <a:pt x="13046" y="20544"/>
                  <a:pt x="12597" y="20772"/>
                  <a:pt x="12146" y="20997"/>
                </a:cubicBezTo>
                <a:cubicBezTo>
                  <a:pt x="11920" y="21109"/>
                  <a:pt x="11694" y="21221"/>
                  <a:pt x="11471" y="21336"/>
                </a:cubicBezTo>
                <a:cubicBezTo>
                  <a:pt x="11359" y="21394"/>
                  <a:pt x="11248" y="21453"/>
                  <a:pt x="11134" y="21506"/>
                </a:cubicBezTo>
                <a:cubicBezTo>
                  <a:pt x="11028" y="21555"/>
                  <a:pt x="10916" y="21600"/>
                  <a:pt x="10796" y="21600"/>
                </a:cubicBezTo>
                <a:cubicBezTo>
                  <a:pt x="10676" y="21600"/>
                  <a:pt x="10565" y="21555"/>
                  <a:pt x="10459" y="21506"/>
                </a:cubicBezTo>
                <a:cubicBezTo>
                  <a:pt x="10344" y="21453"/>
                  <a:pt x="10234" y="21394"/>
                  <a:pt x="10122" y="21336"/>
                </a:cubicBezTo>
                <a:cubicBezTo>
                  <a:pt x="9899" y="21221"/>
                  <a:pt x="9673" y="21109"/>
                  <a:pt x="9447" y="20997"/>
                </a:cubicBezTo>
                <a:cubicBezTo>
                  <a:pt x="8996" y="20772"/>
                  <a:pt x="8547" y="20544"/>
                  <a:pt x="8098" y="20317"/>
                </a:cubicBezTo>
                <a:cubicBezTo>
                  <a:pt x="7199" y="19863"/>
                  <a:pt x="6299" y="19411"/>
                  <a:pt x="5400" y="18957"/>
                </a:cubicBezTo>
                <a:cubicBezTo>
                  <a:pt x="4500" y="18504"/>
                  <a:pt x="3602" y="18049"/>
                  <a:pt x="2701" y="17598"/>
                </a:cubicBezTo>
                <a:cubicBezTo>
                  <a:pt x="2251" y="17372"/>
                  <a:pt x="1800" y="17147"/>
                  <a:pt x="1352" y="16918"/>
                </a:cubicBezTo>
                <a:cubicBezTo>
                  <a:pt x="1128" y="16804"/>
                  <a:pt x="905" y="16688"/>
                  <a:pt x="678" y="16578"/>
                </a:cubicBezTo>
                <a:cubicBezTo>
                  <a:pt x="564" y="16523"/>
                  <a:pt x="450" y="16469"/>
                  <a:pt x="340" y="16408"/>
                </a:cubicBezTo>
                <a:cubicBezTo>
                  <a:pt x="240" y="16352"/>
                  <a:pt x="142" y="16288"/>
                  <a:pt x="82" y="16197"/>
                </a:cubicBezTo>
                <a:cubicBezTo>
                  <a:pt x="23" y="16107"/>
                  <a:pt x="9" y="16002"/>
                  <a:pt x="3" y="15898"/>
                </a:cubicBezTo>
                <a:cubicBezTo>
                  <a:pt x="-3" y="15785"/>
                  <a:pt x="1" y="15672"/>
                  <a:pt x="3" y="15559"/>
                </a:cubicBezTo>
                <a:cubicBezTo>
                  <a:pt x="7" y="15332"/>
                  <a:pt x="5" y="15105"/>
                  <a:pt x="3" y="14879"/>
                </a:cubicBezTo>
                <a:cubicBezTo>
                  <a:pt x="0" y="14426"/>
                  <a:pt x="2" y="13972"/>
                  <a:pt x="3" y="13519"/>
                </a:cubicBezTo>
                <a:cubicBezTo>
                  <a:pt x="5" y="12613"/>
                  <a:pt x="4" y="11707"/>
                  <a:pt x="3" y="10800"/>
                </a:cubicBezTo>
                <a:cubicBezTo>
                  <a:pt x="3" y="9894"/>
                  <a:pt x="3" y="8988"/>
                  <a:pt x="3" y="8081"/>
                </a:cubicBezTo>
                <a:cubicBezTo>
                  <a:pt x="3" y="7628"/>
                  <a:pt x="3" y="7175"/>
                  <a:pt x="3" y="6722"/>
                </a:cubicBezTo>
                <a:cubicBezTo>
                  <a:pt x="3" y="6495"/>
                  <a:pt x="4" y="6268"/>
                  <a:pt x="3" y="6042"/>
                </a:cubicBezTo>
                <a:cubicBezTo>
                  <a:pt x="3" y="5929"/>
                  <a:pt x="2" y="5815"/>
                  <a:pt x="3" y="5702"/>
                </a:cubicBezTo>
                <a:cubicBezTo>
                  <a:pt x="4" y="5586"/>
                  <a:pt x="9" y="5466"/>
                  <a:pt x="82" y="5369"/>
                </a:cubicBezTo>
                <a:cubicBezTo>
                  <a:pt x="144" y="5289"/>
                  <a:pt x="244" y="5240"/>
                  <a:pt x="340" y="5192"/>
                </a:cubicBezTo>
                <a:cubicBezTo>
                  <a:pt x="453" y="5136"/>
                  <a:pt x="565" y="5079"/>
                  <a:pt x="678" y="5022"/>
                </a:cubicBezTo>
                <a:cubicBezTo>
                  <a:pt x="902" y="4908"/>
                  <a:pt x="1127" y="4795"/>
                  <a:pt x="1352" y="4682"/>
                </a:cubicBezTo>
                <a:cubicBezTo>
                  <a:pt x="1802" y="4456"/>
                  <a:pt x="2252" y="4229"/>
                  <a:pt x="2701" y="4003"/>
                </a:cubicBezTo>
                <a:cubicBezTo>
                  <a:pt x="3601" y="3549"/>
                  <a:pt x="4500" y="3096"/>
                  <a:pt x="5400" y="2643"/>
                </a:cubicBezTo>
                <a:cubicBezTo>
                  <a:pt x="6299" y="2190"/>
                  <a:pt x="7199" y="1738"/>
                  <a:pt x="8098" y="1284"/>
                </a:cubicBezTo>
                <a:cubicBezTo>
                  <a:pt x="8547" y="1056"/>
                  <a:pt x="8996" y="829"/>
                  <a:pt x="9447" y="604"/>
                </a:cubicBezTo>
                <a:cubicBezTo>
                  <a:pt x="9673" y="491"/>
                  <a:pt x="9899" y="380"/>
                  <a:pt x="10122" y="264"/>
                </a:cubicBezTo>
                <a:cubicBezTo>
                  <a:pt x="10234" y="206"/>
                  <a:pt x="10345" y="147"/>
                  <a:pt x="10459" y="94"/>
                </a:cubicBezTo>
                <a:cubicBezTo>
                  <a:pt x="10565" y="45"/>
                  <a:pt x="10676" y="0"/>
                  <a:pt x="10796" y="0"/>
                </a:cubicBezTo>
                <a:close/>
              </a:path>
            </a:pathLst>
          </a:custGeom>
          <a:solidFill>
            <a:srgbClr val="FFFFFF">
              <a:alpha val="6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lgn="ctr" defTabSz="821531" hangingPunct="0">
              <a:defRPr sz="900">
                <a:solidFill>
                  <a:srgbClr val="FFFFFF"/>
                </a:solidFill>
                <a:latin typeface="Helvetica Neue Medium"/>
                <a:ea typeface="Helvetica Neue Medium"/>
                <a:cs typeface="Helvetica Neue Medium"/>
                <a:sym typeface="Helvetica Neue Medium"/>
              </a:defRPr>
            </a:pPr>
            <a:endParaRPr lang="en-US" sz="900" kern="0" dirty="0">
              <a:solidFill>
                <a:srgbClr val="FFFFFF"/>
              </a:solidFill>
              <a:latin typeface="Tahoma" panose="020B0604030504040204" pitchFamily="34" charset="0"/>
              <a:ea typeface="Tahoma" panose="020B0604030504040204" pitchFamily="34" charset="0"/>
              <a:cs typeface="Tahoma" panose="020B0604030504040204" pitchFamily="34" charset="0"/>
              <a:sym typeface="Helvetica Neue Medium"/>
            </a:endParaRPr>
          </a:p>
        </p:txBody>
      </p:sp>
      <p:sp>
        <p:nvSpPr>
          <p:cNvPr id="528" name="Figura"/>
          <p:cNvSpPr/>
          <p:nvPr/>
        </p:nvSpPr>
        <p:spPr>
          <a:xfrm rot="16200000">
            <a:off x="6859247" y="2994131"/>
            <a:ext cx="7042826" cy="8072787"/>
          </a:xfrm>
          <a:custGeom>
            <a:avLst/>
            <a:gdLst/>
            <a:ahLst/>
            <a:cxnLst>
              <a:cxn ang="0">
                <a:pos x="wd2" y="hd2"/>
              </a:cxn>
              <a:cxn ang="5400000">
                <a:pos x="wd2" y="hd2"/>
              </a:cxn>
              <a:cxn ang="10800000">
                <a:pos x="wd2" y="hd2"/>
              </a:cxn>
              <a:cxn ang="16200000">
                <a:pos x="wd2" y="hd2"/>
              </a:cxn>
            </a:cxnLst>
            <a:rect l="0" t="0" r="r" b="b"/>
            <a:pathLst>
              <a:path w="21594" h="21600" extrusionOk="0">
                <a:moveTo>
                  <a:pt x="10796" y="0"/>
                </a:moveTo>
                <a:cubicBezTo>
                  <a:pt x="10917" y="0"/>
                  <a:pt x="11028" y="45"/>
                  <a:pt x="11134" y="94"/>
                </a:cubicBezTo>
                <a:cubicBezTo>
                  <a:pt x="11248" y="147"/>
                  <a:pt x="11359" y="206"/>
                  <a:pt x="11471" y="264"/>
                </a:cubicBezTo>
                <a:cubicBezTo>
                  <a:pt x="11694" y="380"/>
                  <a:pt x="11920" y="491"/>
                  <a:pt x="12146" y="604"/>
                </a:cubicBezTo>
                <a:cubicBezTo>
                  <a:pt x="12596" y="829"/>
                  <a:pt x="13045" y="1056"/>
                  <a:pt x="13495" y="1284"/>
                </a:cubicBezTo>
                <a:cubicBezTo>
                  <a:pt x="14394" y="1738"/>
                  <a:pt x="15294" y="2190"/>
                  <a:pt x="16193" y="2643"/>
                </a:cubicBezTo>
                <a:cubicBezTo>
                  <a:pt x="17093" y="3096"/>
                  <a:pt x="17991" y="3551"/>
                  <a:pt x="18892" y="4003"/>
                </a:cubicBezTo>
                <a:cubicBezTo>
                  <a:pt x="19342" y="4228"/>
                  <a:pt x="19793" y="4453"/>
                  <a:pt x="20241" y="4682"/>
                </a:cubicBezTo>
                <a:cubicBezTo>
                  <a:pt x="20465" y="4797"/>
                  <a:pt x="20688" y="4913"/>
                  <a:pt x="20915" y="5022"/>
                </a:cubicBezTo>
                <a:cubicBezTo>
                  <a:pt x="21029" y="5077"/>
                  <a:pt x="21144" y="5130"/>
                  <a:pt x="21253" y="5192"/>
                </a:cubicBezTo>
                <a:cubicBezTo>
                  <a:pt x="21354" y="5250"/>
                  <a:pt x="21451" y="5318"/>
                  <a:pt x="21511" y="5410"/>
                </a:cubicBezTo>
                <a:cubicBezTo>
                  <a:pt x="21567" y="5499"/>
                  <a:pt x="21584" y="5601"/>
                  <a:pt x="21590" y="5702"/>
                </a:cubicBezTo>
                <a:cubicBezTo>
                  <a:pt x="21597" y="5815"/>
                  <a:pt x="21592" y="5929"/>
                  <a:pt x="21590" y="6042"/>
                </a:cubicBezTo>
                <a:cubicBezTo>
                  <a:pt x="21585" y="6268"/>
                  <a:pt x="21588" y="6495"/>
                  <a:pt x="21590" y="6722"/>
                </a:cubicBezTo>
                <a:cubicBezTo>
                  <a:pt x="21593" y="7175"/>
                  <a:pt x="21591" y="7628"/>
                  <a:pt x="21590" y="8081"/>
                </a:cubicBezTo>
                <a:cubicBezTo>
                  <a:pt x="21587" y="8988"/>
                  <a:pt x="21589" y="9894"/>
                  <a:pt x="21590" y="10800"/>
                </a:cubicBezTo>
                <a:cubicBezTo>
                  <a:pt x="21590" y="11707"/>
                  <a:pt x="21589" y="12613"/>
                  <a:pt x="21590" y="13519"/>
                </a:cubicBezTo>
                <a:cubicBezTo>
                  <a:pt x="21590" y="13972"/>
                  <a:pt x="21591" y="14426"/>
                  <a:pt x="21590" y="14879"/>
                </a:cubicBezTo>
                <a:cubicBezTo>
                  <a:pt x="21589" y="15105"/>
                  <a:pt x="21588" y="15332"/>
                  <a:pt x="21590" y="15559"/>
                </a:cubicBezTo>
                <a:cubicBezTo>
                  <a:pt x="21591" y="15672"/>
                  <a:pt x="21592" y="15785"/>
                  <a:pt x="21590" y="15898"/>
                </a:cubicBezTo>
                <a:cubicBezTo>
                  <a:pt x="21588" y="16012"/>
                  <a:pt x="21581" y="16129"/>
                  <a:pt x="21510" y="16224"/>
                </a:cubicBezTo>
                <a:cubicBezTo>
                  <a:pt x="21449" y="16307"/>
                  <a:pt x="21350" y="16359"/>
                  <a:pt x="21253" y="16408"/>
                </a:cubicBezTo>
                <a:cubicBezTo>
                  <a:pt x="21140" y="16465"/>
                  <a:pt x="21028" y="16522"/>
                  <a:pt x="20915" y="16578"/>
                </a:cubicBezTo>
                <a:cubicBezTo>
                  <a:pt x="20690" y="16691"/>
                  <a:pt x="20466" y="16805"/>
                  <a:pt x="20241" y="16918"/>
                </a:cubicBezTo>
                <a:cubicBezTo>
                  <a:pt x="19791" y="17145"/>
                  <a:pt x="19341" y="17371"/>
                  <a:pt x="18892" y="17598"/>
                </a:cubicBezTo>
                <a:cubicBezTo>
                  <a:pt x="17992" y="18051"/>
                  <a:pt x="17093" y="18504"/>
                  <a:pt x="16193" y="18957"/>
                </a:cubicBezTo>
                <a:cubicBezTo>
                  <a:pt x="15294" y="19410"/>
                  <a:pt x="14393" y="19862"/>
                  <a:pt x="13495" y="20317"/>
                </a:cubicBezTo>
                <a:cubicBezTo>
                  <a:pt x="13046" y="20544"/>
                  <a:pt x="12597" y="20772"/>
                  <a:pt x="12146" y="20997"/>
                </a:cubicBezTo>
                <a:cubicBezTo>
                  <a:pt x="11920" y="21109"/>
                  <a:pt x="11694" y="21221"/>
                  <a:pt x="11471" y="21336"/>
                </a:cubicBezTo>
                <a:cubicBezTo>
                  <a:pt x="11359" y="21394"/>
                  <a:pt x="11248" y="21453"/>
                  <a:pt x="11134" y="21506"/>
                </a:cubicBezTo>
                <a:cubicBezTo>
                  <a:pt x="11028" y="21555"/>
                  <a:pt x="10916" y="21600"/>
                  <a:pt x="10796" y="21600"/>
                </a:cubicBezTo>
                <a:cubicBezTo>
                  <a:pt x="10676" y="21600"/>
                  <a:pt x="10565" y="21555"/>
                  <a:pt x="10459" y="21506"/>
                </a:cubicBezTo>
                <a:cubicBezTo>
                  <a:pt x="10344" y="21453"/>
                  <a:pt x="10234" y="21394"/>
                  <a:pt x="10122" y="21336"/>
                </a:cubicBezTo>
                <a:cubicBezTo>
                  <a:pt x="9899" y="21221"/>
                  <a:pt x="9673" y="21109"/>
                  <a:pt x="9447" y="20997"/>
                </a:cubicBezTo>
                <a:cubicBezTo>
                  <a:pt x="8996" y="20772"/>
                  <a:pt x="8547" y="20544"/>
                  <a:pt x="8098" y="20317"/>
                </a:cubicBezTo>
                <a:cubicBezTo>
                  <a:pt x="7199" y="19863"/>
                  <a:pt x="6299" y="19411"/>
                  <a:pt x="5400" y="18957"/>
                </a:cubicBezTo>
                <a:cubicBezTo>
                  <a:pt x="4500" y="18504"/>
                  <a:pt x="3602" y="18049"/>
                  <a:pt x="2701" y="17598"/>
                </a:cubicBezTo>
                <a:cubicBezTo>
                  <a:pt x="2251" y="17372"/>
                  <a:pt x="1800" y="17147"/>
                  <a:pt x="1352" y="16918"/>
                </a:cubicBezTo>
                <a:cubicBezTo>
                  <a:pt x="1128" y="16804"/>
                  <a:pt x="905" y="16688"/>
                  <a:pt x="678" y="16578"/>
                </a:cubicBezTo>
                <a:cubicBezTo>
                  <a:pt x="564" y="16523"/>
                  <a:pt x="450" y="16469"/>
                  <a:pt x="340" y="16408"/>
                </a:cubicBezTo>
                <a:cubicBezTo>
                  <a:pt x="240" y="16352"/>
                  <a:pt x="142" y="16288"/>
                  <a:pt x="82" y="16197"/>
                </a:cubicBezTo>
                <a:cubicBezTo>
                  <a:pt x="23" y="16107"/>
                  <a:pt x="9" y="16002"/>
                  <a:pt x="3" y="15898"/>
                </a:cubicBezTo>
                <a:cubicBezTo>
                  <a:pt x="-3" y="15785"/>
                  <a:pt x="1" y="15672"/>
                  <a:pt x="3" y="15559"/>
                </a:cubicBezTo>
                <a:cubicBezTo>
                  <a:pt x="7" y="15332"/>
                  <a:pt x="5" y="15105"/>
                  <a:pt x="3" y="14879"/>
                </a:cubicBezTo>
                <a:cubicBezTo>
                  <a:pt x="0" y="14426"/>
                  <a:pt x="2" y="13972"/>
                  <a:pt x="3" y="13519"/>
                </a:cubicBezTo>
                <a:cubicBezTo>
                  <a:pt x="5" y="12613"/>
                  <a:pt x="4" y="11707"/>
                  <a:pt x="3" y="10800"/>
                </a:cubicBezTo>
                <a:cubicBezTo>
                  <a:pt x="3" y="9894"/>
                  <a:pt x="3" y="8988"/>
                  <a:pt x="3" y="8081"/>
                </a:cubicBezTo>
                <a:cubicBezTo>
                  <a:pt x="3" y="7628"/>
                  <a:pt x="3" y="7175"/>
                  <a:pt x="3" y="6722"/>
                </a:cubicBezTo>
                <a:cubicBezTo>
                  <a:pt x="3" y="6495"/>
                  <a:pt x="4" y="6268"/>
                  <a:pt x="3" y="6042"/>
                </a:cubicBezTo>
                <a:cubicBezTo>
                  <a:pt x="3" y="5929"/>
                  <a:pt x="2" y="5815"/>
                  <a:pt x="3" y="5702"/>
                </a:cubicBezTo>
                <a:cubicBezTo>
                  <a:pt x="4" y="5586"/>
                  <a:pt x="9" y="5466"/>
                  <a:pt x="82" y="5369"/>
                </a:cubicBezTo>
                <a:cubicBezTo>
                  <a:pt x="144" y="5289"/>
                  <a:pt x="244" y="5240"/>
                  <a:pt x="340" y="5192"/>
                </a:cubicBezTo>
                <a:cubicBezTo>
                  <a:pt x="453" y="5136"/>
                  <a:pt x="565" y="5079"/>
                  <a:pt x="678" y="5022"/>
                </a:cubicBezTo>
                <a:cubicBezTo>
                  <a:pt x="902" y="4908"/>
                  <a:pt x="1127" y="4795"/>
                  <a:pt x="1352" y="4682"/>
                </a:cubicBezTo>
                <a:cubicBezTo>
                  <a:pt x="1802" y="4456"/>
                  <a:pt x="2252" y="4229"/>
                  <a:pt x="2701" y="4003"/>
                </a:cubicBezTo>
                <a:cubicBezTo>
                  <a:pt x="3601" y="3549"/>
                  <a:pt x="4500" y="3096"/>
                  <a:pt x="5400" y="2643"/>
                </a:cubicBezTo>
                <a:cubicBezTo>
                  <a:pt x="6299" y="2190"/>
                  <a:pt x="7199" y="1738"/>
                  <a:pt x="8098" y="1284"/>
                </a:cubicBezTo>
                <a:cubicBezTo>
                  <a:pt x="8547" y="1056"/>
                  <a:pt x="8996" y="829"/>
                  <a:pt x="9447" y="604"/>
                </a:cubicBezTo>
                <a:cubicBezTo>
                  <a:pt x="9673" y="491"/>
                  <a:pt x="9899" y="380"/>
                  <a:pt x="10122" y="264"/>
                </a:cubicBezTo>
                <a:cubicBezTo>
                  <a:pt x="10234" y="206"/>
                  <a:pt x="10345" y="147"/>
                  <a:pt x="10459" y="94"/>
                </a:cubicBezTo>
                <a:cubicBezTo>
                  <a:pt x="10565" y="45"/>
                  <a:pt x="10676" y="0"/>
                  <a:pt x="10796" y="0"/>
                </a:cubicBezTo>
                <a:close/>
              </a:path>
            </a:pathLst>
          </a:custGeom>
          <a:ln w="25400">
            <a:solidFill>
              <a:srgbClr val="00B0F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lgn="ctr" defTabSz="821531" hangingPunct="0">
              <a:defRPr sz="3000">
                <a:solidFill>
                  <a:srgbClr val="FFFFFF"/>
                </a:solidFill>
                <a:latin typeface="Helvetica Neue Medium"/>
                <a:ea typeface="Helvetica Neue Medium"/>
                <a:cs typeface="Helvetica Neue Medium"/>
                <a:sym typeface="Helvetica Neue Medium"/>
              </a:defRPr>
            </a:pPr>
            <a:endParaRPr lang="en-US" sz="3000" kern="0" dirty="0">
              <a:solidFill>
                <a:srgbClr val="FFFFFF"/>
              </a:solidFill>
              <a:latin typeface="Tahoma" panose="020B0604030504040204" pitchFamily="34" charset="0"/>
              <a:ea typeface="Tahoma" panose="020B0604030504040204" pitchFamily="34" charset="0"/>
              <a:cs typeface="Tahoma" panose="020B0604030504040204" pitchFamily="34" charset="0"/>
              <a:sym typeface="Helvetica Neue Medium"/>
            </a:endParaRPr>
          </a:p>
        </p:txBody>
      </p:sp>
      <p:sp>
        <p:nvSpPr>
          <p:cNvPr id="10" name="Rectángulo 9">
            <a:extLst>
              <a:ext uri="{FF2B5EF4-FFF2-40B4-BE49-F238E27FC236}">
                <a16:creationId xmlns:a16="http://schemas.microsoft.com/office/drawing/2014/main" xmlns="" id="{9EBA73B5-D7A7-B34C-84B4-10756E3CEFF7}"/>
              </a:ext>
            </a:extLst>
          </p:cNvPr>
          <p:cNvSpPr/>
          <p:nvPr/>
        </p:nvSpPr>
        <p:spPr>
          <a:xfrm>
            <a:off x="19664261" y="11640538"/>
            <a:ext cx="2154756" cy="523220"/>
          </a:xfrm>
          <a:prstGeom prst="rect">
            <a:avLst/>
          </a:prstGeom>
        </p:spPr>
        <p:txBody>
          <a:bodyPr wrap="none">
            <a:spAutoFit/>
          </a:bodyPr>
          <a:lstStyle/>
          <a:p>
            <a:pPr algn="ctr" defTabSz="825500" hangingPunct="0"/>
            <a:r>
              <a:rPr lang="en-US" sz="2800" b="1" kern="0" dirty="0" smtClean="0">
                <a:solidFill>
                  <a:srgbClr val="000000"/>
                </a:solidFill>
                <a:latin typeface="Calibri" panose="020F0502020204030204" pitchFamily="34" charset="0"/>
                <a:sym typeface="Helvetica Light"/>
              </a:rPr>
              <a:t>January 2020</a:t>
            </a:r>
            <a:endParaRPr lang="en-US" sz="2800" b="1" kern="0" baseline="30000" dirty="0">
              <a:solidFill>
                <a:srgbClr val="000000"/>
              </a:solidFill>
              <a:latin typeface="Calibri" panose="020F0502020204030204" pitchFamily="34" charset="0"/>
              <a:sym typeface="Helvetica Ligh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54539" y="825935"/>
            <a:ext cx="6482160" cy="181843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pic>
    </p:spTree>
    <p:extLst>
      <p:ext uri="{BB962C8B-B14F-4D97-AF65-F5344CB8AC3E}">
        <p14:creationId xmlns:p14="http://schemas.microsoft.com/office/powerpoint/2010/main" val="2453758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Scenarios</a:t>
            </a:r>
            <a:endParaRPr lang="en-US" sz="2400" b="1" dirty="0">
              <a:solidFill>
                <a:prstClr val="white"/>
              </a:solidFill>
              <a:latin typeface="Calibri" panose="020F0502020204030204" pitchFamily="34" charset="0"/>
            </a:endParaRPr>
          </a:p>
        </p:txBody>
      </p:sp>
      <p:sp>
        <p:nvSpPr>
          <p:cNvPr id="4" name="Rectángulo 25"/>
          <p:cNvSpPr/>
          <p:nvPr/>
        </p:nvSpPr>
        <p:spPr>
          <a:xfrm>
            <a:off x="1390800" y="873133"/>
            <a:ext cx="16459200"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pPr>
            <a:r>
              <a:rPr lang="en-US" sz="4000" b="1" cap="all" dirty="0" smtClean="0">
                <a:solidFill>
                  <a:prstClr val="black"/>
                </a:solidFill>
                <a:latin typeface="Calibri" panose="020F0502020204030204" pitchFamily="34" charset="0"/>
              </a:rPr>
              <a:t>Project SCENARIOS</a:t>
            </a:r>
            <a:endParaRPr lang="en-US" sz="4000" b="1" cap="all" dirty="0">
              <a:solidFill>
                <a:prstClr val="black"/>
              </a:solidFill>
              <a:latin typeface="Calibri" panose="020F0502020204030204" pitchFamily="34" charset="0"/>
            </a:endParaRPr>
          </a:p>
        </p:txBody>
      </p:sp>
      <p:sp>
        <p:nvSpPr>
          <p:cNvPr id="3" name="TextBox 2"/>
          <p:cNvSpPr txBox="1"/>
          <p:nvPr/>
        </p:nvSpPr>
        <p:spPr>
          <a:xfrm>
            <a:off x="1390800" y="1923150"/>
            <a:ext cx="21583500" cy="1077218"/>
          </a:xfrm>
          <a:prstGeom prst="rect">
            <a:avLst/>
          </a:prstGeom>
          <a:noFill/>
        </p:spPr>
        <p:txBody>
          <a:bodyPr wrap="square" rtlCol="0">
            <a:spAutoFit/>
          </a:bodyPr>
          <a:lstStyle/>
          <a:p>
            <a:r>
              <a:rPr lang="en-US" sz="3200" dirty="0" smtClean="0">
                <a:solidFill>
                  <a:prstClr val="black"/>
                </a:solidFill>
                <a:latin typeface="Calibri" panose="020F0502020204030204" pitchFamily="34" charset="0"/>
              </a:rPr>
              <a:t>The </a:t>
            </a:r>
            <a:r>
              <a:rPr lang="en-US" sz="3200" b="1" dirty="0" smtClean="0">
                <a:latin typeface="Calibri" panose="020F0502020204030204" pitchFamily="34" charset="0"/>
              </a:rPr>
              <a:t>solution cover both scenarios Full Stack and No – Full </a:t>
            </a:r>
            <a:r>
              <a:rPr lang="en-US" sz="3200" b="1" dirty="0">
                <a:latin typeface="Calibri" panose="020F0502020204030204" pitchFamily="34" charset="0"/>
              </a:rPr>
              <a:t>S</a:t>
            </a:r>
            <a:r>
              <a:rPr lang="en-US" sz="3200" b="1" dirty="0" smtClean="0">
                <a:latin typeface="Calibri" panose="020F0502020204030204" pitchFamily="34" charset="0"/>
              </a:rPr>
              <a:t>tack</a:t>
            </a:r>
            <a:r>
              <a:rPr lang="en-US" sz="3200" dirty="0" smtClean="0">
                <a:solidFill>
                  <a:prstClr val="black"/>
                </a:solidFill>
                <a:latin typeface="Calibri" panose="020F0502020204030204" pitchFamily="34" charset="0"/>
              </a:rPr>
              <a:t>. </a:t>
            </a:r>
            <a:r>
              <a:rPr lang="en-US" sz="3200" dirty="0">
                <a:latin typeface="Calibri" panose="020F0502020204030204" pitchFamily="34" charset="0"/>
              </a:rPr>
              <a:t>In our solution, we reuse more than 95% of the data sources required, that are already integrated in Telefonica´s environment</a:t>
            </a:r>
            <a:r>
              <a:rPr lang="en-US" sz="3200" dirty="0" smtClean="0">
                <a:solidFill>
                  <a:prstClr val="black"/>
                </a:solidFill>
                <a:latin typeface="Calibri" panose="020F0502020204030204" pitchFamily="34" charset="0"/>
              </a:rPr>
              <a:t> </a:t>
            </a:r>
            <a:endParaRPr lang="en-US" sz="3200" b="1" dirty="0">
              <a:solidFill>
                <a:prstClr val="black"/>
              </a:solidFill>
              <a:latin typeface="Calibri" panose="020F0502020204030204"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726" y="2981318"/>
            <a:ext cx="19120533" cy="6059936"/>
          </a:xfrm>
          <a:prstGeom prst="rect">
            <a:avLst/>
          </a:prstGeom>
        </p:spPr>
      </p:pic>
      <p:sp>
        <p:nvSpPr>
          <p:cNvPr id="12" name="Rectangle 11"/>
          <p:cNvSpPr/>
          <p:nvPr/>
        </p:nvSpPr>
        <p:spPr>
          <a:xfrm>
            <a:off x="2424833" y="9039522"/>
            <a:ext cx="21949875" cy="1631216"/>
          </a:xfrm>
          <a:prstGeom prst="rect">
            <a:avLst/>
          </a:prstGeom>
        </p:spPr>
        <p:txBody>
          <a:bodyPr wrap="square">
            <a:spAutoFit/>
          </a:bodyPr>
          <a:lstStyle/>
          <a:p>
            <a:r>
              <a:rPr lang="en-US" sz="2800" b="1" dirty="0" smtClean="0">
                <a:latin typeface="Calibri" panose="020F0502020204030204" pitchFamily="34" charset="0"/>
              </a:rPr>
              <a:t>Full </a:t>
            </a:r>
            <a:r>
              <a:rPr lang="en-US" sz="2800" b="1" dirty="0">
                <a:latin typeface="Calibri" panose="020F0502020204030204" pitchFamily="34" charset="0"/>
              </a:rPr>
              <a:t>Stack </a:t>
            </a:r>
            <a:endParaRPr lang="en-US" sz="2800" b="1" dirty="0" smtClean="0">
              <a:latin typeface="Calibri" panose="020F0502020204030204" pitchFamily="34" charset="0"/>
            </a:endParaRPr>
          </a:p>
          <a:p>
            <a:pPr marL="342900" indent="-342900">
              <a:buFont typeface="Arial" panose="020B0604020202020204" pitchFamily="34" charset="0"/>
              <a:buChar char="•"/>
            </a:pPr>
            <a:r>
              <a:rPr lang="en-US" sz="2400" dirty="0" smtClean="0">
                <a:latin typeface="Calibri" panose="020F0502020204030204" pitchFamily="34" charset="0"/>
              </a:rPr>
              <a:t>Probe </a:t>
            </a:r>
            <a:r>
              <a:rPr lang="en-US" sz="2400" dirty="0">
                <a:latin typeface="Calibri" panose="020F0502020204030204" pitchFamily="34" charset="0"/>
              </a:rPr>
              <a:t>layer with Call Trace &amp; Protocol </a:t>
            </a:r>
            <a:r>
              <a:rPr lang="en-US" sz="2400" dirty="0" smtClean="0">
                <a:latin typeface="Calibri" panose="020F0502020204030204" pitchFamily="34" charset="0"/>
              </a:rPr>
              <a:t>Analyzer </a:t>
            </a:r>
            <a:r>
              <a:rPr lang="en-US" sz="2400" dirty="0">
                <a:latin typeface="Calibri" panose="020F0502020204030204" pitchFamily="34" charset="0"/>
              </a:rPr>
              <a:t>functionalities + functionality and storage needed for SOC/CEM </a:t>
            </a:r>
            <a:r>
              <a:rPr lang="en-US" sz="2400" dirty="0" smtClean="0">
                <a:latin typeface="Calibri" panose="020F0502020204030204" pitchFamily="34" charset="0"/>
              </a:rPr>
              <a:t>solution</a:t>
            </a:r>
          </a:p>
          <a:p>
            <a:pPr marL="342900" indent="-342900">
              <a:buFont typeface="Arial" panose="020B0604020202020204" pitchFamily="34" charset="0"/>
              <a:buChar char="•"/>
            </a:pPr>
            <a:r>
              <a:rPr lang="en-US" sz="2400" dirty="0" smtClean="0">
                <a:latin typeface="Calibri" panose="020F0502020204030204" pitchFamily="34" charset="0"/>
              </a:rPr>
              <a:t>Interfaces </a:t>
            </a:r>
            <a:r>
              <a:rPr lang="en-US" sz="2400" dirty="0">
                <a:latin typeface="Calibri" panose="020F0502020204030204" pitchFamily="34" charset="0"/>
              </a:rPr>
              <a:t>via API standard to retrieve data from OSS, Call Center, ticketing, historical BBDD (xDRs and aggregated data), </a:t>
            </a:r>
            <a:r>
              <a:rPr lang="en-US" sz="2400" dirty="0" smtClean="0">
                <a:latin typeface="Calibri" panose="020F0502020204030204" pitchFamily="34" charset="0"/>
              </a:rPr>
              <a:t>etc..</a:t>
            </a:r>
          </a:p>
          <a:p>
            <a:pPr marL="342900" indent="-342900">
              <a:buFont typeface="Arial" panose="020B0604020202020204" pitchFamily="34" charset="0"/>
              <a:buChar char="•"/>
            </a:pPr>
            <a:r>
              <a:rPr lang="en-US" sz="2400" dirty="0" smtClean="0">
                <a:latin typeface="Calibri" panose="020F0502020204030204" pitchFamily="34" charset="0"/>
              </a:rPr>
              <a:t>And full </a:t>
            </a:r>
            <a:r>
              <a:rPr lang="en-US" sz="2400" dirty="0">
                <a:latin typeface="Calibri" panose="020F0502020204030204" pitchFamily="34" charset="0"/>
              </a:rPr>
              <a:t>interoperability with vendor OSS systems (E//, Huawei, Nokia</a:t>
            </a:r>
            <a:r>
              <a:rPr lang="en-US" sz="2400" dirty="0" smtClean="0">
                <a:latin typeface="Calibri" panose="020F0502020204030204" pitchFamily="34" charset="0"/>
              </a:rPr>
              <a:t>)</a:t>
            </a:r>
          </a:p>
        </p:txBody>
      </p:sp>
      <p:sp>
        <p:nvSpPr>
          <p:cNvPr id="9"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Approach</a:t>
            </a:r>
            <a:endParaRPr lang="en-US" altLang="es-ES" sz="2400" b="1" dirty="0">
              <a:solidFill>
                <a:srgbClr val="A6A6A6"/>
              </a:solidFill>
              <a:latin typeface="Calibri" panose="020F0502020204030204" pitchFamily="34" charset="0"/>
            </a:endParaRPr>
          </a:p>
        </p:txBody>
      </p:sp>
      <p:sp>
        <p:nvSpPr>
          <p:cNvPr id="10" name="Rectangle 9"/>
          <p:cNvSpPr/>
          <p:nvPr/>
        </p:nvSpPr>
        <p:spPr>
          <a:xfrm>
            <a:off x="2424833" y="10984298"/>
            <a:ext cx="17665068" cy="1631216"/>
          </a:xfrm>
          <a:prstGeom prst="rect">
            <a:avLst/>
          </a:prstGeom>
        </p:spPr>
        <p:txBody>
          <a:bodyPr wrap="square">
            <a:spAutoFit/>
          </a:bodyPr>
          <a:lstStyle/>
          <a:p>
            <a:pPr lvl="0"/>
            <a:r>
              <a:rPr lang="en-US" sz="2800" b="1" dirty="0" smtClean="0">
                <a:solidFill>
                  <a:prstClr val="black"/>
                </a:solidFill>
                <a:latin typeface="Calibri" panose="020F0502020204030204" pitchFamily="34" charset="0"/>
              </a:rPr>
              <a:t>No-Full </a:t>
            </a:r>
            <a:r>
              <a:rPr lang="en-US" sz="2800" b="1" dirty="0">
                <a:solidFill>
                  <a:prstClr val="black"/>
                </a:solidFill>
                <a:latin typeface="Calibri" panose="020F0502020204030204" pitchFamily="34" charset="0"/>
              </a:rPr>
              <a:t>Stack</a:t>
            </a:r>
          </a:p>
          <a:p>
            <a:pPr marL="342900" lvl="0" indent="-342900">
              <a:buFont typeface="Arial" panose="020B0604020202020204" pitchFamily="34" charset="0"/>
              <a:buChar char="•"/>
            </a:pPr>
            <a:r>
              <a:rPr lang="en-US" sz="2400" dirty="0" smtClean="0">
                <a:solidFill>
                  <a:prstClr val="black"/>
                </a:solidFill>
                <a:latin typeface="Calibri" panose="020F0502020204030204" pitchFamily="34" charset="0"/>
              </a:rPr>
              <a:t>Solution </a:t>
            </a:r>
            <a:r>
              <a:rPr lang="en-US" sz="2400" dirty="0">
                <a:solidFill>
                  <a:prstClr val="black"/>
                </a:solidFill>
                <a:latin typeface="Calibri" panose="020F0502020204030204" pitchFamily="34" charset="0"/>
              </a:rPr>
              <a:t>has to integrate P</a:t>
            </a:r>
            <a:r>
              <a:rPr lang="en-US" sz="2400" dirty="0" smtClean="0">
                <a:solidFill>
                  <a:prstClr val="black"/>
                </a:solidFill>
                <a:latin typeface="Calibri" panose="020F0502020204030204" pitchFamily="34" charset="0"/>
              </a:rPr>
              <a:t>olystar </a:t>
            </a:r>
            <a:r>
              <a:rPr lang="en-US" sz="2400" dirty="0">
                <a:solidFill>
                  <a:prstClr val="black"/>
                </a:solidFill>
                <a:latin typeface="Calibri" panose="020F0502020204030204" pitchFamily="34" charset="0"/>
              </a:rPr>
              <a:t>probe system already deployed in Telefonica (probes, Call Trace, Protocol </a:t>
            </a:r>
            <a:r>
              <a:rPr lang="en-US" sz="2400" dirty="0" smtClean="0">
                <a:solidFill>
                  <a:prstClr val="black"/>
                </a:solidFill>
                <a:latin typeface="Calibri" panose="020F0502020204030204" pitchFamily="34" charset="0"/>
              </a:rPr>
              <a:t>Analyzer)</a:t>
            </a:r>
          </a:p>
          <a:p>
            <a:pPr marL="342900" lvl="0" indent="-342900">
              <a:buFont typeface="Arial" panose="020B0604020202020204" pitchFamily="34" charset="0"/>
              <a:buChar char="•"/>
            </a:pPr>
            <a:r>
              <a:rPr lang="en-US" sz="2400" dirty="0" smtClean="0">
                <a:solidFill>
                  <a:prstClr val="black"/>
                </a:solidFill>
                <a:latin typeface="Calibri" panose="020F0502020204030204" pitchFamily="34" charset="0"/>
              </a:rPr>
              <a:t>And </a:t>
            </a:r>
            <a:r>
              <a:rPr lang="en-US" sz="2400" dirty="0">
                <a:solidFill>
                  <a:prstClr val="black"/>
                </a:solidFill>
                <a:latin typeface="Calibri" panose="020F0502020204030204" pitchFamily="34" charset="0"/>
              </a:rPr>
              <a:t>Nokia mediator that presently is monitoring exclusively control plane and has not DPI capabilities to monitor user </a:t>
            </a:r>
            <a:r>
              <a:rPr lang="en-US" sz="2400" dirty="0" smtClean="0">
                <a:solidFill>
                  <a:prstClr val="black"/>
                </a:solidFill>
                <a:latin typeface="Calibri" panose="020F0502020204030204" pitchFamily="34" charset="0"/>
              </a:rPr>
              <a:t>plane</a:t>
            </a:r>
          </a:p>
          <a:p>
            <a:pPr marL="342900" lvl="0" indent="-342900">
              <a:buFont typeface="Arial" panose="020B0604020202020204" pitchFamily="34" charset="0"/>
              <a:buChar char="•"/>
            </a:pPr>
            <a:r>
              <a:rPr lang="en-US" sz="2400" dirty="0" smtClean="0">
                <a:solidFill>
                  <a:prstClr val="black"/>
                </a:solidFill>
                <a:latin typeface="Calibri" panose="020F0502020204030204" pitchFamily="34" charset="0"/>
              </a:rPr>
              <a:t>And full </a:t>
            </a:r>
            <a:r>
              <a:rPr lang="en-US" sz="2400" dirty="0">
                <a:solidFill>
                  <a:prstClr val="black"/>
                </a:solidFill>
                <a:latin typeface="Calibri" panose="020F0502020204030204" pitchFamily="34" charset="0"/>
              </a:rPr>
              <a:t>interoperability with vendor OSS systems (E//, Huawei, Nokia</a:t>
            </a:r>
            <a:r>
              <a:rPr lang="en-US" sz="2400" dirty="0" smtClean="0">
                <a:solidFill>
                  <a:prstClr val="black"/>
                </a:solidFill>
                <a:latin typeface="Calibri" panose="020F0502020204030204" pitchFamily="34" charset="0"/>
              </a:rPr>
              <a:t>)</a:t>
            </a:r>
            <a:endParaRPr lang="en-US" sz="2400" dirty="0" smtClean="0">
              <a:latin typeface="Calibri" panose="020F0502020204030204" pitchFamily="34" charset="0"/>
            </a:endParaRPr>
          </a:p>
        </p:txBody>
      </p:sp>
      <p:sp>
        <p:nvSpPr>
          <p:cNvPr id="5" name="Rounded Rectangle 4"/>
          <p:cNvSpPr/>
          <p:nvPr/>
        </p:nvSpPr>
        <p:spPr>
          <a:xfrm>
            <a:off x="1963265" y="10857776"/>
            <a:ext cx="18126635" cy="2016000"/>
          </a:xfrm>
          <a:prstGeom prst="roundRect">
            <a:avLst/>
          </a:prstGeom>
          <a:noFill/>
          <a:ln>
            <a:solidFill>
              <a:srgbClr val="9AAE0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ángulo 10"/>
          <p:cNvSpPr/>
          <p:nvPr/>
        </p:nvSpPr>
        <p:spPr>
          <a:xfrm>
            <a:off x="-273727" y="-139987"/>
            <a:ext cx="892668" cy="636814"/>
          </a:xfrm>
          <a:prstGeom prst="rect">
            <a:avLst/>
          </a:prstGeom>
          <a:solidFill>
            <a:srgbClr val="9AAE04"/>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6000" dirty="0" smtClean="0"/>
              <a:t>*</a:t>
            </a:r>
            <a:endParaRPr lang="es-ES_tradnl" sz="6000" dirty="0"/>
          </a:p>
        </p:txBody>
      </p:sp>
    </p:spTree>
    <p:extLst>
      <p:ext uri="{BB962C8B-B14F-4D97-AF65-F5344CB8AC3E}">
        <p14:creationId xmlns:p14="http://schemas.microsoft.com/office/powerpoint/2010/main" val="3044636266"/>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pPr>
            <a:r>
              <a:rPr lang="en-US" sz="4000" b="1" cap="all" dirty="0" smtClean="0">
                <a:solidFill>
                  <a:prstClr val="black"/>
                </a:solidFill>
                <a:latin typeface="Calibri" panose="020F0502020204030204" pitchFamily="34" charset="0"/>
              </a:rPr>
              <a:t>PROJECT </a:t>
            </a:r>
            <a:r>
              <a:rPr lang="en-US" sz="4000" b="1" cap="all" dirty="0">
                <a:solidFill>
                  <a:prstClr val="black"/>
                </a:solidFill>
                <a:latin typeface="Calibri" panose="020F0502020204030204" pitchFamily="34" charset="0"/>
              </a:rPr>
              <a:t>SCOPE - no full stack</a:t>
            </a:r>
          </a:p>
        </p:txBody>
      </p:sp>
      <p:sp>
        <p:nvSpPr>
          <p:cNvPr id="14" name="TextBox 13"/>
          <p:cNvSpPr txBox="1"/>
          <p:nvPr/>
        </p:nvSpPr>
        <p:spPr>
          <a:xfrm>
            <a:off x="1390800" y="1923150"/>
            <a:ext cx="21583500" cy="1569660"/>
          </a:xfrm>
          <a:prstGeom prst="rect">
            <a:avLst/>
          </a:prstGeom>
          <a:noFill/>
        </p:spPr>
        <p:txBody>
          <a:bodyPr wrap="square" rtlCol="0">
            <a:spAutoFit/>
          </a:bodyPr>
          <a:lstStyle/>
          <a:p>
            <a:r>
              <a:rPr lang="en-US" sz="3200" dirty="0">
                <a:solidFill>
                  <a:prstClr val="black"/>
                </a:solidFill>
                <a:latin typeface="Calibri" panose="020F0502020204030204" pitchFamily="34" charset="0"/>
              </a:rPr>
              <a:t>e</a:t>
            </a:r>
            <a:r>
              <a:rPr lang="en-US" sz="3200" dirty="0" smtClean="0">
                <a:solidFill>
                  <a:prstClr val="black"/>
                </a:solidFill>
                <a:latin typeface="Calibri" panose="020F0502020204030204" pitchFamily="34" charset="0"/>
              </a:rPr>
              <a:t>veris proposes a Solution keeping the grey boxes (already deployed in Telefónica) and DEVO as the Big Data / Analytics Platform and adding the yellow ones. everis will develop SQM and CEM functionalities through implementing new dashboards on DEVO and Power BI</a:t>
            </a:r>
            <a:endParaRPr lang="en-US" sz="3200" dirty="0">
              <a:solidFill>
                <a:prstClr val="black"/>
              </a:solidFill>
              <a:latin typeface="Calibri" panose="020F0502020204030204" pitchFamily="34" charset="0"/>
            </a:endParaRPr>
          </a:p>
        </p:txBody>
      </p:sp>
      <p:sp>
        <p:nvSpPr>
          <p:cNvPr id="83"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Functional Scope</a:t>
            </a:r>
            <a:endParaRPr lang="en-US" sz="2400" b="1" dirty="0">
              <a:solidFill>
                <a:prstClr val="white"/>
              </a:solidFill>
              <a:latin typeface="Calibri" panose="020F0502020204030204" pitchFamily="34" charset="0"/>
            </a:endParaRPr>
          </a:p>
        </p:txBody>
      </p:sp>
      <p:sp>
        <p:nvSpPr>
          <p:cNvPr id="99"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Approach</a:t>
            </a:r>
            <a:endParaRPr lang="en-US" altLang="es-ES" sz="2400" b="1" dirty="0">
              <a:solidFill>
                <a:srgbClr val="A6A6A6"/>
              </a:solidFill>
              <a:latin typeface="Calibri" panose="020F0502020204030204" pitchFamily="34" charset="0"/>
            </a:endParaRPr>
          </a:p>
        </p:txBody>
      </p:sp>
      <p:sp>
        <p:nvSpPr>
          <p:cNvPr id="7" name="Rounded Rectangle 6"/>
          <p:cNvSpPr/>
          <p:nvPr/>
        </p:nvSpPr>
        <p:spPr>
          <a:xfrm>
            <a:off x="2022176" y="9646045"/>
            <a:ext cx="917809" cy="2947328"/>
          </a:xfrm>
          <a:prstGeom prst="round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solidFill>
                  <a:prstClr val="white"/>
                </a:solidFill>
                <a:latin typeface="Calibri" panose="020F0502020204030204" pitchFamily="34" charset="0"/>
              </a:rPr>
              <a:t>DATA COLLECTION</a:t>
            </a:r>
          </a:p>
        </p:txBody>
      </p:sp>
      <p:sp>
        <p:nvSpPr>
          <p:cNvPr id="84" name="Rounded Rectangle 83"/>
          <p:cNvSpPr/>
          <p:nvPr/>
        </p:nvSpPr>
        <p:spPr>
          <a:xfrm>
            <a:off x="2022176" y="6314546"/>
            <a:ext cx="917809" cy="3135638"/>
          </a:xfrm>
          <a:prstGeom prst="round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cap="all" dirty="0">
                <a:solidFill>
                  <a:prstClr val="white"/>
                </a:solidFill>
                <a:latin typeface="Calibri" panose="020F0502020204030204" pitchFamily="34" charset="0"/>
              </a:rPr>
              <a:t>Data</a:t>
            </a:r>
          </a:p>
          <a:p>
            <a:pPr algn="ctr"/>
            <a:r>
              <a:rPr lang="en-US" sz="2000" b="1" cap="all" dirty="0">
                <a:solidFill>
                  <a:prstClr val="white"/>
                </a:solidFill>
                <a:latin typeface="Calibri" panose="020F0502020204030204" pitchFamily="34" charset="0"/>
              </a:rPr>
              <a:t> Transformation</a:t>
            </a:r>
          </a:p>
        </p:txBody>
      </p:sp>
      <p:sp>
        <p:nvSpPr>
          <p:cNvPr id="85" name="Rounded Rectangle 84"/>
          <p:cNvSpPr/>
          <p:nvPr/>
        </p:nvSpPr>
        <p:spPr>
          <a:xfrm>
            <a:off x="2022176" y="4638354"/>
            <a:ext cx="917809" cy="1601084"/>
          </a:xfrm>
          <a:prstGeom prst="round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0" tIns="0" rIns="0" bIns="0" rtlCol="0" anchor="ctr"/>
          <a:lstStyle/>
          <a:p>
            <a:pPr algn="ctr"/>
            <a:r>
              <a:rPr lang="en-US" b="1" dirty="0">
                <a:solidFill>
                  <a:prstClr val="white"/>
                </a:solidFill>
                <a:latin typeface="Calibri" panose="020F0502020204030204" pitchFamily="34" charset="0"/>
              </a:rPr>
              <a:t>VISUALIZATION</a:t>
            </a:r>
          </a:p>
        </p:txBody>
      </p:sp>
      <p:sp>
        <p:nvSpPr>
          <p:cNvPr id="11" name="Rounded Rectangle 10"/>
          <p:cNvSpPr/>
          <p:nvPr/>
        </p:nvSpPr>
        <p:spPr>
          <a:xfrm>
            <a:off x="2022176" y="3542799"/>
            <a:ext cx="917809" cy="1026577"/>
          </a:xfrm>
          <a:prstGeom prst="round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b="1" dirty="0">
                <a:solidFill>
                  <a:prstClr val="white"/>
                </a:solidFill>
                <a:latin typeface="Calibri" panose="020F0502020204030204" pitchFamily="34" charset="0"/>
              </a:rPr>
              <a:t>PMO</a:t>
            </a:r>
          </a:p>
        </p:txBody>
      </p:sp>
      <p:grpSp>
        <p:nvGrpSpPr>
          <p:cNvPr id="13" name="Group 12"/>
          <p:cNvGrpSpPr/>
          <p:nvPr/>
        </p:nvGrpSpPr>
        <p:grpSpPr>
          <a:xfrm>
            <a:off x="3517059" y="6442850"/>
            <a:ext cx="1898664" cy="2907192"/>
            <a:chOff x="3517059" y="6519050"/>
            <a:chExt cx="1898664" cy="2907192"/>
          </a:xfrm>
        </p:grpSpPr>
        <p:sp>
          <p:nvSpPr>
            <p:cNvPr id="82" name="Cilindro 5"/>
            <p:cNvSpPr/>
            <p:nvPr/>
          </p:nvSpPr>
          <p:spPr>
            <a:xfrm>
              <a:off x="3517060" y="6519050"/>
              <a:ext cx="1898663" cy="2907192"/>
            </a:xfrm>
            <a:prstGeom prst="can">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prstClr val="white"/>
                </a:solidFill>
                <a:latin typeface="Calibri" panose="020F0502020204030204" pitchFamily="34" charset="0"/>
              </a:endParaRPr>
            </a:p>
          </p:txBody>
        </p:sp>
        <p:sp>
          <p:nvSpPr>
            <p:cNvPr id="86" name="CuadroTexto 8"/>
            <p:cNvSpPr txBox="1"/>
            <p:nvPr/>
          </p:nvSpPr>
          <p:spPr>
            <a:xfrm>
              <a:off x="3517059" y="7439047"/>
              <a:ext cx="1897825" cy="1107996"/>
            </a:xfrm>
            <a:prstGeom prst="rect">
              <a:avLst/>
            </a:prstGeom>
            <a:noFill/>
          </p:spPr>
          <p:txBody>
            <a:bodyPr wrap="square" rtlCol="0">
              <a:spAutoFit/>
            </a:bodyPr>
            <a:lstStyle/>
            <a:p>
              <a:pPr algn="ctr"/>
              <a:r>
                <a:rPr lang="en-US" sz="2200" dirty="0">
                  <a:solidFill>
                    <a:prstClr val="white"/>
                  </a:solidFill>
                  <a:latin typeface="Calibri" panose="020F0502020204030204" pitchFamily="34" charset="0"/>
                </a:rPr>
                <a:t>Raw / Aggregated data</a:t>
              </a:r>
            </a:p>
          </p:txBody>
        </p:sp>
      </p:grpSp>
      <p:sp>
        <p:nvSpPr>
          <p:cNvPr id="87" name="Rectángulo redondeado 9"/>
          <p:cNvSpPr/>
          <p:nvPr/>
        </p:nvSpPr>
        <p:spPr>
          <a:xfrm>
            <a:off x="6013963" y="5269215"/>
            <a:ext cx="2035514" cy="807001"/>
          </a:xfrm>
          <a:prstGeom prst="roundRect">
            <a:avLst/>
          </a:prstGeom>
          <a:gradFill flip="none" rotWithShape="1">
            <a:gsLst>
              <a:gs pos="0">
                <a:srgbClr val="DAC977"/>
              </a:gs>
              <a:gs pos="0">
                <a:schemeClr val="accent4"/>
              </a:gs>
              <a:gs pos="100000">
                <a:schemeClr val="accent1">
                  <a:lumMod val="45000"/>
                  <a:lumOff val="55000"/>
                </a:schemeClr>
              </a:gs>
              <a:gs pos="100000">
                <a:schemeClr val="bg1">
                  <a:lumMod val="65000"/>
                </a:schemeClr>
              </a:gs>
              <a:gs pos="100000">
                <a:schemeClr val="accent1">
                  <a:lumMod val="30000"/>
                  <a:lumOff val="70000"/>
                </a:schemeClr>
              </a:gs>
            </a:gsLst>
            <a:lin ang="0" scaled="0"/>
            <a:tileRect/>
          </a:gra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latin typeface="Calibri" panose="020F0502020204030204" pitchFamily="34" charset="0"/>
              </a:rPr>
              <a:t>Dashboards</a:t>
            </a:r>
            <a:endParaRPr lang="en-US" sz="2200" b="1" dirty="0">
              <a:solidFill>
                <a:schemeClr val="tx1"/>
              </a:solidFill>
              <a:latin typeface="Calibri" panose="020F0502020204030204" pitchFamily="34" charset="0"/>
            </a:endParaRPr>
          </a:p>
        </p:txBody>
      </p:sp>
      <p:sp>
        <p:nvSpPr>
          <p:cNvPr id="88" name="Rectángulo redondeado 15"/>
          <p:cNvSpPr/>
          <p:nvPr/>
        </p:nvSpPr>
        <p:spPr>
          <a:xfrm>
            <a:off x="8172530" y="5247886"/>
            <a:ext cx="2035514" cy="828333"/>
          </a:xfrm>
          <a:prstGeom prst="roundRect">
            <a:avLst/>
          </a:prstGeom>
          <a:gradFill flip="none" rotWithShape="1">
            <a:gsLst>
              <a:gs pos="0">
                <a:schemeClr val="accent4"/>
              </a:gs>
              <a:gs pos="100000">
                <a:schemeClr val="accent1">
                  <a:lumMod val="45000"/>
                  <a:lumOff val="55000"/>
                </a:schemeClr>
              </a:gs>
              <a:gs pos="100000">
                <a:schemeClr val="bg1">
                  <a:lumMod val="65000"/>
                </a:schemeClr>
              </a:gs>
              <a:gs pos="100000">
                <a:schemeClr val="accent1">
                  <a:lumMod val="30000"/>
                  <a:lumOff val="70000"/>
                </a:schemeClr>
              </a:gs>
            </a:gsLst>
            <a:lin ang="0" scaled="0"/>
            <a:tileRect/>
          </a:gra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Calibri" panose="020F0502020204030204" pitchFamily="34" charset="0"/>
              </a:rPr>
              <a:t>Alerts</a:t>
            </a:r>
          </a:p>
        </p:txBody>
      </p:sp>
      <p:sp>
        <p:nvSpPr>
          <p:cNvPr id="89" name="Rectángulo redondeado 16"/>
          <p:cNvSpPr/>
          <p:nvPr/>
        </p:nvSpPr>
        <p:spPr>
          <a:xfrm>
            <a:off x="10331096" y="5247881"/>
            <a:ext cx="2035514" cy="828333"/>
          </a:xfrm>
          <a:prstGeom prst="roundRect">
            <a:avLst/>
          </a:prstGeom>
          <a:gradFill flip="none" rotWithShape="1">
            <a:gsLst>
              <a:gs pos="0">
                <a:schemeClr val="accent4"/>
              </a:gs>
              <a:gs pos="100000">
                <a:schemeClr val="accent1">
                  <a:lumMod val="45000"/>
                  <a:lumOff val="55000"/>
                </a:schemeClr>
              </a:gs>
              <a:gs pos="100000">
                <a:schemeClr val="bg1">
                  <a:lumMod val="65000"/>
                </a:schemeClr>
              </a:gs>
              <a:gs pos="100000">
                <a:schemeClr val="accent1">
                  <a:lumMod val="30000"/>
                  <a:lumOff val="70000"/>
                </a:schemeClr>
              </a:gs>
            </a:gsLst>
            <a:lin ang="0" scaled="0"/>
            <a:tileRect/>
          </a:gra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Calibri" panose="020F0502020204030204" pitchFamily="34" charset="0"/>
              </a:rPr>
              <a:t>Data Analysis</a:t>
            </a:r>
          </a:p>
        </p:txBody>
      </p:sp>
      <p:sp>
        <p:nvSpPr>
          <p:cNvPr id="90" name="Rectángulo redondeado 17"/>
          <p:cNvSpPr/>
          <p:nvPr/>
        </p:nvSpPr>
        <p:spPr>
          <a:xfrm>
            <a:off x="12489663" y="5247885"/>
            <a:ext cx="2035514" cy="828333"/>
          </a:xfrm>
          <a:prstGeom prst="roundRect">
            <a:avLst/>
          </a:prstGeom>
          <a:gradFill flip="none" rotWithShape="1">
            <a:gsLst>
              <a:gs pos="0">
                <a:schemeClr val="accent4"/>
              </a:gs>
              <a:gs pos="100000">
                <a:schemeClr val="accent1">
                  <a:lumMod val="45000"/>
                  <a:lumOff val="55000"/>
                </a:schemeClr>
              </a:gs>
              <a:gs pos="100000">
                <a:schemeClr val="bg1">
                  <a:lumMod val="65000"/>
                </a:schemeClr>
              </a:gs>
              <a:gs pos="100000">
                <a:schemeClr val="accent1">
                  <a:lumMod val="30000"/>
                  <a:lumOff val="70000"/>
                </a:schemeClr>
              </a:gs>
            </a:gsLst>
            <a:lin ang="0" scaled="0"/>
            <a:tileRect/>
          </a:gra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Calibri" panose="020F0502020204030204" pitchFamily="34" charset="0"/>
              </a:rPr>
              <a:t>Vertical App</a:t>
            </a:r>
          </a:p>
        </p:txBody>
      </p:sp>
      <p:sp>
        <p:nvSpPr>
          <p:cNvPr id="91" name="Rectángulo redondeado 18"/>
          <p:cNvSpPr/>
          <p:nvPr/>
        </p:nvSpPr>
        <p:spPr>
          <a:xfrm>
            <a:off x="14648229" y="5247883"/>
            <a:ext cx="2035514" cy="828333"/>
          </a:xfrm>
          <a:prstGeom prst="roundRect">
            <a:avLst/>
          </a:prstGeom>
          <a:gradFill flip="none" rotWithShape="1">
            <a:gsLst>
              <a:gs pos="0">
                <a:schemeClr val="accent4"/>
              </a:gs>
              <a:gs pos="100000">
                <a:schemeClr val="accent1">
                  <a:lumMod val="45000"/>
                  <a:lumOff val="55000"/>
                </a:schemeClr>
              </a:gs>
              <a:gs pos="100000">
                <a:schemeClr val="bg1">
                  <a:lumMod val="65000"/>
                </a:schemeClr>
              </a:gs>
              <a:gs pos="100000">
                <a:schemeClr val="accent1">
                  <a:lumMod val="30000"/>
                  <a:lumOff val="70000"/>
                </a:schemeClr>
              </a:gs>
            </a:gsLst>
            <a:lin ang="0" scaled="0"/>
            <a:tileRect/>
          </a:gra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latin typeface="Calibri" panose="020F0502020204030204" pitchFamily="34" charset="0"/>
              </a:rPr>
              <a:t>Power BI</a:t>
            </a:r>
            <a:endParaRPr lang="en-US" sz="2200" b="1" dirty="0">
              <a:solidFill>
                <a:schemeClr val="tx1"/>
              </a:solidFill>
              <a:latin typeface="Calibri" panose="020F0502020204030204" pitchFamily="34" charset="0"/>
            </a:endParaRPr>
          </a:p>
        </p:txBody>
      </p:sp>
      <p:sp>
        <p:nvSpPr>
          <p:cNvPr id="92" name="Rectángulo redondeado 19"/>
          <p:cNvSpPr/>
          <p:nvPr/>
        </p:nvSpPr>
        <p:spPr>
          <a:xfrm>
            <a:off x="16806796" y="5247882"/>
            <a:ext cx="2035514" cy="828333"/>
          </a:xfrm>
          <a:prstGeom prst="roundRect">
            <a:avLst/>
          </a:prstGeom>
          <a:solidFill>
            <a:srgbClr val="A4B3BF"/>
          </a:solidFill>
          <a:ln>
            <a:solidFill>
              <a:srgbClr val="A4B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prstClr val="white"/>
                </a:solidFill>
                <a:latin typeface="Calibri" panose="020F0502020204030204" pitchFamily="34" charset="0"/>
              </a:rPr>
              <a:t>API</a:t>
            </a:r>
          </a:p>
        </p:txBody>
      </p:sp>
      <p:sp>
        <p:nvSpPr>
          <p:cNvPr id="93" name="Flecha arriba y abajo 11"/>
          <p:cNvSpPr/>
          <p:nvPr/>
        </p:nvSpPr>
        <p:spPr>
          <a:xfrm>
            <a:off x="6945911" y="5957540"/>
            <a:ext cx="171619" cy="540000"/>
          </a:xfrm>
          <a:prstGeom prst="upDownArrow">
            <a:avLst>
              <a:gd name="adj1" fmla="val 50000"/>
              <a:gd name="adj2" fmla="val 88106"/>
            </a:avLst>
          </a:prstGeom>
          <a:solidFill>
            <a:srgbClr val="004C97"/>
          </a:solidFill>
          <a:ln>
            <a:solidFill>
              <a:srgbClr val="004C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4" name="Flecha arriba y abajo 21"/>
          <p:cNvSpPr/>
          <p:nvPr/>
        </p:nvSpPr>
        <p:spPr>
          <a:xfrm>
            <a:off x="9104478" y="5952422"/>
            <a:ext cx="171619" cy="540000"/>
          </a:xfrm>
          <a:prstGeom prst="upDownArrow">
            <a:avLst>
              <a:gd name="adj1" fmla="val 50000"/>
              <a:gd name="adj2" fmla="val 88106"/>
            </a:avLst>
          </a:prstGeom>
          <a:solidFill>
            <a:srgbClr val="004C97"/>
          </a:solidFill>
          <a:ln>
            <a:solidFill>
              <a:srgbClr val="004C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5" name="Flecha arriba y abajo 22"/>
          <p:cNvSpPr/>
          <p:nvPr/>
        </p:nvSpPr>
        <p:spPr>
          <a:xfrm>
            <a:off x="11263044" y="5952422"/>
            <a:ext cx="171619" cy="540000"/>
          </a:xfrm>
          <a:prstGeom prst="upDownArrow">
            <a:avLst>
              <a:gd name="adj1" fmla="val 50000"/>
              <a:gd name="adj2" fmla="val 88106"/>
            </a:avLst>
          </a:prstGeom>
          <a:solidFill>
            <a:srgbClr val="004C97"/>
          </a:solidFill>
          <a:ln>
            <a:solidFill>
              <a:srgbClr val="004C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6" name="Flecha arriba y abajo 23"/>
          <p:cNvSpPr/>
          <p:nvPr/>
        </p:nvSpPr>
        <p:spPr>
          <a:xfrm>
            <a:off x="13421611" y="5957541"/>
            <a:ext cx="171619" cy="540000"/>
          </a:xfrm>
          <a:prstGeom prst="upDownArrow">
            <a:avLst>
              <a:gd name="adj1" fmla="val 50000"/>
              <a:gd name="adj2" fmla="val 88106"/>
            </a:avLst>
          </a:prstGeom>
          <a:solidFill>
            <a:srgbClr val="004C97"/>
          </a:solidFill>
          <a:ln>
            <a:solidFill>
              <a:srgbClr val="004C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7" name="Flecha arriba y abajo 24"/>
          <p:cNvSpPr/>
          <p:nvPr/>
        </p:nvSpPr>
        <p:spPr>
          <a:xfrm>
            <a:off x="15580177" y="5955390"/>
            <a:ext cx="171619" cy="540000"/>
          </a:xfrm>
          <a:prstGeom prst="upDownArrow">
            <a:avLst>
              <a:gd name="adj1" fmla="val 50000"/>
              <a:gd name="adj2" fmla="val 88106"/>
            </a:avLst>
          </a:prstGeom>
          <a:solidFill>
            <a:srgbClr val="004C97"/>
          </a:solidFill>
          <a:ln>
            <a:solidFill>
              <a:srgbClr val="004C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8" name="Flecha arriba y abajo 25"/>
          <p:cNvSpPr/>
          <p:nvPr/>
        </p:nvSpPr>
        <p:spPr>
          <a:xfrm>
            <a:off x="17738744" y="5946215"/>
            <a:ext cx="171619" cy="540000"/>
          </a:xfrm>
          <a:prstGeom prst="upDownArrow">
            <a:avLst>
              <a:gd name="adj1" fmla="val 50000"/>
              <a:gd name="adj2" fmla="val 88106"/>
            </a:avLst>
          </a:prstGeom>
          <a:solidFill>
            <a:srgbClr val="004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2" name="Rectángulo redondeado 27"/>
          <p:cNvSpPr/>
          <p:nvPr/>
        </p:nvSpPr>
        <p:spPr>
          <a:xfrm>
            <a:off x="19598687" y="6937036"/>
            <a:ext cx="1636325" cy="988379"/>
          </a:xfrm>
          <a:prstGeom prst="roundRect">
            <a:avLst/>
          </a:prstGeom>
          <a:solidFill>
            <a:srgbClr val="A4B3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3" name="Rectángulo redondeado 31"/>
          <p:cNvSpPr/>
          <p:nvPr/>
        </p:nvSpPr>
        <p:spPr>
          <a:xfrm>
            <a:off x="19598687" y="8027166"/>
            <a:ext cx="1636325" cy="988379"/>
          </a:xfrm>
          <a:prstGeom prst="roundRect">
            <a:avLst/>
          </a:prstGeom>
          <a:solidFill>
            <a:srgbClr val="A4B3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4" name="Abrir corchete 32"/>
          <p:cNvSpPr/>
          <p:nvPr/>
        </p:nvSpPr>
        <p:spPr>
          <a:xfrm>
            <a:off x="19407644" y="6765899"/>
            <a:ext cx="182736" cy="2391748"/>
          </a:xfrm>
          <a:prstGeom prst="leftBracket">
            <a:avLst/>
          </a:prstGeom>
          <a:ln w="57150">
            <a:solidFill>
              <a:srgbClr val="004C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endParaRPr>
          </a:p>
        </p:txBody>
      </p:sp>
      <p:sp>
        <p:nvSpPr>
          <p:cNvPr id="110" name="Flecha izquierda y derecha 41"/>
          <p:cNvSpPr/>
          <p:nvPr/>
        </p:nvSpPr>
        <p:spPr>
          <a:xfrm>
            <a:off x="5424068" y="7728692"/>
            <a:ext cx="565512" cy="434490"/>
          </a:xfrm>
          <a:prstGeom prst="leftRightArrow">
            <a:avLst/>
          </a:prstGeom>
          <a:solidFill>
            <a:srgbClr val="004C97"/>
          </a:solidFill>
          <a:ln>
            <a:solidFill>
              <a:srgbClr val="004C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3" name="CuadroTexto 68"/>
          <p:cNvSpPr txBox="1"/>
          <p:nvPr/>
        </p:nvSpPr>
        <p:spPr>
          <a:xfrm>
            <a:off x="19590379" y="8266986"/>
            <a:ext cx="1644633" cy="461665"/>
          </a:xfrm>
          <a:prstGeom prst="rect">
            <a:avLst/>
          </a:prstGeom>
          <a:noFill/>
        </p:spPr>
        <p:txBody>
          <a:bodyPr wrap="square" rtlCol="0">
            <a:spAutoFit/>
          </a:bodyPr>
          <a:lstStyle/>
          <a:p>
            <a:pPr algn="ctr"/>
            <a:r>
              <a:rPr lang="en-US" sz="2400" dirty="0">
                <a:solidFill>
                  <a:prstClr val="white"/>
                </a:solidFill>
                <a:latin typeface="Calibri" panose="020F0502020204030204" pitchFamily="34" charset="0"/>
              </a:rPr>
              <a:t>HDM</a:t>
            </a:r>
          </a:p>
        </p:txBody>
      </p:sp>
      <p:grpSp>
        <p:nvGrpSpPr>
          <p:cNvPr id="8" name="Group 7"/>
          <p:cNvGrpSpPr/>
          <p:nvPr/>
        </p:nvGrpSpPr>
        <p:grpSpPr>
          <a:xfrm>
            <a:off x="6034768" y="6477670"/>
            <a:ext cx="12595945" cy="2844309"/>
            <a:chOff x="5889104" y="5994134"/>
            <a:chExt cx="13143506" cy="3189829"/>
          </a:xfrm>
        </p:grpSpPr>
        <p:sp>
          <p:nvSpPr>
            <p:cNvPr id="106" name="Rectángulo 37"/>
            <p:cNvSpPr/>
            <p:nvPr/>
          </p:nvSpPr>
          <p:spPr>
            <a:xfrm>
              <a:off x="5889104" y="5994295"/>
              <a:ext cx="8857753" cy="948609"/>
            </a:xfrm>
            <a:prstGeom prst="rect">
              <a:avLst/>
            </a:prstGeom>
            <a:solidFill>
              <a:srgbClr val="A4B3BF"/>
            </a:solidFill>
            <a:ln>
              <a:solidFill>
                <a:srgbClr val="A4B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prstClr val="white"/>
                  </a:solidFill>
                  <a:latin typeface="Calibri" panose="020F0502020204030204" pitchFamily="34" charset="0"/>
                </a:rPr>
                <a:t>Visualization</a:t>
              </a:r>
              <a:endParaRPr lang="en-US" sz="2800" dirty="0">
                <a:solidFill>
                  <a:prstClr val="white"/>
                </a:solidFill>
                <a:latin typeface="Calibri" panose="020F0502020204030204" pitchFamily="34" charset="0"/>
              </a:endParaRPr>
            </a:p>
          </p:txBody>
        </p:sp>
        <p:sp>
          <p:nvSpPr>
            <p:cNvPr id="107" name="Rectángulo 38"/>
            <p:cNvSpPr/>
            <p:nvPr/>
          </p:nvSpPr>
          <p:spPr>
            <a:xfrm>
              <a:off x="5889104" y="7111550"/>
              <a:ext cx="13143506" cy="948610"/>
            </a:xfrm>
            <a:prstGeom prst="rect">
              <a:avLst/>
            </a:prstGeom>
            <a:solidFill>
              <a:srgbClr val="A4B3BF"/>
            </a:solidFill>
            <a:ln>
              <a:solidFill>
                <a:srgbClr val="A4B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prstClr val="white"/>
                  </a:solidFill>
                  <a:latin typeface="Calibri" panose="020F0502020204030204" pitchFamily="34" charset="0"/>
                </a:rPr>
                <a:t>Transformation / aggregation</a:t>
              </a:r>
            </a:p>
          </p:txBody>
        </p:sp>
        <p:sp>
          <p:nvSpPr>
            <p:cNvPr id="108" name="Rectángulo 39"/>
            <p:cNvSpPr/>
            <p:nvPr/>
          </p:nvSpPr>
          <p:spPr>
            <a:xfrm>
              <a:off x="5889104" y="8235353"/>
              <a:ext cx="13143506" cy="948610"/>
            </a:xfrm>
            <a:prstGeom prst="rect">
              <a:avLst/>
            </a:prstGeom>
            <a:solidFill>
              <a:srgbClr val="A4B3BF"/>
            </a:solidFill>
            <a:ln>
              <a:solidFill>
                <a:srgbClr val="A4B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prstClr val="white"/>
                  </a:solidFill>
                  <a:latin typeface="Calibri" panose="020F0502020204030204" pitchFamily="34" charset="0"/>
                </a:rPr>
                <a:t>Collection</a:t>
              </a:r>
              <a:endParaRPr lang="en-US" sz="2800" dirty="0">
                <a:solidFill>
                  <a:prstClr val="white"/>
                </a:solidFill>
                <a:latin typeface="Calibri" panose="020F0502020204030204" pitchFamily="34" charset="0"/>
              </a:endParaRPr>
            </a:p>
          </p:txBody>
        </p:sp>
        <p:sp>
          <p:nvSpPr>
            <p:cNvPr id="109" name="Rectángulo 40"/>
            <p:cNvSpPr/>
            <p:nvPr/>
          </p:nvSpPr>
          <p:spPr>
            <a:xfrm>
              <a:off x="14831044" y="5994134"/>
              <a:ext cx="4201566" cy="948770"/>
            </a:xfrm>
            <a:prstGeom prst="rect">
              <a:avLst/>
            </a:prstGeom>
            <a:solidFill>
              <a:srgbClr val="A4B3BF"/>
            </a:solidFill>
            <a:ln>
              <a:solidFill>
                <a:srgbClr val="A4B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prstClr val="white"/>
                  </a:solidFill>
                  <a:latin typeface="Calibri" panose="020F0502020204030204" pitchFamily="34" charset="0"/>
                </a:rPr>
                <a:t>Export / Reporting</a:t>
              </a:r>
            </a:p>
          </p:txBody>
        </p:sp>
      </p:grpSp>
      <p:sp>
        <p:nvSpPr>
          <p:cNvPr id="154" name="Rounded Rectangle 153"/>
          <p:cNvSpPr/>
          <p:nvPr/>
        </p:nvSpPr>
        <p:spPr>
          <a:xfrm rot="5400000">
            <a:off x="12477683" y="-2878480"/>
            <a:ext cx="762838" cy="1381967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sz="2400" b="1" dirty="0">
                <a:solidFill>
                  <a:schemeClr val="tx1"/>
                </a:solidFill>
                <a:latin typeface="Calibri" panose="020F0502020204030204" pitchFamily="34" charset="0"/>
              </a:rPr>
              <a:t>PROJECT MANAGEMENT</a:t>
            </a:r>
          </a:p>
        </p:txBody>
      </p:sp>
      <p:sp>
        <p:nvSpPr>
          <p:cNvPr id="9" name="Rounded Rectangle 8"/>
          <p:cNvSpPr/>
          <p:nvPr/>
        </p:nvSpPr>
        <p:spPr>
          <a:xfrm>
            <a:off x="3011631" y="6329485"/>
            <a:ext cx="19250509" cy="3120700"/>
          </a:xfrm>
          <a:prstGeom prst="roundRect">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8" name="Rounded Rectangle 157"/>
          <p:cNvSpPr/>
          <p:nvPr/>
        </p:nvSpPr>
        <p:spPr>
          <a:xfrm>
            <a:off x="3011631" y="9646046"/>
            <a:ext cx="19250509" cy="2947327"/>
          </a:xfrm>
          <a:prstGeom prst="roundRect">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9" name="Rounded Rectangle 158"/>
          <p:cNvSpPr/>
          <p:nvPr/>
        </p:nvSpPr>
        <p:spPr>
          <a:xfrm>
            <a:off x="3011631" y="4644414"/>
            <a:ext cx="19250509" cy="1595024"/>
          </a:xfrm>
          <a:prstGeom prst="roundRect">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0" name="Rounded Rectangle 159"/>
          <p:cNvSpPr/>
          <p:nvPr/>
        </p:nvSpPr>
        <p:spPr>
          <a:xfrm>
            <a:off x="3011631" y="3542799"/>
            <a:ext cx="19250509" cy="1026577"/>
          </a:xfrm>
          <a:prstGeom prst="roundRect">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3" name="Rounded Rectangle 172"/>
          <p:cNvSpPr/>
          <p:nvPr/>
        </p:nvSpPr>
        <p:spPr>
          <a:xfrm rot="5400000">
            <a:off x="17915022" y="2644852"/>
            <a:ext cx="612000" cy="2772000"/>
          </a:xfrm>
          <a:prstGeom prst="roundRect">
            <a:avLst/>
          </a:prstGeom>
          <a:solidFill>
            <a:srgbClr val="215D66"/>
          </a:solidFill>
          <a:ln>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b="1" dirty="0">
                <a:solidFill>
                  <a:prstClr val="white"/>
                </a:solidFill>
                <a:latin typeface="Calibri" panose="020F0502020204030204" pitchFamily="34" charset="0"/>
              </a:rPr>
              <a:t>Other services</a:t>
            </a:r>
          </a:p>
        </p:txBody>
      </p:sp>
      <p:sp>
        <p:nvSpPr>
          <p:cNvPr id="117" name="Flecha arriba 48"/>
          <p:cNvSpPr/>
          <p:nvPr/>
        </p:nvSpPr>
        <p:spPr>
          <a:xfrm>
            <a:off x="6067695" y="9385579"/>
            <a:ext cx="156483" cy="1352303"/>
          </a:xfrm>
          <a:prstGeom prst="upArrow">
            <a:avLst>
              <a:gd name="adj1" fmla="val 31132"/>
              <a:gd name="adj2" fmla="val 94267"/>
            </a:avLst>
          </a:prstGeom>
          <a:solidFill>
            <a:srgbClr val="004C97"/>
          </a:solidFill>
          <a:ln>
            <a:solidFill>
              <a:srgbClr val="004C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8" name="Flecha arriba 49"/>
          <p:cNvSpPr/>
          <p:nvPr/>
        </p:nvSpPr>
        <p:spPr>
          <a:xfrm>
            <a:off x="7945273" y="9385579"/>
            <a:ext cx="156483" cy="1352303"/>
          </a:xfrm>
          <a:prstGeom prst="upArrow">
            <a:avLst>
              <a:gd name="adj1" fmla="val 31132"/>
              <a:gd name="adj2" fmla="val 94267"/>
            </a:avLst>
          </a:prstGeom>
          <a:solidFill>
            <a:srgbClr val="004C97"/>
          </a:solidFill>
          <a:ln>
            <a:solidFill>
              <a:srgbClr val="004C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9" name="Flecha arriba 50"/>
          <p:cNvSpPr/>
          <p:nvPr/>
        </p:nvSpPr>
        <p:spPr>
          <a:xfrm>
            <a:off x="9872832" y="9394175"/>
            <a:ext cx="156483" cy="1352303"/>
          </a:xfrm>
          <a:prstGeom prst="upArrow">
            <a:avLst>
              <a:gd name="adj1" fmla="val 31132"/>
              <a:gd name="adj2" fmla="val 94267"/>
            </a:avLst>
          </a:prstGeom>
          <a:solidFill>
            <a:srgbClr val="004C97"/>
          </a:solidFill>
          <a:ln>
            <a:solidFill>
              <a:srgbClr val="004C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0" name="Flecha arriba 51"/>
          <p:cNvSpPr/>
          <p:nvPr/>
        </p:nvSpPr>
        <p:spPr>
          <a:xfrm>
            <a:off x="11857542" y="9369263"/>
            <a:ext cx="156483" cy="1352303"/>
          </a:xfrm>
          <a:prstGeom prst="upArrow">
            <a:avLst>
              <a:gd name="adj1" fmla="val 31132"/>
              <a:gd name="adj2" fmla="val 94267"/>
            </a:avLst>
          </a:prstGeom>
          <a:solidFill>
            <a:srgbClr val="004C97"/>
          </a:solidFill>
          <a:ln>
            <a:solidFill>
              <a:srgbClr val="004C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121" name="Conector recto de flecha 54"/>
          <p:cNvCxnSpPr/>
          <p:nvPr/>
        </p:nvCxnSpPr>
        <p:spPr>
          <a:xfrm flipV="1">
            <a:off x="18395174" y="9369263"/>
            <a:ext cx="0" cy="1352303"/>
          </a:xfrm>
          <a:prstGeom prst="straightConnector1">
            <a:avLst/>
          </a:prstGeom>
          <a:ln w="57150">
            <a:solidFill>
              <a:srgbClr val="004C97"/>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5" name="Flecha izquierda y derecha 36"/>
          <p:cNvSpPr/>
          <p:nvPr/>
        </p:nvSpPr>
        <p:spPr>
          <a:xfrm>
            <a:off x="18614665" y="7878291"/>
            <a:ext cx="793505" cy="166963"/>
          </a:xfrm>
          <a:prstGeom prst="leftRightArrow">
            <a:avLst>
              <a:gd name="adj1" fmla="val 34999"/>
              <a:gd name="adj2" fmla="val 85000"/>
            </a:avLst>
          </a:prstGeom>
          <a:solidFill>
            <a:srgbClr val="004C97"/>
          </a:solidFill>
          <a:ln>
            <a:solidFill>
              <a:srgbClr val="004C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1" name="Rectángulo 42"/>
          <p:cNvSpPr>
            <a:spLocks/>
          </p:cNvSpPr>
          <p:nvPr/>
        </p:nvSpPr>
        <p:spPr>
          <a:xfrm>
            <a:off x="4575143" y="10518785"/>
            <a:ext cx="1800000" cy="751897"/>
          </a:xfrm>
          <a:prstGeom prst="rect">
            <a:avLst/>
          </a:prstGeom>
          <a:solidFill>
            <a:srgbClr val="A4B3BF"/>
          </a:solidFill>
          <a:ln>
            <a:solidFill>
              <a:srgbClr val="A4B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latin typeface="Calibri" panose="020F0502020204030204" pitchFamily="34" charset="0"/>
              </a:rPr>
              <a:t>Nokia</a:t>
            </a:r>
          </a:p>
          <a:p>
            <a:pPr algn="ctr"/>
            <a:r>
              <a:rPr lang="en-US" sz="2000" b="1" dirty="0">
                <a:solidFill>
                  <a:prstClr val="white"/>
                </a:solidFill>
                <a:latin typeface="Calibri" panose="020F0502020204030204" pitchFamily="34" charset="0"/>
              </a:rPr>
              <a:t>Mediator</a:t>
            </a:r>
          </a:p>
        </p:txBody>
      </p:sp>
      <p:sp>
        <p:nvSpPr>
          <p:cNvPr id="112" name="Rectángulo 43"/>
          <p:cNvSpPr>
            <a:spLocks/>
          </p:cNvSpPr>
          <p:nvPr/>
        </p:nvSpPr>
        <p:spPr>
          <a:xfrm>
            <a:off x="4575143" y="11573304"/>
            <a:ext cx="1800000" cy="748681"/>
          </a:xfrm>
          <a:prstGeom prst="rect">
            <a:avLst/>
          </a:prstGeom>
          <a:solidFill>
            <a:srgbClr val="A4B3BF"/>
          </a:solidFill>
          <a:ln>
            <a:solidFill>
              <a:srgbClr val="A4B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latin typeface="Calibri" panose="020F0502020204030204" pitchFamily="34" charset="0"/>
              </a:rPr>
              <a:t>Polystar</a:t>
            </a:r>
          </a:p>
          <a:p>
            <a:pPr algn="ctr"/>
            <a:r>
              <a:rPr lang="en-US" sz="2000" b="1" dirty="0">
                <a:solidFill>
                  <a:prstClr val="white"/>
                </a:solidFill>
                <a:latin typeface="Calibri" panose="020F0502020204030204" pitchFamily="34" charset="0"/>
              </a:rPr>
              <a:t>Probes</a:t>
            </a:r>
          </a:p>
        </p:txBody>
      </p:sp>
      <p:sp>
        <p:nvSpPr>
          <p:cNvPr id="113" name="Rectángulo 44"/>
          <p:cNvSpPr>
            <a:spLocks/>
          </p:cNvSpPr>
          <p:nvPr/>
        </p:nvSpPr>
        <p:spPr>
          <a:xfrm>
            <a:off x="6488732" y="10518783"/>
            <a:ext cx="1800000" cy="1803201"/>
          </a:xfrm>
          <a:prstGeom prst="rect">
            <a:avLst/>
          </a:prstGeom>
          <a:solidFill>
            <a:srgbClr val="A4B3BF"/>
          </a:solidFill>
          <a:ln>
            <a:solidFill>
              <a:srgbClr val="A4B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latin typeface="Calibri" panose="020F0502020204030204" pitchFamily="34" charset="0"/>
              </a:rPr>
              <a:t>OSS</a:t>
            </a:r>
          </a:p>
          <a:p>
            <a:pPr algn="ctr"/>
            <a:r>
              <a:rPr lang="en-US" sz="2000" b="1" dirty="0">
                <a:solidFill>
                  <a:prstClr val="white"/>
                </a:solidFill>
                <a:latin typeface="Calibri" panose="020F0502020204030204" pitchFamily="34" charset="0"/>
              </a:rPr>
              <a:t>Nokia, E//</a:t>
            </a:r>
          </a:p>
          <a:p>
            <a:pPr algn="ctr"/>
            <a:r>
              <a:rPr lang="en-US" sz="2000" b="1" dirty="0">
                <a:solidFill>
                  <a:prstClr val="white"/>
                </a:solidFill>
                <a:latin typeface="Calibri" panose="020F0502020204030204" pitchFamily="34" charset="0"/>
              </a:rPr>
              <a:t>Huawei</a:t>
            </a:r>
          </a:p>
          <a:p>
            <a:pPr algn="ctr"/>
            <a:r>
              <a:rPr lang="en-US" sz="2000" b="1" dirty="0">
                <a:solidFill>
                  <a:prstClr val="white"/>
                </a:solidFill>
                <a:latin typeface="Calibri" panose="020F0502020204030204" pitchFamily="34" charset="0"/>
              </a:rPr>
              <a:t>Core, NGN,</a:t>
            </a:r>
          </a:p>
          <a:p>
            <a:pPr algn="ctr"/>
            <a:r>
              <a:rPr lang="en-US" sz="2000" b="1" dirty="0">
                <a:solidFill>
                  <a:prstClr val="white"/>
                </a:solidFill>
                <a:latin typeface="Calibri" panose="020F0502020204030204" pitchFamily="34" charset="0"/>
              </a:rPr>
              <a:t>Femto</a:t>
            </a:r>
          </a:p>
        </p:txBody>
      </p:sp>
      <p:sp>
        <p:nvSpPr>
          <p:cNvPr id="114" name="Rectángulo 45"/>
          <p:cNvSpPr>
            <a:spLocks/>
          </p:cNvSpPr>
          <p:nvPr/>
        </p:nvSpPr>
        <p:spPr>
          <a:xfrm>
            <a:off x="8402321" y="10499590"/>
            <a:ext cx="1800000" cy="1822394"/>
          </a:xfrm>
          <a:prstGeom prst="rect">
            <a:avLst/>
          </a:prstGeom>
          <a:solidFill>
            <a:srgbClr val="A4B3BF"/>
          </a:solidFill>
          <a:ln>
            <a:solidFill>
              <a:srgbClr val="A4B3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b="1" dirty="0" smtClean="0">
                <a:solidFill>
                  <a:prstClr val="white"/>
                </a:solidFill>
                <a:latin typeface="Calibri" panose="020F0502020204030204" pitchFamily="34" charset="0"/>
              </a:rPr>
              <a:t>CRM, Call center (Genesis, Avaya),</a:t>
            </a:r>
            <a:endParaRPr lang="en-US" sz="2000" b="1" dirty="0">
              <a:solidFill>
                <a:prstClr val="white"/>
              </a:solidFill>
              <a:latin typeface="Calibri" panose="020F0502020204030204" pitchFamily="34" charset="0"/>
            </a:endParaRPr>
          </a:p>
          <a:p>
            <a:pPr algn="ctr"/>
            <a:r>
              <a:rPr lang="en-US" sz="2000" b="1" dirty="0" smtClean="0">
                <a:solidFill>
                  <a:prstClr val="white"/>
                </a:solidFill>
                <a:latin typeface="Calibri" panose="020F0502020204030204" pitchFamily="34" charset="0"/>
              </a:rPr>
              <a:t>Calls </a:t>
            </a:r>
            <a:r>
              <a:rPr lang="en-US" sz="2000" b="1" dirty="0">
                <a:solidFill>
                  <a:prstClr val="white"/>
                </a:solidFill>
                <a:latin typeface="Calibri" panose="020F0502020204030204" pitchFamily="34" charset="0"/>
              </a:rPr>
              <a:t>and</a:t>
            </a:r>
          </a:p>
          <a:p>
            <a:pPr algn="ctr"/>
            <a:r>
              <a:rPr lang="en-US" sz="2000" b="1" dirty="0" smtClean="0">
                <a:solidFill>
                  <a:prstClr val="white"/>
                </a:solidFill>
                <a:latin typeface="Calibri" panose="020F0502020204030204" pitchFamily="34" charset="0"/>
              </a:rPr>
              <a:t>Surveys</a:t>
            </a:r>
            <a:endParaRPr lang="en-US" sz="2000" b="1" dirty="0">
              <a:solidFill>
                <a:prstClr val="white"/>
              </a:solidFill>
              <a:latin typeface="Calibri" panose="020F0502020204030204" pitchFamily="34" charset="0"/>
            </a:endParaRPr>
          </a:p>
        </p:txBody>
      </p:sp>
      <p:sp>
        <p:nvSpPr>
          <p:cNvPr id="115" name="Rectángulo 46"/>
          <p:cNvSpPr>
            <a:spLocks/>
          </p:cNvSpPr>
          <p:nvPr/>
        </p:nvSpPr>
        <p:spPr>
          <a:xfrm>
            <a:off x="10315910" y="10499590"/>
            <a:ext cx="1800000" cy="1822394"/>
          </a:xfrm>
          <a:prstGeom prst="rect">
            <a:avLst/>
          </a:prstGeom>
          <a:solidFill>
            <a:srgbClr val="A4B3BF"/>
          </a:solidFill>
          <a:ln>
            <a:solidFill>
              <a:srgbClr val="A4B3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latin typeface="Calibri" panose="020F0502020204030204" pitchFamily="34" charset="0"/>
              </a:rPr>
              <a:t>Ticketing</a:t>
            </a:r>
          </a:p>
          <a:p>
            <a:pPr algn="ctr"/>
            <a:r>
              <a:rPr lang="en-US" sz="2000" b="1" dirty="0">
                <a:solidFill>
                  <a:prstClr val="white"/>
                </a:solidFill>
                <a:latin typeface="Calibri" panose="020F0502020204030204" pitchFamily="34" charset="0"/>
              </a:rPr>
              <a:t>Breakdowns (IGRI, GRIT )</a:t>
            </a:r>
          </a:p>
        </p:txBody>
      </p:sp>
      <p:sp>
        <p:nvSpPr>
          <p:cNvPr id="71" name="CuadroTexto 69"/>
          <p:cNvSpPr txBox="1"/>
          <p:nvPr/>
        </p:nvSpPr>
        <p:spPr>
          <a:xfrm>
            <a:off x="19607870" y="7047850"/>
            <a:ext cx="1636326" cy="830997"/>
          </a:xfrm>
          <a:prstGeom prst="rect">
            <a:avLst/>
          </a:prstGeom>
          <a:noFill/>
        </p:spPr>
        <p:txBody>
          <a:bodyPr wrap="square" rtlCol="0">
            <a:spAutoFit/>
          </a:bodyPr>
          <a:lstStyle/>
          <a:p>
            <a:pPr algn="ctr"/>
            <a:r>
              <a:rPr lang="en-US" sz="2400" dirty="0">
                <a:solidFill>
                  <a:prstClr val="white"/>
                </a:solidFill>
                <a:latin typeface="Calibri" panose="020F0502020204030204" pitchFamily="34" charset="0"/>
              </a:rPr>
              <a:t>Omega/</a:t>
            </a:r>
          </a:p>
          <a:p>
            <a:pPr algn="ctr"/>
            <a:r>
              <a:rPr lang="en-US" sz="2400" dirty="0">
                <a:solidFill>
                  <a:prstClr val="white"/>
                </a:solidFill>
                <a:latin typeface="Calibri" panose="020F0502020204030204" pitchFamily="34" charset="0"/>
              </a:rPr>
              <a:t>Astro</a:t>
            </a:r>
          </a:p>
        </p:txBody>
      </p:sp>
      <p:cxnSp>
        <p:nvCxnSpPr>
          <p:cNvPr id="75" name="Conector recto de flecha 54"/>
          <p:cNvCxnSpPr/>
          <p:nvPr/>
        </p:nvCxnSpPr>
        <p:spPr>
          <a:xfrm flipV="1">
            <a:off x="16907282" y="9369263"/>
            <a:ext cx="0" cy="1352303"/>
          </a:xfrm>
          <a:prstGeom prst="straightConnector1">
            <a:avLst/>
          </a:prstGeom>
          <a:ln w="57150">
            <a:solidFill>
              <a:srgbClr val="004C97"/>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9" name="Rectángulo 47"/>
          <p:cNvSpPr>
            <a:spLocks/>
          </p:cNvSpPr>
          <p:nvPr/>
        </p:nvSpPr>
        <p:spPr>
          <a:xfrm>
            <a:off x="14143088" y="11614675"/>
            <a:ext cx="1800000" cy="70730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anose="020F0502020204030204" pitchFamily="34" charset="0"/>
              </a:rPr>
              <a:t>DPI Allot</a:t>
            </a:r>
            <a:endParaRPr lang="en-US" dirty="0">
              <a:solidFill>
                <a:schemeClr val="tx1"/>
              </a:solidFill>
              <a:latin typeface="Calibri" panose="020F0502020204030204" pitchFamily="34" charset="0"/>
            </a:endParaRPr>
          </a:p>
        </p:txBody>
      </p:sp>
      <p:grpSp>
        <p:nvGrpSpPr>
          <p:cNvPr id="15" name="Group 14"/>
          <p:cNvGrpSpPr/>
          <p:nvPr/>
        </p:nvGrpSpPr>
        <p:grpSpPr>
          <a:xfrm>
            <a:off x="3176731" y="12744451"/>
            <a:ext cx="2808000" cy="857249"/>
            <a:chOff x="3176731" y="12744451"/>
            <a:chExt cx="2808000" cy="857249"/>
          </a:xfrm>
        </p:grpSpPr>
        <p:grpSp>
          <p:nvGrpSpPr>
            <p:cNvPr id="6" name="Group 5"/>
            <p:cNvGrpSpPr/>
            <p:nvPr/>
          </p:nvGrpSpPr>
          <p:grpSpPr>
            <a:xfrm>
              <a:off x="3346522" y="12842745"/>
              <a:ext cx="1974777" cy="284232"/>
              <a:chOff x="3346522" y="12780640"/>
              <a:chExt cx="1974777" cy="324000"/>
            </a:xfrm>
          </p:grpSpPr>
          <p:sp>
            <p:nvSpPr>
              <p:cNvPr id="74" name="Rectángulo 47"/>
              <p:cNvSpPr/>
              <p:nvPr/>
            </p:nvSpPr>
            <p:spPr>
              <a:xfrm>
                <a:off x="3346522" y="12780640"/>
                <a:ext cx="324000" cy="32400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pitchFamily="34" charset="0"/>
                </a:endParaRPr>
              </a:p>
            </p:txBody>
          </p:sp>
          <p:sp>
            <p:nvSpPr>
              <p:cNvPr id="5" name="Rectangle 4"/>
              <p:cNvSpPr/>
              <p:nvPr/>
            </p:nvSpPr>
            <p:spPr>
              <a:xfrm>
                <a:off x="3747568" y="12784760"/>
                <a:ext cx="1573731" cy="315755"/>
              </a:xfrm>
              <a:prstGeom prst="rect">
                <a:avLst/>
              </a:prstGeom>
            </p:spPr>
            <p:txBody>
              <a:bodyPr wrap="square" tIns="0" bIns="0">
                <a:spAutoFit/>
              </a:bodyPr>
              <a:lstStyle/>
              <a:p>
                <a:r>
                  <a:rPr lang="en-US" dirty="0" smtClean="0">
                    <a:solidFill>
                      <a:prstClr val="black"/>
                    </a:solidFill>
                    <a:latin typeface="Calibri" panose="020F0502020204030204" pitchFamily="34" charset="0"/>
                  </a:rPr>
                  <a:t>New Solution</a:t>
                </a:r>
                <a:endParaRPr lang="en-US" dirty="0"/>
              </a:p>
            </p:txBody>
          </p:sp>
        </p:grpSp>
        <p:grpSp>
          <p:nvGrpSpPr>
            <p:cNvPr id="10" name="Group 9"/>
            <p:cNvGrpSpPr/>
            <p:nvPr/>
          </p:nvGrpSpPr>
          <p:grpSpPr>
            <a:xfrm>
              <a:off x="3346522" y="13215873"/>
              <a:ext cx="2525046" cy="284232"/>
              <a:chOff x="3346522" y="13204567"/>
              <a:chExt cx="2525046" cy="324000"/>
            </a:xfrm>
          </p:grpSpPr>
          <p:sp>
            <p:nvSpPr>
              <p:cNvPr id="76" name="Rectángulo 47"/>
              <p:cNvSpPr/>
              <p:nvPr/>
            </p:nvSpPr>
            <p:spPr>
              <a:xfrm>
                <a:off x="3346522" y="13204567"/>
                <a:ext cx="324000" cy="324000"/>
              </a:xfrm>
              <a:prstGeom prst="rect">
                <a:avLst/>
              </a:prstGeom>
              <a:solidFill>
                <a:srgbClr val="A4B3BF"/>
              </a:solidFill>
              <a:ln>
                <a:solidFill>
                  <a:srgbClr val="A4B3BF"/>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endParaRPr lang="en-US" sz="2000" b="1" dirty="0">
                  <a:solidFill>
                    <a:prstClr val="white"/>
                  </a:solidFill>
                  <a:latin typeface="Calibri" panose="020F0502020204030204" pitchFamily="34" charset="0"/>
                </a:endParaRPr>
              </a:p>
            </p:txBody>
          </p:sp>
          <p:sp>
            <p:nvSpPr>
              <p:cNvPr id="77" name="Rectangle 76"/>
              <p:cNvSpPr/>
              <p:nvPr/>
            </p:nvSpPr>
            <p:spPr>
              <a:xfrm>
                <a:off x="3747568" y="13208687"/>
                <a:ext cx="2124000" cy="315755"/>
              </a:xfrm>
              <a:prstGeom prst="rect">
                <a:avLst/>
              </a:prstGeom>
            </p:spPr>
            <p:txBody>
              <a:bodyPr wrap="square" tIns="0" bIns="0">
                <a:spAutoFit/>
              </a:bodyPr>
              <a:lstStyle/>
              <a:p>
                <a:r>
                  <a:rPr lang="en-US" dirty="0" smtClean="0">
                    <a:solidFill>
                      <a:prstClr val="black"/>
                    </a:solidFill>
                    <a:latin typeface="Calibri" panose="020F0502020204030204" pitchFamily="34" charset="0"/>
                  </a:rPr>
                  <a:t>Current Solution</a:t>
                </a:r>
                <a:endParaRPr lang="en-US" dirty="0"/>
              </a:p>
            </p:txBody>
          </p:sp>
        </p:grpSp>
        <p:sp>
          <p:nvSpPr>
            <p:cNvPr id="12" name="Rectangle 11"/>
            <p:cNvSpPr/>
            <p:nvPr/>
          </p:nvSpPr>
          <p:spPr>
            <a:xfrm>
              <a:off x="3176731" y="12744451"/>
              <a:ext cx="2808000" cy="85724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grpSp>
      <p:cxnSp>
        <p:nvCxnSpPr>
          <p:cNvPr id="128" name="Conector recto de flecha 54"/>
          <p:cNvCxnSpPr/>
          <p:nvPr/>
        </p:nvCxnSpPr>
        <p:spPr>
          <a:xfrm flipV="1">
            <a:off x="13660312" y="9369263"/>
            <a:ext cx="0" cy="1352303"/>
          </a:xfrm>
          <a:prstGeom prst="straightConnector1">
            <a:avLst/>
          </a:prstGeom>
          <a:ln w="57150">
            <a:solidFill>
              <a:srgbClr val="004C97"/>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9" name="Conector recto de flecha 54"/>
          <p:cNvCxnSpPr/>
          <p:nvPr/>
        </p:nvCxnSpPr>
        <p:spPr>
          <a:xfrm flipV="1">
            <a:off x="15462060" y="9369263"/>
            <a:ext cx="0" cy="1352303"/>
          </a:xfrm>
          <a:prstGeom prst="straightConnector1">
            <a:avLst/>
          </a:prstGeom>
          <a:ln w="57150">
            <a:solidFill>
              <a:srgbClr val="004C97"/>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3" name="Rectángulo 46"/>
          <p:cNvSpPr>
            <a:spLocks/>
          </p:cNvSpPr>
          <p:nvPr/>
        </p:nvSpPr>
        <p:spPr>
          <a:xfrm>
            <a:off x="12229499" y="10505533"/>
            <a:ext cx="1800000" cy="182239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Calibri" panose="020F0502020204030204" pitchFamily="34" charset="0"/>
              </a:rPr>
              <a:t>Inventory </a:t>
            </a:r>
            <a:r>
              <a:rPr lang="en-US" sz="2000" b="1" dirty="0">
                <a:solidFill>
                  <a:schemeClr val="tx1"/>
                </a:solidFill>
                <a:latin typeface="Calibri" panose="020F0502020204030204" pitchFamily="34" charset="0"/>
              </a:rPr>
              <a:t>System (</a:t>
            </a:r>
            <a:r>
              <a:rPr lang="en-US" sz="2000" b="1" dirty="0" smtClean="0">
                <a:solidFill>
                  <a:schemeClr val="tx1"/>
                </a:solidFill>
                <a:latin typeface="Calibri" panose="020F0502020204030204" pitchFamily="34" charset="0"/>
              </a:rPr>
              <a:t>ATLAS, etc.)</a:t>
            </a:r>
            <a:endParaRPr lang="en-US" sz="2000" b="1" dirty="0">
              <a:solidFill>
                <a:schemeClr val="tx1"/>
              </a:solidFill>
              <a:latin typeface="Calibri" panose="020F0502020204030204" pitchFamily="34" charset="0"/>
            </a:endParaRPr>
          </a:p>
        </p:txBody>
      </p:sp>
      <p:sp>
        <p:nvSpPr>
          <p:cNvPr id="80" name="Rectángulo 47"/>
          <p:cNvSpPr>
            <a:spLocks/>
          </p:cNvSpPr>
          <p:nvPr/>
        </p:nvSpPr>
        <p:spPr>
          <a:xfrm>
            <a:off x="14143088" y="10499590"/>
            <a:ext cx="1800000" cy="77109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anose="020F0502020204030204" pitchFamily="34" charset="0"/>
              </a:rPr>
              <a:t>Mediator</a:t>
            </a:r>
          </a:p>
        </p:txBody>
      </p:sp>
      <p:sp>
        <p:nvSpPr>
          <p:cNvPr id="116" name="Rectángulo 47"/>
          <p:cNvSpPr>
            <a:spLocks/>
          </p:cNvSpPr>
          <p:nvPr/>
        </p:nvSpPr>
        <p:spPr>
          <a:xfrm>
            <a:off x="16056677" y="10499591"/>
            <a:ext cx="1800000" cy="182239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rPr>
              <a:t>Megamon</a:t>
            </a:r>
          </a:p>
          <a:p>
            <a:pPr algn="ctr"/>
            <a:r>
              <a:rPr lang="en-US" b="1" dirty="0">
                <a:solidFill>
                  <a:schemeClr val="tx1"/>
                </a:solidFill>
                <a:latin typeface="Calibri" panose="020F0502020204030204" pitchFamily="34" charset="0"/>
              </a:rPr>
              <a:t>Megaplexer</a:t>
            </a:r>
          </a:p>
        </p:txBody>
      </p:sp>
      <p:sp>
        <p:nvSpPr>
          <p:cNvPr id="81" name="Rectángulo 47"/>
          <p:cNvSpPr>
            <a:spLocks/>
          </p:cNvSpPr>
          <p:nvPr/>
        </p:nvSpPr>
        <p:spPr>
          <a:xfrm>
            <a:off x="17970267" y="10499590"/>
            <a:ext cx="1800000" cy="182239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anose="020F0502020204030204" pitchFamily="34" charset="0"/>
              </a:rPr>
              <a:t>5G</a:t>
            </a:r>
            <a:endParaRPr lang="en-US" dirty="0">
              <a:solidFill>
                <a:schemeClr val="tx1"/>
              </a:solidFill>
              <a:latin typeface="Calibri" panose="020F0502020204030204" pitchFamily="34" charset="0"/>
            </a:endParaRPr>
          </a:p>
        </p:txBody>
      </p:sp>
      <p:sp>
        <p:nvSpPr>
          <p:cNvPr id="130" name="Rounded Rectangle 129"/>
          <p:cNvSpPr/>
          <p:nvPr/>
        </p:nvSpPr>
        <p:spPr>
          <a:xfrm rot="5400000">
            <a:off x="12218672" y="-1448274"/>
            <a:ext cx="439735" cy="12807545"/>
          </a:xfrm>
          <a:prstGeom prst="roundRect">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sz="2400" b="1" dirty="0" smtClean="0">
                <a:solidFill>
                  <a:schemeClr val="tx1"/>
                </a:solidFill>
                <a:latin typeface="Calibri" panose="020F0502020204030204" pitchFamily="34" charset="0"/>
              </a:rPr>
              <a:t>CEM &amp; SQM</a:t>
            </a:r>
            <a:endParaRPr lang="en-US" sz="2400" b="1" dirty="0">
              <a:solidFill>
                <a:schemeClr val="tx1"/>
              </a:solidFill>
              <a:latin typeface="Calibri" panose="020F0502020204030204" pitchFamily="34" charset="0"/>
            </a:endParaRPr>
          </a:p>
        </p:txBody>
      </p:sp>
      <p:sp>
        <p:nvSpPr>
          <p:cNvPr id="70" name="Rectángulo 69"/>
          <p:cNvSpPr/>
          <p:nvPr/>
        </p:nvSpPr>
        <p:spPr>
          <a:xfrm>
            <a:off x="-273727" y="-139987"/>
            <a:ext cx="892668" cy="636814"/>
          </a:xfrm>
          <a:prstGeom prst="rect">
            <a:avLst/>
          </a:prstGeom>
          <a:solidFill>
            <a:srgbClr val="9AAE04"/>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6000" dirty="0" smtClean="0"/>
              <a:t>*</a:t>
            </a:r>
            <a:endParaRPr lang="es-ES_tradnl" sz="6000" dirty="0"/>
          </a:p>
        </p:txBody>
      </p:sp>
    </p:spTree>
    <p:extLst>
      <p:ext uri="{BB962C8B-B14F-4D97-AF65-F5344CB8AC3E}">
        <p14:creationId xmlns:p14="http://schemas.microsoft.com/office/powerpoint/2010/main" val="1956145467"/>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5" descr="Afficher l'image d'origine"/>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l="15534" r="191"/>
          <a:stretch/>
        </p:blipFill>
        <p:spPr bwMode="auto">
          <a:xfrm>
            <a:off x="1" y="3"/>
            <a:ext cx="16693102" cy="13725106"/>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8"/>
          <p:cNvSpPr/>
          <p:nvPr/>
        </p:nvSpPr>
        <p:spPr>
          <a:xfrm>
            <a:off x="2566611" y="1"/>
            <a:ext cx="21817390" cy="13715998"/>
          </a:xfrm>
          <a:prstGeom prst="rect">
            <a:avLst/>
          </a:prstGeom>
          <a:gradFill>
            <a:gsLst>
              <a:gs pos="0">
                <a:schemeClr val="accent1">
                  <a:tint val="66000"/>
                  <a:satMod val="160000"/>
                  <a:alpha val="0"/>
                </a:schemeClr>
              </a:gs>
              <a:gs pos="66000">
                <a:srgbClr val="215D6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00" dirty="0"/>
          </a:p>
        </p:txBody>
      </p:sp>
      <p:cxnSp>
        <p:nvCxnSpPr>
          <p:cNvPr id="13" name="Straight Connector 12"/>
          <p:cNvCxnSpPr/>
          <p:nvPr/>
        </p:nvCxnSpPr>
        <p:spPr>
          <a:xfrm flipH="1">
            <a:off x="10876547" y="3056020"/>
            <a:ext cx="6593309" cy="10659980"/>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52" idx="2"/>
          </p:cNvCxnSpPr>
          <p:nvPr/>
        </p:nvCxnSpPr>
        <p:spPr>
          <a:xfrm flipH="1">
            <a:off x="11766885" y="4470370"/>
            <a:ext cx="5714016" cy="9245630"/>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53" idx="2"/>
          </p:cNvCxnSpPr>
          <p:nvPr/>
        </p:nvCxnSpPr>
        <p:spPr>
          <a:xfrm flipH="1">
            <a:off x="12585033" y="5734037"/>
            <a:ext cx="4895868" cy="798196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54" idx="2"/>
          </p:cNvCxnSpPr>
          <p:nvPr/>
        </p:nvCxnSpPr>
        <p:spPr>
          <a:xfrm flipH="1">
            <a:off x="13427243" y="6983217"/>
            <a:ext cx="4053658" cy="673278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64" idx="2"/>
          </p:cNvCxnSpPr>
          <p:nvPr/>
        </p:nvCxnSpPr>
        <p:spPr>
          <a:xfrm flipH="1">
            <a:off x="14341643" y="8232397"/>
            <a:ext cx="3139258" cy="548360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10010274" y="2061411"/>
            <a:ext cx="7427500" cy="11654589"/>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Marcador de texto 6"/>
          <p:cNvSpPr txBox="1">
            <a:spLocks/>
          </p:cNvSpPr>
          <p:nvPr/>
        </p:nvSpPr>
        <p:spPr>
          <a:xfrm>
            <a:off x="18259074" y="921259"/>
            <a:ext cx="2483369" cy="1425574"/>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vert="horz" lIns="95992" tIns="95992" rIns="95992" bIns="95992" rtlCol="0" anchor="ctr">
            <a:normAutofit/>
          </a:bodyPr>
          <a:lstStyle>
            <a:defPPr>
              <a:defRPr lang="en-US"/>
            </a:defPPr>
            <a:lvl1pPr marL="0" algn="r" defTabSz="914400" rtl="0" eaLnBrk="1" latinLnBrk="0" hangingPunct="1">
              <a:defRPr sz="24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3200"/>
              </a:spcBef>
            </a:pPr>
            <a:r>
              <a:rPr lang="en-US" sz="4000" b="1" dirty="0" smtClean="0">
                <a:solidFill>
                  <a:schemeClr val="bg1"/>
                </a:solidFill>
                <a:latin typeface="Calibri" panose="020F0502020204030204" pitchFamily="34" charset="0"/>
              </a:rPr>
              <a:t>Agenda</a:t>
            </a:r>
            <a:endParaRPr lang="en-US" sz="4000" b="1" dirty="0">
              <a:solidFill>
                <a:schemeClr val="bg1"/>
              </a:solidFill>
              <a:latin typeface="Calibri" panose="020F0502020204030204" pitchFamily="34" charset="0"/>
            </a:endParaRPr>
          </a:p>
        </p:txBody>
      </p:sp>
      <p:cxnSp>
        <p:nvCxnSpPr>
          <p:cNvPr id="69" name="Straight Connector 68"/>
          <p:cNvCxnSpPr>
            <a:stCxn id="65" idx="2"/>
          </p:cNvCxnSpPr>
          <p:nvPr/>
        </p:nvCxnSpPr>
        <p:spPr>
          <a:xfrm flipH="1">
            <a:off x="15111664" y="9496064"/>
            <a:ext cx="2369237" cy="4219936"/>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6" idx="2"/>
          </p:cNvCxnSpPr>
          <p:nvPr/>
        </p:nvCxnSpPr>
        <p:spPr>
          <a:xfrm flipH="1">
            <a:off x="15953875" y="10759731"/>
            <a:ext cx="1527026" cy="2956269"/>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8" idx="2"/>
          </p:cNvCxnSpPr>
          <p:nvPr/>
        </p:nvCxnSpPr>
        <p:spPr>
          <a:xfrm flipH="1">
            <a:off x="16606157" y="12023397"/>
            <a:ext cx="865780" cy="169260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17469853" y="0"/>
            <a:ext cx="0" cy="13716000"/>
          </a:xfrm>
          <a:prstGeom prst="line">
            <a:avLst/>
          </a:prstGeom>
          <a:ln w="66675">
            <a:solidFill>
              <a:srgbClr val="FFFFF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Diamond 4"/>
          <p:cNvSpPr/>
          <p:nvPr/>
        </p:nvSpPr>
        <p:spPr>
          <a:xfrm>
            <a:off x="17015107" y="1155031"/>
            <a:ext cx="900000" cy="900000"/>
          </a:xfrm>
          <a:prstGeom prst="diamond">
            <a:avLst/>
          </a:prstGeom>
          <a:solidFill>
            <a:srgbClr val="FFFF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iamond 10"/>
          <p:cNvSpPr/>
          <p:nvPr/>
        </p:nvSpPr>
        <p:spPr>
          <a:xfrm>
            <a:off x="17253361" y="1395962"/>
            <a:ext cx="432000" cy="432000"/>
          </a:xfrm>
          <a:prstGeom prst="diamond">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2836566"/>
            <a:ext cx="384624" cy="384624"/>
          </a:xfrm>
          <a:prstGeom prst="rect">
            <a:avLst/>
          </a:prstGeom>
        </p:spPr>
      </p:pic>
      <p:pic>
        <p:nvPicPr>
          <p:cNvPr id="52" name="Picture 5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4085746"/>
            <a:ext cx="384624" cy="384624"/>
          </a:xfrm>
          <a:prstGeom prst="rect">
            <a:avLst/>
          </a:prstGeom>
        </p:spPr>
      </p:pic>
      <p:pic>
        <p:nvPicPr>
          <p:cNvPr id="53" name="Picture 5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5349413"/>
            <a:ext cx="384624" cy="384624"/>
          </a:xfrm>
          <a:prstGeom prst="rect">
            <a:avLst/>
          </a:prstGeom>
        </p:spPr>
      </p:pic>
      <p:pic>
        <p:nvPicPr>
          <p:cNvPr id="54" name="Picture 5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6598593"/>
            <a:ext cx="384624" cy="384624"/>
          </a:xfrm>
          <a:prstGeom prst="rect">
            <a:avLst/>
          </a:prstGeom>
        </p:spPr>
      </p:pic>
      <p:pic>
        <p:nvPicPr>
          <p:cNvPr id="64" name="Picture 6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7847773"/>
            <a:ext cx="384624" cy="384624"/>
          </a:xfrm>
          <a:prstGeom prst="rect">
            <a:avLst/>
          </a:prstGeom>
        </p:spPr>
      </p:pic>
      <p:pic>
        <p:nvPicPr>
          <p:cNvPr id="65" name="Picture 64"/>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9111440"/>
            <a:ext cx="384624" cy="384624"/>
          </a:xfrm>
          <a:prstGeom prst="rect">
            <a:avLst/>
          </a:prstGeom>
        </p:spPr>
      </p:pic>
      <p:pic>
        <p:nvPicPr>
          <p:cNvPr id="66" name="Picture 65"/>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10375107"/>
            <a:ext cx="384624" cy="384624"/>
          </a:xfrm>
          <a:prstGeom prst="rect">
            <a:avLst/>
          </a:prstGeom>
        </p:spPr>
      </p:pic>
      <p:pic>
        <p:nvPicPr>
          <p:cNvPr id="78" name="Picture 7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79625" y="11638773"/>
            <a:ext cx="384624" cy="384624"/>
          </a:xfrm>
          <a:prstGeom prst="rect">
            <a:avLst/>
          </a:prstGeom>
        </p:spPr>
      </p:pic>
      <p:sp>
        <p:nvSpPr>
          <p:cNvPr id="67" name="Rectángulo 8"/>
          <p:cNvSpPr/>
          <p:nvPr/>
        </p:nvSpPr>
        <p:spPr>
          <a:xfrm>
            <a:off x="17834091" y="5264633"/>
            <a:ext cx="5326595" cy="6173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0" rIns="0" bIns="0" numCol="1" spcCol="38100" rtlCol="0" anchor="t">
            <a:noAutofit/>
          </a:bodyPr>
          <a:lstStyle/>
          <a:p>
            <a:pPr defTabSz="825500" hangingPunct="0">
              <a:lnSpc>
                <a:spcPct val="150000"/>
              </a:lnSpc>
            </a:pPr>
            <a:r>
              <a:rPr lang="en-US" sz="3200" b="1"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Proposed </a:t>
            </a:r>
            <a:r>
              <a:rPr lang="en-US" sz="3200" b="1"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Teams Plan</a:t>
            </a:r>
            <a:endParaRPr lang="en-US" sz="3200" b="1"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endParaRPr>
          </a:p>
        </p:txBody>
      </p:sp>
      <p:sp>
        <p:nvSpPr>
          <p:cNvPr id="68" name="Rectangle 67"/>
          <p:cNvSpPr/>
          <p:nvPr/>
        </p:nvSpPr>
        <p:spPr>
          <a:xfrm>
            <a:off x="17834091" y="6510773"/>
            <a:ext cx="2216175" cy="553998"/>
          </a:xfrm>
          <a:prstGeom prst="rect">
            <a:avLst/>
          </a:prstGeom>
        </p:spPr>
        <p:txBody>
          <a:bodyPr wrap="none" lIns="72000" tIns="0" rIns="0" bIns="0">
            <a:sp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Deployment Plan</a:t>
            </a:r>
          </a:p>
        </p:txBody>
      </p:sp>
      <p:sp>
        <p:nvSpPr>
          <p:cNvPr id="70" name="Rectangle 69"/>
          <p:cNvSpPr/>
          <p:nvPr/>
        </p:nvSpPr>
        <p:spPr>
          <a:xfrm>
            <a:off x="17834091" y="9066412"/>
            <a:ext cx="5326595" cy="553998"/>
          </a:xfrm>
          <a:prstGeom prst="rect">
            <a:avLst/>
          </a:prstGeom>
        </p:spPr>
        <p:txBody>
          <a:bodyPr wrap="square" lIns="72000" tIns="0" rIns="0" bIns="0">
            <a:sp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Details - </a:t>
            </a: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Data Lake</a:t>
            </a:r>
          </a:p>
        </p:txBody>
      </p:sp>
      <p:sp>
        <p:nvSpPr>
          <p:cNvPr id="72" name="Rectangle 71"/>
          <p:cNvSpPr/>
          <p:nvPr/>
        </p:nvSpPr>
        <p:spPr>
          <a:xfrm>
            <a:off x="17834091" y="2708994"/>
            <a:ext cx="5326595" cy="6173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0" rIns="0" bIns="0" numCol="1" spcCol="38100" rtlCol="0" anchor="ctr">
            <a:no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Introduction &amp; Context</a:t>
            </a:r>
            <a:endPar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endParaRPr>
          </a:p>
        </p:txBody>
      </p:sp>
      <p:sp>
        <p:nvSpPr>
          <p:cNvPr id="74" name="Rectangle 73"/>
          <p:cNvSpPr/>
          <p:nvPr/>
        </p:nvSpPr>
        <p:spPr>
          <a:xfrm>
            <a:off x="17834091" y="7820272"/>
            <a:ext cx="2763504" cy="553998"/>
          </a:xfrm>
          <a:prstGeom prst="rect">
            <a:avLst/>
          </a:prstGeom>
        </p:spPr>
        <p:txBody>
          <a:bodyPr wrap="none" lIns="72000" tIns="0" rIns="0" bIns="0">
            <a:sp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Details - SOC</a:t>
            </a:r>
          </a:p>
        </p:txBody>
      </p:sp>
      <p:sp>
        <p:nvSpPr>
          <p:cNvPr id="33" name="Rectangle 67 - 1"/>
          <p:cNvSpPr/>
          <p:nvPr/>
        </p:nvSpPr>
        <p:spPr>
          <a:xfrm>
            <a:off x="17834091" y="4018493"/>
            <a:ext cx="2379297" cy="553998"/>
          </a:xfrm>
          <a:prstGeom prst="rect">
            <a:avLst/>
          </a:prstGeom>
        </p:spPr>
        <p:txBody>
          <a:bodyPr wrap="none" lIns="72000" tIns="0" rIns="0" bIns="0">
            <a:sp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Approach</a:t>
            </a:r>
            <a:endPar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endParaRPr>
          </a:p>
        </p:txBody>
      </p:sp>
      <p:sp>
        <p:nvSpPr>
          <p:cNvPr id="36" name="Rectangle 35"/>
          <p:cNvSpPr/>
          <p:nvPr/>
        </p:nvSpPr>
        <p:spPr>
          <a:xfrm>
            <a:off x="17834091" y="10312552"/>
            <a:ext cx="5326595" cy="553998"/>
          </a:xfrm>
          <a:prstGeom prst="rect">
            <a:avLst/>
          </a:prstGeom>
        </p:spPr>
        <p:txBody>
          <a:bodyPr wrap="square" lIns="72000" tIns="0" rIns="0" bIns="0">
            <a:sp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Details – </a:t>
            </a: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Probes</a:t>
            </a:r>
          </a:p>
        </p:txBody>
      </p:sp>
      <p:sp>
        <p:nvSpPr>
          <p:cNvPr id="37" name="Rectangle 36"/>
          <p:cNvSpPr/>
          <p:nvPr/>
        </p:nvSpPr>
        <p:spPr>
          <a:xfrm>
            <a:off x="17834091" y="11558693"/>
            <a:ext cx="5326595" cy="553998"/>
          </a:xfrm>
          <a:prstGeom prst="rect">
            <a:avLst/>
          </a:prstGeom>
        </p:spPr>
        <p:txBody>
          <a:bodyPr wrap="square" lIns="72000" tIns="0" rIns="0" bIns="0">
            <a:sp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References</a:t>
            </a:r>
          </a:p>
        </p:txBody>
      </p:sp>
    </p:spTree>
    <p:extLst>
      <p:ext uri="{BB962C8B-B14F-4D97-AF65-F5344CB8AC3E}">
        <p14:creationId xmlns:p14="http://schemas.microsoft.com/office/powerpoint/2010/main" val="90540352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25"/>
          <p:cNvSpPr/>
          <p:nvPr/>
        </p:nvSpPr>
        <p:spPr>
          <a:xfrm>
            <a:off x="1390799" y="873133"/>
            <a:ext cx="18829518"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a:spcBef>
                <a:spcPts val="3200"/>
              </a:spcBef>
              <a:defRPr/>
            </a:pPr>
            <a:r>
              <a:rPr lang="en-US" sz="4000" b="1" cap="all" dirty="0" smtClean="0">
                <a:solidFill>
                  <a:prstClr val="black"/>
                </a:solidFill>
                <a:latin typeface="Calibri" panose="020F0502020204030204" pitchFamily="34" charset="0"/>
                <a:cs typeface="Calibri" panose="020F0502020204030204" pitchFamily="34" charset="0"/>
              </a:rPr>
              <a:t>Work </a:t>
            </a:r>
            <a:r>
              <a:rPr lang="en-US" sz="4000" b="1" cap="all" dirty="0">
                <a:solidFill>
                  <a:prstClr val="black"/>
                </a:solidFill>
                <a:latin typeface="Calibri" panose="020F0502020204030204" pitchFamily="34" charset="0"/>
                <a:cs typeface="Calibri" panose="020F0502020204030204" pitchFamily="34" charset="0"/>
              </a:rPr>
              <a:t>Team</a:t>
            </a:r>
          </a:p>
        </p:txBody>
      </p:sp>
      <p:sp>
        <p:nvSpPr>
          <p:cNvPr id="6" name="Text Box 2"/>
          <p:cNvSpPr txBox="1">
            <a:spLocks noChangeArrowheads="1"/>
          </p:cNvSpPr>
          <p:nvPr>
            <p:custDataLst>
              <p:tags r:id="rId1"/>
            </p:custDataLst>
          </p:nvPr>
        </p:nvSpPr>
        <p:spPr bwMode="auto">
          <a:xfrm>
            <a:off x="1390802"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cs typeface="Calibri" panose="020F0502020204030204" pitchFamily="34" charset="0"/>
              </a:rPr>
              <a:t>Proposed Teams</a:t>
            </a:r>
            <a:endParaRPr lang="en-US" altLang="es-ES" sz="2400" b="1" dirty="0">
              <a:solidFill>
                <a:srgbClr val="A6A6A6"/>
              </a:solidFill>
              <a:latin typeface="Calibri" panose="020F0502020204030204" pitchFamily="34" charset="0"/>
              <a:cs typeface="Calibri" panose="020F0502020204030204" pitchFamily="34" charset="0"/>
            </a:endParaRPr>
          </a:p>
        </p:txBody>
      </p:sp>
      <p:sp>
        <p:nvSpPr>
          <p:cNvPr id="20" name="Text Placeholder 1"/>
          <p:cNvSpPr>
            <a:spLocks noGrp="1"/>
          </p:cNvSpPr>
          <p:nvPr>
            <p:ph type="body" sz="quarter" idx="4294967295"/>
          </p:nvPr>
        </p:nvSpPr>
        <p:spPr>
          <a:xfrm>
            <a:off x="20732181" y="282487"/>
            <a:ext cx="3651822" cy="1343026"/>
          </a:xfrm>
        </p:spPr>
        <p:txBody>
          <a:bodyPr anchor="ctr">
            <a:normAutofit/>
          </a:bodyPr>
          <a:lstStyle/>
          <a:p>
            <a:pPr marL="0" indent="0" algn="ctr">
              <a:buNone/>
            </a:pPr>
            <a:r>
              <a:rPr lang="en-US" sz="2400" b="1" dirty="0" smtClean="0">
                <a:solidFill>
                  <a:prstClr val="white"/>
                </a:solidFill>
                <a:latin typeface="Calibri" panose="020F0502020204030204" pitchFamily="34" charset="0"/>
                <a:cs typeface="Calibri" panose="020F0502020204030204" pitchFamily="34" charset="0"/>
              </a:rPr>
              <a:t>Proposed Teams</a:t>
            </a:r>
            <a:endParaRPr lang="en-US" sz="2400" b="1" dirty="0">
              <a:solidFill>
                <a:prstClr val="white"/>
              </a:solidFill>
              <a:latin typeface="Calibri" panose="020F0502020204030204" pitchFamily="34" charset="0"/>
              <a:cs typeface="Calibri" panose="020F0502020204030204" pitchFamily="34" charset="0"/>
            </a:endParaRPr>
          </a:p>
        </p:txBody>
      </p:sp>
      <p:sp>
        <p:nvSpPr>
          <p:cNvPr id="39" name="TextBox 38"/>
          <p:cNvSpPr txBox="1"/>
          <p:nvPr/>
        </p:nvSpPr>
        <p:spPr>
          <a:xfrm>
            <a:off x="1390801" y="1770785"/>
            <a:ext cx="20755858" cy="1077218"/>
          </a:xfrm>
          <a:prstGeom prst="rect">
            <a:avLst/>
          </a:prstGeom>
          <a:noFill/>
        </p:spPr>
        <p:txBody>
          <a:bodyPr wrap="square" rtlCol="0">
            <a:spAutoFit/>
          </a:bodyPr>
          <a:lstStyle/>
          <a:p>
            <a:r>
              <a:rPr lang="en-US" sz="3200" dirty="0">
                <a:solidFill>
                  <a:srgbClr val="000000"/>
                </a:solidFill>
                <a:latin typeface="Calibri" panose="020F0502020204030204" pitchFamily="34" charset="0"/>
                <a:cs typeface="Calibri" panose="020F0502020204030204" pitchFamily="34" charset="0"/>
              </a:rPr>
              <a:t>The proposed scope includes an experienced team dedicated to guarantee the correct execution off all activities necessary to achieve the goals of this project:</a:t>
            </a:r>
          </a:p>
        </p:txBody>
      </p:sp>
      <p:grpSp>
        <p:nvGrpSpPr>
          <p:cNvPr id="18" name="Grupo 17"/>
          <p:cNvGrpSpPr/>
          <p:nvPr/>
        </p:nvGrpSpPr>
        <p:grpSpPr>
          <a:xfrm>
            <a:off x="1139803" y="3334376"/>
            <a:ext cx="6300000" cy="1417856"/>
            <a:chOff x="1322259" y="3657599"/>
            <a:chExt cx="8218632" cy="1453069"/>
          </a:xfrm>
        </p:grpSpPr>
        <p:sp>
          <p:nvSpPr>
            <p:cNvPr id="48" name="CuadroTexto 47"/>
            <p:cNvSpPr txBox="1"/>
            <p:nvPr/>
          </p:nvSpPr>
          <p:spPr>
            <a:xfrm>
              <a:off x="1322259" y="3657599"/>
              <a:ext cx="8218632" cy="1453069"/>
            </a:xfrm>
            <a:prstGeom prst="rect">
              <a:avLst/>
            </a:prstGeom>
            <a:solidFill>
              <a:schemeClr val="bg1">
                <a:lumMod val="95000"/>
              </a:schemeClr>
            </a:solidFill>
            <a:ln w="28575">
              <a:solidFill>
                <a:schemeClr val="tx1">
                  <a:lumMod val="95000"/>
                  <a:lumOff val="5000"/>
                </a:schemeClr>
              </a:solidFill>
            </a:ln>
          </p:spPr>
          <p:txBody>
            <a:bodyPr wrap="square" rtlCol="0">
              <a:noAutofit/>
            </a:bodyPr>
            <a:lstStyle/>
            <a:p>
              <a:pPr algn="ctr"/>
              <a:endParaRPr lang="en-US" sz="2000" dirty="0">
                <a:solidFill>
                  <a:prstClr val="black"/>
                </a:solidFill>
                <a:latin typeface="Calibri" panose="020F0502020204030204" pitchFamily="34" charset="0"/>
                <a:cs typeface="Calibri" panose="020F0502020204030204" pitchFamily="34" charset="0"/>
              </a:endParaRPr>
            </a:p>
          </p:txBody>
        </p:sp>
        <p:sp>
          <p:nvSpPr>
            <p:cNvPr id="11" name="Pentagon 29"/>
            <p:cNvSpPr/>
            <p:nvPr/>
          </p:nvSpPr>
          <p:spPr>
            <a:xfrm>
              <a:off x="1426906" y="3730803"/>
              <a:ext cx="8009338" cy="46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800" b="1" dirty="0">
                  <a:solidFill>
                    <a:prstClr val="white"/>
                  </a:solidFill>
                  <a:latin typeface="Calibri" panose="020F0502020204030204" pitchFamily="34" charset="0"/>
                  <a:cs typeface="Calibri" panose="020F0502020204030204" pitchFamily="34" charset="0"/>
                </a:rPr>
                <a:t>PMO</a:t>
              </a:r>
            </a:p>
          </p:txBody>
        </p:sp>
        <p:sp>
          <p:nvSpPr>
            <p:cNvPr id="24" name="Pentagon 2"/>
            <p:cNvSpPr/>
            <p:nvPr/>
          </p:nvSpPr>
          <p:spPr>
            <a:xfrm>
              <a:off x="3724393" y="4347172"/>
              <a:ext cx="3414364" cy="612000"/>
            </a:xfrm>
            <a:prstGeom prst="homePlate">
              <a:avLst>
                <a:gd name="adj" fmla="val 0"/>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000" b="1" dirty="0">
                  <a:solidFill>
                    <a:prstClr val="white"/>
                  </a:solidFill>
                  <a:latin typeface="Calibri" panose="020F0502020204030204" pitchFamily="34" charset="0"/>
                  <a:cs typeface="Calibri" panose="020F0502020204030204" pitchFamily="34" charset="0"/>
                </a:rPr>
                <a:t>PMO Management</a:t>
              </a:r>
            </a:p>
          </p:txBody>
        </p:sp>
      </p:grpSp>
      <p:grpSp>
        <p:nvGrpSpPr>
          <p:cNvPr id="3" name="Group 2"/>
          <p:cNvGrpSpPr/>
          <p:nvPr/>
        </p:nvGrpSpPr>
        <p:grpSpPr>
          <a:xfrm>
            <a:off x="1139803" y="6317890"/>
            <a:ext cx="6300000" cy="2171414"/>
            <a:chOff x="1322259" y="5244784"/>
            <a:chExt cx="8218632" cy="2225342"/>
          </a:xfrm>
        </p:grpSpPr>
        <p:sp>
          <p:nvSpPr>
            <p:cNvPr id="218" name="CuadroTexto 47"/>
            <p:cNvSpPr txBox="1"/>
            <p:nvPr/>
          </p:nvSpPr>
          <p:spPr>
            <a:xfrm>
              <a:off x="1322259" y="5244784"/>
              <a:ext cx="8218632" cy="2225342"/>
            </a:xfrm>
            <a:prstGeom prst="rect">
              <a:avLst/>
            </a:prstGeom>
            <a:solidFill>
              <a:schemeClr val="accent6">
                <a:lumMod val="40000"/>
                <a:lumOff val="60000"/>
              </a:schemeClr>
            </a:solidFill>
            <a:ln w="28575">
              <a:solidFill>
                <a:schemeClr val="tx1">
                  <a:lumMod val="95000"/>
                  <a:lumOff val="5000"/>
                </a:schemeClr>
              </a:solidFill>
            </a:ln>
          </p:spPr>
          <p:txBody>
            <a:bodyPr wrap="square" rtlCol="0">
              <a:noAutofit/>
            </a:bodyPr>
            <a:lstStyle/>
            <a:p>
              <a:pPr algn="ctr"/>
              <a:endParaRPr lang="en-US" sz="2000" dirty="0">
                <a:solidFill>
                  <a:prstClr val="black"/>
                </a:solidFill>
                <a:latin typeface="Calibri" panose="020F0502020204030204" pitchFamily="34" charset="0"/>
                <a:cs typeface="Calibri" panose="020F0502020204030204" pitchFamily="34" charset="0"/>
              </a:endParaRPr>
            </a:p>
          </p:txBody>
        </p:sp>
        <p:sp>
          <p:nvSpPr>
            <p:cNvPr id="219" name="Pentagon 29"/>
            <p:cNvSpPr/>
            <p:nvPr/>
          </p:nvSpPr>
          <p:spPr>
            <a:xfrm>
              <a:off x="1426906" y="5317989"/>
              <a:ext cx="8009338" cy="46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800" b="1" dirty="0">
                  <a:solidFill>
                    <a:schemeClr val="tx1"/>
                  </a:solidFill>
                  <a:latin typeface="Calibri" panose="020F0502020204030204" pitchFamily="34" charset="0"/>
                  <a:cs typeface="Calibri" panose="020F0502020204030204" pitchFamily="34" charset="0"/>
                </a:rPr>
                <a:t>Deployment</a:t>
              </a:r>
            </a:p>
          </p:txBody>
        </p:sp>
        <p:sp>
          <p:nvSpPr>
            <p:cNvPr id="220" name="Pentagon 2"/>
            <p:cNvSpPr/>
            <p:nvPr/>
          </p:nvSpPr>
          <p:spPr>
            <a:xfrm>
              <a:off x="4117575" y="5934358"/>
              <a:ext cx="2628000" cy="612000"/>
            </a:xfrm>
            <a:prstGeom prst="homePlate">
              <a:avLst>
                <a:gd name="adj" fmla="val 0"/>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000" b="1" dirty="0">
                  <a:solidFill>
                    <a:prstClr val="white"/>
                  </a:solidFill>
                  <a:latin typeface="Calibri" panose="020F0502020204030204" pitchFamily="34" charset="0"/>
                  <a:cs typeface="Calibri" panose="020F0502020204030204" pitchFamily="34" charset="0"/>
                </a:rPr>
                <a:t>Deployment</a:t>
              </a:r>
            </a:p>
          </p:txBody>
        </p:sp>
        <p:sp>
          <p:nvSpPr>
            <p:cNvPr id="221" name="Pentagon 2"/>
            <p:cNvSpPr/>
            <p:nvPr/>
          </p:nvSpPr>
          <p:spPr>
            <a:xfrm>
              <a:off x="3361575" y="6679313"/>
              <a:ext cx="4140000" cy="612000"/>
            </a:xfrm>
            <a:prstGeom prst="homePlate">
              <a:avLst>
                <a:gd name="adj" fmla="val 0"/>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000" b="1" dirty="0">
                  <a:solidFill>
                    <a:prstClr val="white"/>
                  </a:solidFill>
                  <a:latin typeface="Calibri" panose="020F0502020204030204" pitchFamily="34" charset="0"/>
                  <a:cs typeface="Calibri" panose="020F0502020204030204" pitchFamily="34" charset="0"/>
                </a:rPr>
                <a:t>SQM and CEM Visualization &amp; Reporting</a:t>
              </a:r>
            </a:p>
          </p:txBody>
        </p:sp>
        <p:sp>
          <p:nvSpPr>
            <p:cNvPr id="222" name="Pentagon 2"/>
            <p:cNvSpPr/>
            <p:nvPr/>
          </p:nvSpPr>
          <p:spPr>
            <a:xfrm>
              <a:off x="1426906" y="5934358"/>
              <a:ext cx="2628000" cy="612000"/>
            </a:xfrm>
            <a:prstGeom prst="homePlate">
              <a:avLst>
                <a:gd name="adj" fmla="val 0"/>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000" b="1" dirty="0">
                  <a:solidFill>
                    <a:prstClr val="white"/>
                  </a:solidFill>
                  <a:latin typeface="Calibri" panose="020F0502020204030204" pitchFamily="34" charset="0"/>
                  <a:cs typeface="Calibri" panose="020F0502020204030204" pitchFamily="34" charset="0"/>
                </a:rPr>
                <a:t>Design</a:t>
              </a:r>
            </a:p>
          </p:txBody>
        </p:sp>
        <p:sp>
          <p:nvSpPr>
            <p:cNvPr id="223" name="Pentagon 2"/>
            <p:cNvSpPr/>
            <p:nvPr/>
          </p:nvSpPr>
          <p:spPr>
            <a:xfrm>
              <a:off x="6808244" y="5934358"/>
              <a:ext cx="2628000" cy="612000"/>
            </a:xfrm>
            <a:prstGeom prst="homePlate">
              <a:avLst>
                <a:gd name="adj" fmla="val 0"/>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000" b="1" dirty="0">
                  <a:solidFill>
                    <a:prstClr val="white"/>
                  </a:solidFill>
                  <a:latin typeface="Calibri" panose="020F0502020204030204" pitchFamily="34" charset="0"/>
                  <a:cs typeface="Calibri" panose="020F0502020204030204" pitchFamily="34" charset="0"/>
                </a:rPr>
                <a:t>Launching &amp; stabilization</a:t>
              </a:r>
            </a:p>
          </p:txBody>
        </p:sp>
      </p:grpSp>
      <p:grpSp>
        <p:nvGrpSpPr>
          <p:cNvPr id="8" name="Group 7"/>
          <p:cNvGrpSpPr/>
          <p:nvPr/>
        </p:nvGrpSpPr>
        <p:grpSpPr>
          <a:xfrm>
            <a:off x="1139803" y="8563205"/>
            <a:ext cx="6300000" cy="2171414"/>
            <a:chOff x="1316080" y="7639439"/>
            <a:chExt cx="8218632" cy="2225342"/>
          </a:xfrm>
        </p:grpSpPr>
        <p:sp>
          <p:nvSpPr>
            <p:cNvPr id="227" name="CuadroTexto 47"/>
            <p:cNvSpPr txBox="1"/>
            <p:nvPr/>
          </p:nvSpPr>
          <p:spPr>
            <a:xfrm>
              <a:off x="1316080" y="7639439"/>
              <a:ext cx="8218632" cy="2225342"/>
            </a:xfrm>
            <a:prstGeom prst="rect">
              <a:avLst/>
            </a:prstGeom>
            <a:solidFill>
              <a:schemeClr val="bg1">
                <a:lumMod val="95000"/>
              </a:schemeClr>
            </a:solidFill>
            <a:ln w="28575">
              <a:solidFill>
                <a:schemeClr val="tx1">
                  <a:lumMod val="95000"/>
                  <a:lumOff val="5000"/>
                </a:schemeClr>
              </a:solidFill>
            </a:ln>
          </p:spPr>
          <p:txBody>
            <a:bodyPr wrap="square" rtlCol="0">
              <a:noAutofit/>
            </a:bodyPr>
            <a:lstStyle/>
            <a:p>
              <a:pPr algn="ctr"/>
              <a:endParaRPr lang="en-US" sz="2000" dirty="0">
                <a:solidFill>
                  <a:prstClr val="black"/>
                </a:solidFill>
                <a:latin typeface="Calibri" panose="020F0502020204030204" pitchFamily="34" charset="0"/>
                <a:cs typeface="Calibri" panose="020F0502020204030204" pitchFamily="34" charset="0"/>
              </a:endParaRPr>
            </a:p>
          </p:txBody>
        </p:sp>
        <p:sp>
          <p:nvSpPr>
            <p:cNvPr id="228" name="Pentagon 29"/>
            <p:cNvSpPr/>
            <p:nvPr/>
          </p:nvSpPr>
          <p:spPr>
            <a:xfrm>
              <a:off x="1420727" y="7712644"/>
              <a:ext cx="8009338" cy="46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800" b="1" dirty="0">
                  <a:solidFill>
                    <a:prstClr val="white"/>
                  </a:solidFill>
                  <a:latin typeface="Calibri" panose="020F0502020204030204" pitchFamily="34" charset="0"/>
                  <a:cs typeface="Calibri" panose="020F0502020204030204" pitchFamily="34" charset="0"/>
                </a:rPr>
                <a:t>Yearly Support</a:t>
              </a:r>
            </a:p>
          </p:txBody>
        </p:sp>
        <p:sp>
          <p:nvSpPr>
            <p:cNvPr id="231" name="Pentagon 2"/>
            <p:cNvSpPr/>
            <p:nvPr/>
          </p:nvSpPr>
          <p:spPr>
            <a:xfrm>
              <a:off x="1420727" y="8329013"/>
              <a:ext cx="3816000" cy="612000"/>
            </a:xfrm>
            <a:prstGeom prst="homePlate">
              <a:avLst>
                <a:gd name="adj" fmla="val 0"/>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000" b="1" dirty="0">
                  <a:solidFill>
                    <a:prstClr val="white"/>
                  </a:solidFill>
                  <a:latin typeface="Calibri" panose="020F0502020204030204" pitchFamily="34" charset="0"/>
                  <a:cs typeface="Calibri" panose="020F0502020204030204" pitchFamily="34" charset="0"/>
                </a:rPr>
                <a:t>Office &amp; reporting (O&amp;R)</a:t>
              </a:r>
            </a:p>
          </p:txBody>
        </p:sp>
        <p:sp>
          <p:nvSpPr>
            <p:cNvPr id="232" name="Pentagon 2"/>
            <p:cNvSpPr/>
            <p:nvPr/>
          </p:nvSpPr>
          <p:spPr>
            <a:xfrm>
              <a:off x="5614065" y="8329013"/>
              <a:ext cx="3816000" cy="612000"/>
            </a:xfrm>
            <a:prstGeom prst="homePlate">
              <a:avLst>
                <a:gd name="adj" fmla="val 0"/>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000" b="1" dirty="0">
                  <a:solidFill>
                    <a:prstClr val="white"/>
                  </a:solidFill>
                  <a:latin typeface="Calibri" panose="020F0502020204030204" pitchFamily="34" charset="0"/>
                  <a:cs typeface="Calibri" panose="020F0502020204030204" pitchFamily="34" charset="0"/>
                </a:rPr>
                <a:t>Technical Office (TO)</a:t>
              </a:r>
            </a:p>
          </p:txBody>
        </p:sp>
        <p:sp>
          <p:nvSpPr>
            <p:cNvPr id="233" name="Pentagon 2"/>
            <p:cNvSpPr/>
            <p:nvPr/>
          </p:nvSpPr>
          <p:spPr>
            <a:xfrm>
              <a:off x="1420727" y="9073968"/>
              <a:ext cx="8009337" cy="612000"/>
            </a:xfrm>
            <a:prstGeom prst="homePlate">
              <a:avLst>
                <a:gd name="adj" fmla="val 0"/>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000" b="1" dirty="0">
                  <a:solidFill>
                    <a:prstClr val="white"/>
                  </a:solidFill>
                  <a:latin typeface="Calibri" panose="020F0502020204030204" pitchFamily="34" charset="0"/>
                  <a:cs typeface="Calibri" panose="020F0502020204030204" pitchFamily="34" charset="0"/>
                </a:rPr>
                <a:t>Application Maintenance (24x7)</a:t>
              </a:r>
            </a:p>
          </p:txBody>
        </p:sp>
      </p:grpSp>
      <p:grpSp>
        <p:nvGrpSpPr>
          <p:cNvPr id="234" name="Grupo 17"/>
          <p:cNvGrpSpPr/>
          <p:nvPr/>
        </p:nvGrpSpPr>
        <p:grpSpPr>
          <a:xfrm>
            <a:off x="1139803" y="4826133"/>
            <a:ext cx="6300000" cy="1417856"/>
            <a:chOff x="1322259" y="3657599"/>
            <a:chExt cx="8218632" cy="1453069"/>
          </a:xfrm>
        </p:grpSpPr>
        <p:sp>
          <p:nvSpPr>
            <p:cNvPr id="235" name="CuadroTexto 47"/>
            <p:cNvSpPr txBox="1"/>
            <p:nvPr/>
          </p:nvSpPr>
          <p:spPr>
            <a:xfrm>
              <a:off x="1322259" y="3657599"/>
              <a:ext cx="8218632" cy="1453069"/>
            </a:xfrm>
            <a:prstGeom prst="rect">
              <a:avLst/>
            </a:prstGeom>
            <a:solidFill>
              <a:schemeClr val="bg1">
                <a:lumMod val="95000"/>
              </a:schemeClr>
            </a:solidFill>
            <a:ln w="28575">
              <a:solidFill>
                <a:schemeClr val="tx1">
                  <a:lumMod val="95000"/>
                  <a:lumOff val="5000"/>
                </a:schemeClr>
              </a:solidFill>
            </a:ln>
          </p:spPr>
          <p:txBody>
            <a:bodyPr wrap="square" rtlCol="0">
              <a:noAutofit/>
            </a:bodyPr>
            <a:lstStyle/>
            <a:p>
              <a:pPr algn="ctr"/>
              <a:endParaRPr lang="en-US" sz="2000" dirty="0">
                <a:solidFill>
                  <a:prstClr val="black"/>
                </a:solidFill>
                <a:latin typeface="Calibri" panose="020F0502020204030204" pitchFamily="34" charset="0"/>
                <a:cs typeface="Calibri" panose="020F0502020204030204" pitchFamily="34" charset="0"/>
              </a:endParaRPr>
            </a:p>
          </p:txBody>
        </p:sp>
        <p:sp>
          <p:nvSpPr>
            <p:cNvPr id="236" name="Pentagon 29"/>
            <p:cNvSpPr/>
            <p:nvPr/>
          </p:nvSpPr>
          <p:spPr>
            <a:xfrm>
              <a:off x="1426906" y="3730803"/>
              <a:ext cx="8009338" cy="46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800" b="1" dirty="0">
                  <a:solidFill>
                    <a:prstClr val="white"/>
                  </a:solidFill>
                  <a:latin typeface="Calibri" panose="020F0502020204030204" pitchFamily="34" charset="0"/>
                  <a:cs typeface="Calibri" panose="020F0502020204030204" pitchFamily="34" charset="0"/>
                </a:rPr>
                <a:t>Process assessment</a:t>
              </a:r>
            </a:p>
          </p:txBody>
        </p:sp>
        <p:sp>
          <p:nvSpPr>
            <p:cNvPr id="237" name="Pentagon 2"/>
            <p:cNvSpPr/>
            <p:nvPr/>
          </p:nvSpPr>
          <p:spPr>
            <a:xfrm>
              <a:off x="3724393" y="4347172"/>
              <a:ext cx="3414364" cy="612000"/>
            </a:xfrm>
            <a:prstGeom prst="homePlate">
              <a:avLst>
                <a:gd name="adj" fmla="val 0"/>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000" b="1" dirty="0">
                  <a:solidFill>
                    <a:prstClr val="white"/>
                  </a:solidFill>
                  <a:latin typeface="Calibri" panose="020F0502020204030204" pitchFamily="34" charset="0"/>
                  <a:cs typeface="Calibri" panose="020F0502020204030204" pitchFamily="34" charset="0"/>
                </a:rPr>
                <a:t>Process &amp; System Consulting</a:t>
              </a:r>
            </a:p>
          </p:txBody>
        </p:sp>
      </p:grpSp>
      <p:grpSp>
        <p:nvGrpSpPr>
          <p:cNvPr id="238" name="Grupo 17"/>
          <p:cNvGrpSpPr/>
          <p:nvPr/>
        </p:nvGrpSpPr>
        <p:grpSpPr>
          <a:xfrm>
            <a:off x="1139803" y="10808520"/>
            <a:ext cx="6300000" cy="1417856"/>
            <a:chOff x="1322259" y="3657599"/>
            <a:chExt cx="8218632" cy="1453069"/>
          </a:xfrm>
        </p:grpSpPr>
        <p:sp>
          <p:nvSpPr>
            <p:cNvPr id="239" name="CuadroTexto 47"/>
            <p:cNvSpPr txBox="1"/>
            <p:nvPr/>
          </p:nvSpPr>
          <p:spPr>
            <a:xfrm>
              <a:off x="1322259" y="3657599"/>
              <a:ext cx="8218632" cy="1453069"/>
            </a:xfrm>
            <a:prstGeom prst="rect">
              <a:avLst/>
            </a:prstGeom>
            <a:solidFill>
              <a:schemeClr val="bg1">
                <a:lumMod val="95000"/>
              </a:schemeClr>
            </a:solidFill>
            <a:ln w="28575">
              <a:solidFill>
                <a:schemeClr val="tx1">
                  <a:lumMod val="95000"/>
                  <a:lumOff val="5000"/>
                </a:schemeClr>
              </a:solidFill>
            </a:ln>
          </p:spPr>
          <p:txBody>
            <a:bodyPr wrap="square" rtlCol="0">
              <a:noAutofit/>
            </a:bodyPr>
            <a:lstStyle/>
            <a:p>
              <a:pPr algn="ctr"/>
              <a:endParaRPr lang="en-US" sz="2000" dirty="0">
                <a:solidFill>
                  <a:prstClr val="black"/>
                </a:solidFill>
                <a:latin typeface="Calibri" panose="020F0502020204030204" pitchFamily="34" charset="0"/>
                <a:cs typeface="Calibri" panose="020F0502020204030204" pitchFamily="34" charset="0"/>
              </a:endParaRPr>
            </a:p>
          </p:txBody>
        </p:sp>
        <p:sp>
          <p:nvSpPr>
            <p:cNvPr id="240" name="Pentagon 29"/>
            <p:cNvSpPr/>
            <p:nvPr/>
          </p:nvSpPr>
          <p:spPr>
            <a:xfrm>
              <a:off x="1426906" y="3730803"/>
              <a:ext cx="8009338" cy="46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800" b="1" dirty="0">
                  <a:solidFill>
                    <a:prstClr val="white"/>
                  </a:solidFill>
                  <a:latin typeface="Calibri" panose="020F0502020204030204" pitchFamily="34" charset="0"/>
                  <a:cs typeface="Calibri" panose="020F0502020204030204" pitchFamily="34" charset="0"/>
                </a:rPr>
                <a:t>Change Management</a:t>
              </a:r>
            </a:p>
          </p:txBody>
        </p:sp>
        <p:sp>
          <p:nvSpPr>
            <p:cNvPr id="241" name="Pentagon 2"/>
            <p:cNvSpPr/>
            <p:nvPr/>
          </p:nvSpPr>
          <p:spPr>
            <a:xfrm>
              <a:off x="3289509" y="4347172"/>
              <a:ext cx="4284133" cy="612000"/>
            </a:xfrm>
            <a:prstGeom prst="homePlate">
              <a:avLst>
                <a:gd name="adj" fmla="val 0"/>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000" b="1" dirty="0">
                  <a:solidFill>
                    <a:prstClr val="white"/>
                  </a:solidFill>
                  <a:latin typeface="Calibri" panose="020F0502020204030204" pitchFamily="34" charset="0"/>
                  <a:cs typeface="Calibri" panose="020F0502020204030204" pitchFamily="34" charset="0"/>
                </a:rPr>
                <a:t>Change management &amp; Training</a:t>
              </a:r>
            </a:p>
          </p:txBody>
        </p:sp>
      </p:grpSp>
      <p:sp>
        <p:nvSpPr>
          <p:cNvPr id="51" name="CuadroTexto 50"/>
          <p:cNvSpPr txBox="1"/>
          <p:nvPr/>
        </p:nvSpPr>
        <p:spPr>
          <a:xfrm>
            <a:off x="7632948" y="3334376"/>
            <a:ext cx="15644493" cy="1418400"/>
          </a:xfrm>
          <a:prstGeom prst="rect">
            <a:avLst/>
          </a:prstGeom>
          <a:solidFill>
            <a:schemeClr val="bg1">
              <a:lumMod val="95000"/>
            </a:schemeClr>
          </a:solidFill>
          <a:ln w="19050">
            <a:solidFill>
              <a:schemeClr val="tx1">
                <a:lumMod val="95000"/>
                <a:lumOff val="5000"/>
              </a:schemeClr>
            </a:solidFill>
          </a:ln>
        </p:spPr>
        <p:txBody>
          <a:bodyPr wrap="square" rtlCol="0" anchor="ctr">
            <a:noAutofit/>
          </a:bodyPr>
          <a:lstStyle/>
          <a:p>
            <a:r>
              <a:rPr lang="en-US" sz="2400" dirty="0">
                <a:solidFill>
                  <a:prstClr val="black"/>
                </a:solidFill>
                <a:latin typeface="Calibri" panose="020F0502020204030204" pitchFamily="34" charset="0"/>
                <a:cs typeface="Calibri" panose="020F0502020204030204" pitchFamily="34" charset="0"/>
              </a:rPr>
              <a:t>This Office has the main goal of guaranteeing the correct end-to-end management and execution of the project, coordinating the different teams in order to complete the project on time (follow up the project, detect risks, definition of strategic </a:t>
            </a:r>
            <a:r>
              <a:rPr lang="en-US" sz="2400" dirty="0" smtClean="0">
                <a:solidFill>
                  <a:prstClr val="black"/>
                </a:solidFill>
                <a:latin typeface="Calibri" panose="020F0502020204030204" pitchFamily="34" charset="0"/>
                <a:cs typeface="Calibri" panose="020F0502020204030204" pitchFamily="34" charset="0"/>
              </a:rPr>
              <a:t>KPI's, </a:t>
            </a:r>
            <a:r>
              <a:rPr lang="en-US" sz="2400" dirty="0">
                <a:solidFill>
                  <a:prstClr val="black"/>
                </a:solidFill>
                <a:latin typeface="Calibri" panose="020F0502020204030204" pitchFamily="34" charset="0"/>
                <a:cs typeface="Calibri" panose="020F0502020204030204" pitchFamily="34" charset="0"/>
              </a:rPr>
              <a:t>use case customization and initial tool </a:t>
            </a:r>
            <a:r>
              <a:rPr lang="en-US" sz="2400" dirty="0" smtClean="0">
                <a:solidFill>
                  <a:prstClr val="black"/>
                </a:solidFill>
                <a:latin typeface="Calibri" panose="020F0502020204030204" pitchFamily="34" charset="0"/>
                <a:cs typeface="Calibri" panose="020F0502020204030204" pitchFamily="34" charset="0"/>
              </a:rPr>
              <a:t>administration etc..). (24 </a:t>
            </a:r>
            <a:r>
              <a:rPr lang="en-US" sz="2400" dirty="0">
                <a:solidFill>
                  <a:prstClr val="black"/>
                </a:solidFill>
                <a:latin typeface="Calibri" panose="020F0502020204030204" pitchFamily="34" charset="0"/>
                <a:cs typeface="Calibri" panose="020F0502020204030204" pitchFamily="34" charset="0"/>
              </a:rPr>
              <a:t>months)</a:t>
            </a:r>
          </a:p>
        </p:txBody>
      </p:sp>
      <p:sp>
        <p:nvSpPr>
          <p:cNvPr id="249" name="CuadroTexto 50"/>
          <p:cNvSpPr txBox="1"/>
          <p:nvPr/>
        </p:nvSpPr>
        <p:spPr>
          <a:xfrm>
            <a:off x="7632948" y="4826133"/>
            <a:ext cx="15644493" cy="1418400"/>
          </a:xfrm>
          <a:prstGeom prst="rect">
            <a:avLst/>
          </a:prstGeom>
          <a:solidFill>
            <a:schemeClr val="bg1">
              <a:lumMod val="95000"/>
            </a:schemeClr>
          </a:solidFill>
          <a:ln w="19050">
            <a:solidFill>
              <a:schemeClr val="tx1">
                <a:lumMod val="95000"/>
                <a:lumOff val="5000"/>
              </a:schemeClr>
            </a:solidFill>
          </a:ln>
        </p:spPr>
        <p:txBody>
          <a:bodyPr wrap="square" rtlCol="0" anchor="ctr">
            <a:noAutofit/>
          </a:bodyPr>
          <a:lstStyle/>
          <a:p>
            <a:r>
              <a:rPr lang="en-US" sz="2400" dirty="0">
                <a:solidFill>
                  <a:prstClr val="black"/>
                </a:solidFill>
                <a:latin typeface="Calibri" panose="020F0502020204030204" pitchFamily="34" charset="0"/>
                <a:cs typeface="Calibri" panose="020F0502020204030204" pitchFamily="34" charset="0"/>
              </a:rPr>
              <a:t>The Process Team is the responsible of As-Is analysis of processes and systems and definition and implementation of the new Operating model (SOC Processes). </a:t>
            </a:r>
            <a:r>
              <a:rPr lang="en-US" sz="2400" dirty="0" smtClean="0">
                <a:solidFill>
                  <a:prstClr val="black"/>
                </a:solidFill>
                <a:latin typeface="Calibri" panose="020F0502020204030204" pitchFamily="34" charset="0"/>
                <a:cs typeface="Calibri" panose="020F0502020204030204" pitchFamily="34" charset="0"/>
              </a:rPr>
              <a:t>Document the process related with e-Tom and define the uses cases.</a:t>
            </a:r>
            <a:endParaRPr lang="en-US" sz="2400" dirty="0">
              <a:solidFill>
                <a:prstClr val="black"/>
              </a:solidFill>
              <a:latin typeface="Calibri" panose="020F0502020204030204" pitchFamily="34" charset="0"/>
              <a:cs typeface="Calibri" panose="020F0502020204030204" pitchFamily="34" charset="0"/>
            </a:endParaRPr>
          </a:p>
          <a:p>
            <a:r>
              <a:rPr lang="en-US" sz="2400" dirty="0">
                <a:solidFill>
                  <a:prstClr val="black"/>
                </a:solidFill>
                <a:latin typeface="Calibri" panose="020F0502020204030204" pitchFamily="34" charset="0"/>
                <a:cs typeface="Calibri" panose="020F0502020204030204" pitchFamily="34" charset="0"/>
              </a:rPr>
              <a:t>Development of corrective action plans to correct </a:t>
            </a:r>
            <a:r>
              <a:rPr lang="en-US" sz="2400" dirty="0" smtClean="0">
                <a:solidFill>
                  <a:prstClr val="black"/>
                </a:solidFill>
                <a:latin typeface="Calibri" panose="020F0502020204030204" pitchFamily="34" charset="0"/>
                <a:cs typeface="Calibri" panose="020F0502020204030204" pitchFamily="34" charset="0"/>
              </a:rPr>
              <a:t>deviations (6 months)</a:t>
            </a:r>
            <a:endParaRPr lang="en-US" sz="2400" dirty="0">
              <a:solidFill>
                <a:prstClr val="black"/>
              </a:solidFill>
              <a:latin typeface="Calibri" panose="020F0502020204030204" pitchFamily="34" charset="0"/>
              <a:cs typeface="Calibri" panose="020F0502020204030204" pitchFamily="34" charset="0"/>
            </a:endParaRPr>
          </a:p>
        </p:txBody>
      </p:sp>
      <p:sp>
        <p:nvSpPr>
          <p:cNvPr id="264" name="CuadroTexto 50"/>
          <p:cNvSpPr txBox="1"/>
          <p:nvPr/>
        </p:nvSpPr>
        <p:spPr>
          <a:xfrm>
            <a:off x="7618917" y="8563205"/>
            <a:ext cx="7722466" cy="1044000"/>
          </a:xfrm>
          <a:prstGeom prst="rect">
            <a:avLst/>
          </a:prstGeom>
          <a:solidFill>
            <a:schemeClr val="bg1">
              <a:lumMod val="95000"/>
            </a:schemeClr>
          </a:solidFill>
          <a:ln w="19050">
            <a:solidFill>
              <a:schemeClr val="tx1">
                <a:lumMod val="95000"/>
                <a:lumOff val="5000"/>
              </a:schemeClr>
            </a:solidFill>
          </a:ln>
        </p:spPr>
        <p:txBody>
          <a:bodyPr wrap="square" rtlCol="0" anchor="ctr">
            <a:noAutofit/>
          </a:bodyPr>
          <a:lstStyle/>
          <a:p>
            <a:r>
              <a:rPr lang="en-US" sz="2400" dirty="0">
                <a:solidFill>
                  <a:prstClr val="black"/>
                </a:solidFill>
                <a:latin typeface="Calibri" panose="020F0502020204030204" pitchFamily="34" charset="0"/>
                <a:cs typeface="Calibri" panose="020F0502020204030204" pitchFamily="34" charset="0"/>
              </a:rPr>
              <a:t>Network and services reporting and Analytics, SLA/Management) + Customer Experience Management, Continual Service Improvement, QoE Reporting</a:t>
            </a:r>
          </a:p>
        </p:txBody>
      </p:sp>
      <p:sp>
        <p:nvSpPr>
          <p:cNvPr id="271" name="CuadroTexto 50"/>
          <p:cNvSpPr txBox="1"/>
          <p:nvPr/>
        </p:nvSpPr>
        <p:spPr>
          <a:xfrm>
            <a:off x="15567838" y="8563205"/>
            <a:ext cx="7722466" cy="1044000"/>
          </a:xfrm>
          <a:prstGeom prst="rect">
            <a:avLst/>
          </a:prstGeom>
          <a:solidFill>
            <a:schemeClr val="bg1">
              <a:lumMod val="95000"/>
            </a:schemeClr>
          </a:solidFill>
          <a:ln w="19050">
            <a:solidFill>
              <a:schemeClr val="tx1">
                <a:lumMod val="95000"/>
                <a:lumOff val="5000"/>
              </a:schemeClr>
            </a:solidFill>
          </a:ln>
        </p:spPr>
        <p:txBody>
          <a:bodyPr wrap="square" rtlCol="0" anchor="ctr">
            <a:noAutofit/>
          </a:bodyPr>
          <a:lstStyle/>
          <a:p>
            <a:r>
              <a:rPr lang="en-US" sz="2400" dirty="0">
                <a:solidFill>
                  <a:prstClr val="black"/>
                </a:solidFill>
                <a:latin typeface="Calibri" panose="020F0502020204030204" pitchFamily="34" charset="0"/>
                <a:cs typeface="Calibri" panose="020F0502020204030204" pitchFamily="34" charset="0"/>
              </a:rPr>
              <a:t>Perform configuration task sin the probes, adapt it to the xDR to the new feed needs in the SOC, software upgrades and infrastructure dimensioning</a:t>
            </a:r>
          </a:p>
        </p:txBody>
      </p:sp>
      <p:sp>
        <p:nvSpPr>
          <p:cNvPr id="274" name="CuadroTexto 50"/>
          <p:cNvSpPr txBox="1"/>
          <p:nvPr/>
        </p:nvSpPr>
        <p:spPr>
          <a:xfrm>
            <a:off x="7632948" y="9690619"/>
            <a:ext cx="15657356" cy="1044000"/>
          </a:xfrm>
          <a:prstGeom prst="rect">
            <a:avLst/>
          </a:prstGeom>
          <a:solidFill>
            <a:schemeClr val="bg1">
              <a:lumMod val="95000"/>
            </a:schemeClr>
          </a:solidFill>
          <a:ln w="19050">
            <a:solidFill>
              <a:schemeClr val="tx1">
                <a:lumMod val="95000"/>
                <a:lumOff val="5000"/>
              </a:schemeClr>
            </a:solidFill>
          </a:ln>
        </p:spPr>
        <p:txBody>
          <a:bodyPr wrap="square" rtlCol="0" anchor="ctr">
            <a:noAutofit/>
          </a:bodyPr>
          <a:lstStyle/>
          <a:p>
            <a:r>
              <a:rPr lang="en-US" sz="2400" dirty="0">
                <a:solidFill>
                  <a:prstClr val="black"/>
                </a:solidFill>
                <a:latin typeface="Calibri" panose="020F0502020204030204" pitchFamily="34" charset="0"/>
                <a:cs typeface="Calibri" panose="020F0502020204030204" pitchFamily="34" charset="0"/>
              </a:rPr>
              <a:t>Application Maintenance + Level 3 + Product Support</a:t>
            </a:r>
          </a:p>
        </p:txBody>
      </p:sp>
      <p:sp>
        <p:nvSpPr>
          <p:cNvPr id="74" name="CuadroTexto 50"/>
          <p:cNvSpPr txBox="1"/>
          <p:nvPr/>
        </p:nvSpPr>
        <p:spPr>
          <a:xfrm>
            <a:off x="7632948" y="6317889"/>
            <a:ext cx="15644493" cy="1196131"/>
          </a:xfrm>
          <a:prstGeom prst="rect">
            <a:avLst/>
          </a:prstGeom>
          <a:solidFill>
            <a:schemeClr val="accent6">
              <a:lumMod val="40000"/>
              <a:lumOff val="60000"/>
            </a:schemeClr>
          </a:solidFill>
          <a:ln w="19050">
            <a:solidFill>
              <a:schemeClr val="tx1">
                <a:lumMod val="95000"/>
                <a:lumOff val="5000"/>
              </a:schemeClr>
            </a:solidFill>
          </a:ln>
        </p:spPr>
        <p:txBody>
          <a:bodyPr wrap="square" rtlCol="0" anchor="ctr">
            <a:noAutofit/>
          </a:bodyPr>
          <a:lstStyle/>
          <a:p>
            <a:r>
              <a:rPr lang="en-US" sz="2400" dirty="0">
                <a:solidFill>
                  <a:prstClr val="black"/>
                </a:solidFill>
                <a:latin typeface="Calibri" panose="020F0502020204030204" pitchFamily="34" charset="0"/>
                <a:cs typeface="Calibri" panose="020F0502020204030204" pitchFamily="34" charset="0"/>
              </a:rPr>
              <a:t>Identify the sources of information needed for every service defined to monitor in the SQM and CEM Dashboards and define the interaction with the </a:t>
            </a:r>
            <a:r>
              <a:rPr lang="en-US" sz="2400" dirty="0" smtClean="0">
                <a:solidFill>
                  <a:prstClr val="black"/>
                </a:solidFill>
                <a:latin typeface="Calibri" panose="020F0502020204030204" pitchFamily="34" charset="0"/>
                <a:cs typeface="Calibri" panose="020F0502020204030204" pitchFamily="34" charset="0"/>
              </a:rPr>
              <a:t>Probes and Data Lake.</a:t>
            </a:r>
          </a:p>
          <a:p>
            <a:r>
              <a:rPr lang="en-US" sz="2400" dirty="0" smtClean="0">
                <a:solidFill>
                  <a:prstClr val="black"/>
                </a:solidFill>
                <a:latin typeface="Calibri" panose="020F0502020204030204" pitchFamily="34" charset="0"/>
                <a:cs typeface="Calibri" panose="020F0502020204030204" pitchFamily="34" charset="0"/>
              </a:rPr>
              <a:t>Analyze the data and build the KPIS. Use case definition and customization</a:t>
            </a:r>
            <a:endParaRPr lang="en-US" sz="2400" dirty="0">
              <a:solidFill>
                <a:prstClr val="black"/>
              </a:solidFill>
              <a:latin typeface="Calibri" panose="020F0502020204030204" pitchFamily="34" charset="0"/>
              <a:cs typeface="Calibri" panose="020F0502020204030204" pitchFamily="34" charset="0"/>
            </a:endParaRPr>
          </a:p>
        </p:txBody>
      </p:sp>
      <p:sp>
        <p:nvSpPr>
          <p:cNvPr id="78" name="CuadroTexto 50"/>
          <p:cNvSpPr txBox="1"/>
          <p:nvPr/>
        </p:nvSpPr>
        <p:spPr>
          <a:xfrm>
            <a:off x="7632948" y="7587922"/>
            <a:ext cx="15644493" cy="901382"/>
          </a:xfrm>
          <a:prstGeom prst="rect">
            <a:avLst/>
          </a:prstGeom>
          <a:solidFill>
            <a:schemeClr val="accent6">
              <a:lumMod val="40000"/>
              <a:lumOff val="60000"/>
            </a:schemeClr>
          </a:solidFill>
          <a:ln w="19050">
            <a:solidFill>
              <a:schemeClr val="tx1">
                <a:lumMod val="95000"/>
                <a:lumOff val="5000"/>
              </a:schemeClr>
            </a:solidFill>
          </a:ln>
        </p:spPr>
        <p:txBody>
          <a:bodyPr wrap="square" rtlCol="0" anchor="ctr">
            <a:noAutofit/>
          </a:bodyPr>
          <a:lstStyle/>
          <a:p>
            <a:r>
              <a:rPr lang="en-US" sz="2400" dirty="0">
                <a:solidFill>
                  <a:prstClr val="black"/>
                </a:solidFill>
                <a:latin typeface="Calibri" panose="020F0502020204030204" pitchFamily="34" charset="0"/>
                <a:cs typeface="Calibri" panose="020F0502020204030204" pitchFamily="34" charset="0"/>
              </a:rPr>
              <a:t>Definition of KPIs and KQIs monitoring and dashboards deployment . Definition of SOC operations and processes to ensure that Customer Experience and Services are properly e2e supervised</a:t>
            </a:r>
          </a:p>
        </p:txBody>
      </p:sp>
      <p:sp>
        <p:nvSpPr>
          <p:cNvPr id="85" name="CuadroTexto 50"/>
          <p:cNvSpPr txBox="1"/>
          <p:nvPr/>
        </p:nvSpPr>
        <p:spPr>
          <a:xfrm>
            <a:off x="7618919" y="10807976"/>
            <a:ext cx="15644493" cy="1418400"/>
          </a:xfrm>
          <a:prstGeom prst="rect">
            <a:avLst/>
          </a:prstGeom>
          <a:solidFill>
            <a:schemeClr val="bg1">
              <a:lumMod val="95000"/>
            </a:schemeClr>
          </a:solidFill>
          <a:ln w="19050">
            <a:solidFill>
              <a:schemeClr val="tx1">
                <a:lumMod val="95000"/>
                <a:lumOff val="5000"/>
              </a:schemeClr>
            </a:solidFill>
          </a:ln>
        </p:spPr>
        <p:txBody>
          <a:bodyPr wrap="square" rtlCol="0" anchor="ctr">
            <a:noAutofit/>
          </a:bodyPr>
          <a:lstStyle/>
          <a:p>
            <a:r>
              <a:rPr lang="en-US" sz="2400" dirty="0">
                <a:solidFill>
                  <a:prstClr val="black"/>
                </a:solidFill>
                <a:latin typeface="Calibri" panose="020F0502020204030204" pitchFamily="34" charset="0"/>
                <a:cs typeface="Calibri" panose="020F0502020204030204" pitchFamily="34" charset="0"/>
              </a:rPr>
              <a:t>Improve the deployment of the project, propose activities to adapt to the New Operating Model, identify Best Practices</a:t>
            </a:r>
          </a:p>
          <a:p>
            <a:r>
              <a:rPr lang="en-US" sz="2400" dirty="0">
                <a:solidFill>
                  <a:prstClr val="black"/>
                </a:solidFill>
                <a:latin typeface="Calibri" panose="020F0502020204030204" pitchFamily="34" charset="0"/>
                <a:cs typeface="Calibri" panose="020F0502020204030204" pitchFamily="34" charset="0"/>
              </a:rPr>
              <a:t>Training sessions dedicated to use cases modification and developments, create a knowledge transfer plan, design </a:t>
            </a:r>
            <a:r>
              <a:rPr lang="en-US" sz="2400" dirty="0" smtClean="0">
                <a:solidFill>
                  <a:prstClr val="black"/>
                </a:solidFill>
                <a:latin typeface="Calibri" panose="020F0502020204030204" pitchFamily="34" charset="0"/>
                <a:cs typeface="Calibri" panose="020F0502020204030204" pitchFamily="34" charset="0"/>
              </a:rPr>
              <a:t>reports </a:t>
            </a:r>
            <a:r>
              <a:rPr lang="en-US" sz="2400" dirty="0">
                <a:solidFill>
                  <a:prstClr val="black"/>
                </a:solidFill>
                <a:latin typeface="Calibri" panose="020F0502020204030204" pitchFamily="34" charset="0"/>
                <a:cs typeface="Calibri" panose="020F0502020204030204" pitchFamily="34" charset="0"/>
              </a:rPr>
              <a:t>with PBI. In total, the proposal includes 2 sessions of administration and 15 session of user training</a:t>
            </a:r>
          </a:p>
        </p:txBody>
      </p:sp>
      <p:sp>
        <p:nvSpPr>
          <p:cNvPr id="40" name="Rectángulo 39"/>
          <p:cNvSpPr/>
          <p:nvPr/>
        </p:nvSpPr>
        <p:spPr>
          <a:xfrm>
            <a:off x="-273727" y="-139987"/>
            <a:ext cx="892668" cy="636814"/>
          </a:xfrm>
          <a:prstGeom prst="rect">
            <a:avLst/>
          </a:prstGeom>
          <a:solidFill>
            <a:srgbClr val="9AAE04"/>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6000" dirty="0" smtClean="0"/>
              <a:t>*</a:t>
            </a:r>
            <a:endParaRPr lang="es-ES_tradnl" sz="6000" dirty="0"/>
          </a:p>
        </p:txBody>
      </p:sp>
    </p:spTree>
    <p:extLst>
      <p:ext uri="{BB962C8B-B14F-4D97-AF65-F5344CB8AC3E}">
        <p14:creationId xmlns:p14="http://schemas.microsoft.com/office/powerpoint/2010/main" val="57057283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25"/>
          <p:cNvSpPr/>
          <p:nvPr/>
        </p:nvSpPr>
        <p:spPr>
          <a:xfrm>
            <a:off x="1390799" y="873133"/>
            <a:ext cx="18829518"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a:spcBef>
                <a:spcPts val="3200"/>
              </a:spcBef>
              <a:defRPr/>
            </a:pPr>
            <a:r>
              <a:rPr lang="en-US" sz="4000" b="1" cap="all" dirty="0" smtClean="0">
                <a:solidFill>
                  <a:prstClr val="black"/>
                </a:solidFill>
                <a:latin typeface="Calibri" panose="020F0502020204030204" pitchFamily="34" charset="0"/>
                <a:cs typeface="Calibri" panose="020F0502020204030204" pitchFamily="34" charset="0"/>
              </a:rPr>
              <a:t>Work </a:t>
            </a:r>
            <a:r>
              <a:rPr lang="en-US" sz="4000" b="1" cap="all" dirty="0">
                <a:solidFill>
                  <a:prstClr val="black"/>
                </a:solidFill>
                <a:latin typeface="Calibri" panose="020F0502020204030204" pitchFamily="34" charset="0"/>
                <a:cs typeface="Calibri" panose="020F0502020204030204" pitchFamily="34" charset="0"/>
              </a:rPr>
              <a:t>Team</a:t>
            </a:r>
          </a:p>
        </p:txBody>
      </p:sp>
      <p:sp>
        <p:nvSpPr>
          <p:cNvPr id="6" name="Text Box 2"/>
          <p:cNvSpPr txBox="1">
            <a:spLocks noChangeArrowheads="1"/>
          </p:cNvSpPr>
          <p:nvPr>
            <p:custDataLst>
              <p:tags r:id="rId1"/>
            </p:custDataLst>
          </p:nvPr>
        </p:nvSpPr>
        <p:spPr bwMode="auto">
          <a:xfrm>
            <a:off x="1390802"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cs typeface="Calibri" panose="020F0502020204030204" pitchFamily="34" charset="0"/>
              </a:rPr>
              <a:t>Proposed Teams</a:t>
            </a:r>
            <a:endParaRPr lang="en-US" altLang="es-ES" sz="2400" b="1" dirty="0">
              <a:solidFill>
                <a:srgbClr val="A6A6A6"/>
              </a:solidFill>
              <a:latin typeface="Calibri" panose="020F0502020204030204" pitchFamily="34" charset="0"/>
              <a:cs typeface="Calibri" panose="020F0502020204030204" pitchFamily="34" charset="0"/>
            </a:endParaRPr>
          </a:p>
        </p:txBody>
      </p:sp>
      <p:sp>
        <p:nvSpPr>
          <p:cNvPr id="20" name="Text Placeholder 1"/>
          <p:cNvSpPr>
            <a:spLocks noGrp="1"/>
          </p:cNvSpPr>
          <p:nvPr>
            <p:ph type="body" sz="quarter" idx="4294967295"/>
          </p:nvPr>
        </p:nvSpPr>
        <p:spPr>
          <a:xfrm>
            <a:off x="20732181" y="282487"/>
            <a:ext cx="3651822" cy="1343026"/>
          </a:xfrm>
        </p:spPr>
        <p:txBody>
          <a:bodyPr anchor="ctr">
            <a:normAutofit/>
          </a:bodyPr>
          <a:lstStyle/>
          <a:p>
            <a:pPr marL="0" indent="0" algn="ctr">
              <a:buNone/>
            </a:pPr>
            <a:r>
              <a:rPr lang="en-US" sz="2400" b="1" dirty="0" smtClean="0">
                <a:solidFill>
                  <a:prstClr val="white"/>
                </a:solidFill>
                <a:latin typeface="Calibri" panose="020F0502020204030204" pitchFamily="34" charset="0"/>
                <a:cs typeface="Calibri" panose="020F0502020204030204" pitchFamily="34" charset="0"/>
              </a:rPr>
              <a:t>Proposed Teams</a:t>
            </a:r>
            <a:endParaRPr lang="en-US" sz="2400" b="1" dirty="0">
              <a:solidFill>
                <a:prstClr val="white"/>
              </a:solidFill>
              <a:latin typeface="Calibri" panose="020F0502020204030204" pitchFamily="34" charset="0"/>
              <a:cs typeface="Calibri" panose="020F0502020204030204" pitchFamily="34" charset="0"/>
            </a:endParaRPr>
          </a:p>
        </p:txBody>
      </p:sp>
      <p:sp>
        <p:nvSpPr>
          <p:cNvPr id="39" name="TextBox 38"/>
          <p:cNvSpPr txBox="1"/>
          <p:nvPr/>
        </p:nvSpPr>
        <p:spPr>
          <a:xfrm>
            <a:off x="1390801" y="1770785"/>
            <a:ext cx="20755858" cy="1077218"/>
          </a:xfrm>
          <a:prstGeom prst="rect">
            <a:avLst/>
          </a:prstGeom>
          <a:noFill/>
        </p:spPr>
        <p:txBody>
          <a:bodyPr wrap="square" rtlCol="0">
            <a:spAutoFit/>
          </a:bodyPr>
          <a:lstStyle/>
          <a:p>
            <a:r>
              <a:rPr lang="en-US" sz="3200" dirty="0">
                <a:solidFill>
                  <a:srgbClr val="000000"/>
                </a:solidFill>
                <a:latin typeface="Calibri" panose="020F0502020204030204" pitchFamily="34" charset="0"/>
                <a:cs typeface="Calibri" panose="020F0502020204030204" pitchFamily="34" charset="0"/>
              </a:rPr>
              <a:t>The proposed scope includes an experienced team dedicated to guarantee the correct execution off all activities necessary to achieve the goals of this project:</a:t>
            </a:r>
          </a:p>
        </p:txBody>
      </p:sp>
      <p:grpSp>
        <p:nvGrpSpPr>
          <p:cNvPr id="17" name="Group 16"/>
          <p:cNvGrpSpPr/>
          <p:nvPr/>
        </p:nvGrpSpPr>
        <p:grpSpPr>
          <a:xfrm>
            <a:off x="1139803" y="2644692"/>
            <a:ext cx="22518806" cy="10008000"/>
            <a:chOff x="1139803" y="2644692"/>
            <a:chExt cx="22518806" cy="10008000"/>
          </a:xfrm>
        </p:grpSpPr>
        <p:sp>
          <p:nvSpPr>
            <p:cNvPr id="4" name="CuadroTexto 3"/>
            <p:cNvSpPr txBox="1"/>
            <p:nvPr/>
          </p:nvSpPr>
          <p:spPr>
            <a:xfrm>
              <a:off x="2168223" y="2756958"/>
              <a:ext cx="4243161" cy="584775"/>
            </a:xfrm>
            <a:prstGeom prst="rect">
              <a:avLst/>
            </a:prstGeom>
            <a:noFill/>
          </p:spPr>
          <p:txBody>
            <a:bodyPr wrap="square" rtlCol="0">
              <a:spAutoFit/>
            </a:bodyPr>
            <a:lstStyle/>
            <a:p>
              <a:pPr algn="ctr"/>
              <a:r>
                <a:rPr lang="en-US" sz="3200" b="1" dirty="0">
                  <a:solidFill>
                    <a:prstClr val="black"/>
                  </a:solidFill>
                  <a:latin typeface="Calibri" panose="020F0502020204030204" pitchFamily="34" charset="0"/>
                  <a:cs typeface="Calibri" panose="020F0502020204030204" pitchFamily="34" charset="0"/>
                </a:rPr>
                <a:t>WORK TEAM</a:t>
              </a:r>
              <a:endParaRPr lang="en-US" sz="4400" b="1" dirty="0">
                <a:solidFill>
                  <a:prstClr val="black"/>
                </a:solidFill>
                <a:latin typeface="Calibri" panose="020F0502020204030204" pitchFamily="34" charset="0"/>
                <a:cs typeface="Calibri" panose="020F0502020204030204" pitchFamily="34" charset="0"/>
              </a:endParaRPr>
            </a:p>
          </p:txBody>
        </p:sp>
        <p:grpSp>
          <p:nvGrpSpPr>
            <p:cNvPr id="18" name="Grupo 17"/>
            <p:cNvGrpSpPr/>
            <p:nvPr/>
          </p:nvGrpSpPr>
          <p:grpSpPr>
            <a:xfrm>
              <a:off x="1139803" y="3334376"/>
              <a:ext cx="6300000" cy="1417856"/>
              <a:chOff x="1322259" y="3657599"/>
              <a:chExt cx="8218632" cy="1453069"/>
            </a:xfrm>
          </p:grpSpPr>
          <p:sp>
            <p:nvSpPr>
              <p:cNvPr id="48" name="CuadroTexto 47"/>
              <p:cNvSpPr txBox="1"/>
              <p:nvPr/>
            </p:nvSpPr>
            <p:spPr>
              <a:xfrm>
                <a:off x="1322259" y="3657599"/>
                <a:ext cx="8218632" cy="1453069"/>
              </a:xfrm>
              <a:prstGeom prst="rect">
                <a:avLst/>
              </a:prstGeom>
              <a:solidFill>
                <a:schemeClr val="bg1">
                  <a:lumMod val="95000"/>
                </a:schemeClr>
              </a:solidFill>
              <a:ln w="28575">
                <a:solidFill>
                  <a:schemeClr val="tx1">
                    <a:lumMod val="95000"/>
                    <a:lumOff val="5000"/>
                  </a:schemeClr>
                </a:solidFill>
              </a:ln>
            </p:spPr>
            <p:txBody>
              <a:bodyPr wrap="square" rtlCol="0">
                <a:noAutofit/>
              </a:bodyPr>
              <a:lstStyle/>
              <a:p>
                <a:pPr algn="ctr"/>
                <a:endParaRPr lang="en-US" dirty="0">
                  <a:solidFill>
                    <a:prstClr val="black"/>
                  </a:solidFill>
                  <a:latin typeface="Calibri" panose="020F0502020204030204" pitchFamily="34" charset="0"/>
                  <a:cs typeface="Calibri" panose="020F0502020204030204" pitchFamily="34" charset="0"/>
                </a:endParaRPr>
              </a:p>
            </p:txBody>
          </p:sp>
          <p:sp>
            <p:nvSpPr>
              <p:cNvPr id="11" name="Pentagon 29"/>
              <p:cNvSpPr/>
              <p:nvPr/>
            </p:nvSpPr>
            <p:spPr>
              <a:xfrm>
                <a:off x="1426906" y="3730803"/>
                <a:ext cx="8009338" cy="46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400" b="1" dirty="0">
                    <a:solidFill>
                      <a:prstClr val="white"/>
                    </a:solidFill>
                    <a:latin typeface="Calibri" panose="020F0502020204030204" pitchFamily="34" charset="0"/>
                    <a:cs typeface="Calibri" panose="020F0502020204030204" pitchFamily="34" charset="0"/>
                  </a:rPr>
                  <a:t>PMO</a:t>
                </a:r>
              </a:p>
            </p:txBody>
          </p:sp>
          <p:sp>
            <p:nvSpPr>
              <p:cNvPr id="24" name="Pentagon 2"/>
              <p:cNvSpPr/>
              <p:nvPr/>
            </p:nvSpPr>
            <p:spPr>
              <a:xfrm>
                <a:off x="3724393" y="4347172"/>
                <a:ext cx="3414364" cy="612000"/>
              </a:xfrm>
              <a:prstGeom prst="homePlate">
                <a:avLst>
                  <a:gd name="adj" fmla="val 0"/>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b="1" dirty="0">
                    <a:solidFill>
                      <a:prstClr val="white"/>
                    </a:solidFill>
                    <a:latin typeface="Calibri" panose="020F0502020204030204" pitchFamily="34" charset="0"/>
                    <a:cs typeface="Calibri" panose="020F0502020204030204" pitchFamily="34" charset="0"/>
                  </a:rPr>
                  <a:t>PMO Management</a:t>
                </a:r>
              </a:p>
            </p:txBody>
          </p:sp>
        </p:grpSp>
        <p:grpSp>
          <p:nvGrpSpPr>
            <p:cNvPr id="3" name="Group 2"/>
            <p:cNvGrpSpPr/>
            <p:nvPr/>
          </p:nvGrpSpPr>
          <p:grpSpPr>
            <a:xfrm>
              <a:off x="1139803" y="6317890"/>
              <a:ext cx="6300000" cy="2171414"/>
              <a:chOff x="1322259" y="5244784"/>
              <a:chExt cx="8218632" cy="2225342"/>
            </a:xfrm>
          </p:grpSpPr>
          <p:sp>
            <p:nvSpPr>
              <p:cNvPr id="218" name="CuadroTexto 47"/>
              <p:cNvSpPr txBox="1"/>
              <p:nvPr/>
            </p:nvSpPr>
            <p:spPr>
              <a:xfrm>
                <a:off x="1322259" y="5244784"/>
                <a:ext cx="8218632" cy="2225342"/>
              </a:xfrm>
              <a:prstGeom prst="rect">
                <a:avLst/>
              </a:prstGeom>
              <a:solidFill>
                <a:schemeClr val="bg1">
                  <a:lumMod val="95000"/>
                </a:schemeClr>
              </a:solidFill>
              <a:ln w="28575">
                <a:solidFill>
                  <a:schemeClr val="tx1">
                    <a:lumMod val="95000"/>
                    <a:lumOff val="5000"/>
                  </a:schemeClr>
                </a:solidFill>
              </a:ln>
            </p:spPr>
            <p:txBody>
              <a:bodyPr wrap="square" rtlCol="0">
                <a:noAutofit/>
              </a:bodyPr>
              <a:lstStyle/>
              <a:p>
                <a:pPr algn="ctr"/>
                <a:endParaRPr lang="en-US" dirty="0">
                  <a:solidFill>
                    <a:prstClr val="black"/>
                  </a:solidFill>
                  <a:latin typeface="Calibri" panose="020F0502020204030204" pitchFamily="34" charset="0"/>
                  <a:cs typeface="Calibri" panose="020F0502020204030204" pitchFamily="34" charset="0"/>
                </a:endParaRPr>
              </a:p>
            </p:txBody>
          </p:sp>
          <p:sp>
            <p:nvSpPr>
              <p:cNvPr id="219" name="Pentagon 29"/>
              <p:cNvSpPr/>
              <p:nvPr/>
            </p:nvSpPr>
            <p:spPr>
              <a:xfrm>
                <a:off x="1426906" y="5317989"/>
                <a:ext cx="8009338" cy="46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400" b="1" dirty="0">
                    <a:solidFill>
                      <a:prstClr val="white"/>
                    </a:solidFill>
                    <a:latin typeface="Calibri" panose="020F0502020204030204" pitchFamily="34" charset="0"/>
                    <a:cs typeface="Calibri" panose="020F0502020204030204" pitchFamily="34" charset="0"/>
                  </a:rPr>
                  <a:t>Deployment</a:t>
                </a:r>
              </a:p>
            </p:txBody>
          </p:sp>
          <p:sp>
            <p:nvSpPr>
              <p:cNvPr id="220" name="Pentagon 2"/>
              <p:cNvSpPr/>
              <p:nvPr/>
            </p:nvSpPr>
            <p:spPr>
              <a:xfrm>
                <a:off x="4117575" y="5934358"/>
                <a:ext cx="2628000" cy="612000"/>
              </a:xfrm>
              <a:prstGeom prst="homePlate">
                <a:avLst>
                  <a:gd name="adj" fmla="val 0"/>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b="1" dirty="0">
                    <a:solidFill>
                      <a:prstClr val="white"/>
                    </a:solidFill>
                    <a:latin typeface="Calibri" panose="020F0502020204030204" pitchFamily="34" charset="0"/>
                    <a:cs typeface="Calibri" panose="020F0502020204030204" pitchFamily="34" charset="0"/>
                  </a:rPr>
                  <a:t>Deployment</a:t>
                </a:r>
              </a:p>
            </p:txBody>
          </p:sp>
          <p:sp>
            <p:nvSpPr>
              <p:cNvPr id="221" name="Pentagon 2"/>
              <p:cNvSpPr/>
              <p:nvPr/>
            </p:nvSpPr>
            <p:spPr>
              <a:xfrm>
                <a:off x="3361575" y="6679313"/>
                <a:ext cx="4140000" cy="612000"/>
              </a:xfrm>
              <a:prstGeom prst="homePlate">
                <a:avLst>
                  <a:gd name="adj" fmla="val 0"/>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b="1" dirty="0">
                    <a:solidFill>
                      <a:prstClr val="white"/>
                    </a:solidFill>
                    <a:latin typeface="Calibri" panose="020F0502020204030204" pitchFamily="34" charset="0"/>
                    <a:cs typeface="Calibri" panose="020F0502020204030204" pitchFamily="34" charset="0"/>
                  </a:rPr>
                  <a:t>SQM and CEM Visualization &amp; Reporting</a:t>
                </a:r>
              </a:p>
            </p:txBody>
          </p:sp>
          <p:sp>
            <p:nvSpPr>
              <p:cNvPr id="222" name="Pentagon 2"/>
              <p:cNvSpPr/>
              <p:nvPr/>
            </p:nvSpPr>
            <p:spPr>
              <a:xfrm>
                <a:off x="1426906" y="5934358"/>
                <a:ext cx="2628000" cy="612000"/>
              </a:xfrm>
              <a:prstGeom prst="homePlate">
                <a:avLst>
                  <a:gd name="adj" fmla="val 0"/>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b="1" dirty="0">
                    <a:solidFill>
                      <a:prstClr val="white"/>
                    </a:solidFill>
                    <a:latin typeface="Calibri" panose="020F0502020204030204" pitchFamily="34" charset="0"/>
                    <a:cs typeface="Calibri" panose="020F0502020204030204" pitchFamily="34" charset="0"/>
                  </a:rPr>
                  <a:t>Design</a:t>
                </a:r>
              </a:p>
            </p:txBody>
          </p:sp>
          <p:sp>
            <p:nvSpPr>
              <p:cNvPr id="223" name="Pentagon 2"/>
              <p:cNvSpPr/>
              <p:nvPr/>
            </p:nvSpPr>
            <p:spPr>
              <a:xfrm>
                <a:off x="6808244" y="5934358"/>
                <a:ext cx="2628000" cy="612000"/>
              </a:xfrm>
              <a:prstGeom prst="homePlate">
                <a:avLst>
                  <a:gd name="adj" fmla="val 0"/>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b="1" dirty="0">
                    <a:solidFill>
                      <a:prstClr val="white"/>
                    </a:solidFill>
                    <a:latin typeface="Calibri" panose="020F0502020204030204" pitchFamily="34" charset="0"/>
                    <a:cs typeface="Calibri" panose="020F0502020204030204" pitchFamily="34" charset="0"/>
                  </a:rPr>
                  <a:t>Launching &amp; stabilization</a:t>
                </a:r>
              </a:p>
            </p:txBody>
          </p:sp>
        </p:grpSp>
        <p:grpSp>
          <p:nvGrpSpPr>
            <p:cNvPr id="8" name="Group 7"/>
            <p:cNvGrpSpPr/>
            <p:nvPr/>
          </p:nvGrpSpPr>
          <p:grpSpPr>
            <a:xfrm>
              <a:off x="1139803" y="8563205"/>
              <a:ext cx="6300000" cy="2171414"/>
              <a:chOff x="1316080" y="7639439"/>
              <a:chExt cx="8218632" cy="2225342"/>
            </a:xfrm>
          </p:grpSpPr>
          <p:sp>
            <p:nvSpPr>
              <p:cNvPr id="227" name="CuadroTexto 47"/>
              <p:cNvSpPr txBox="1"/>
              <p:nvPr/>
            </p:nvSpPr>
            <p:spPr>
              <a:xfrm>
                <a:off x="1316080" y="7639439"/>
                <a:ext cx="8218632" cy="2225342"/>
              </a:xfrm>
              <a:prstGeom prst="rect">
                <a:avLst/>
              </a:prstGeom>
              <a:solidFill>
                <a:schemeClr val="bg1">
                  <a:lumMod val="95000"/>
                </a:schemeClr>
              </a:solidFill>
              <a:ln w="28575">
                <a:solidFill>
                  <a:schemeClr val="tx1">
                    <a:lumMod val="95000"/>
                    <a:lumOff val="5000"/>
                  </a:schemeClr>
                </a:solidFill>
              </a:ln>
            </p:spPr>
            <p:txBody>
              <a:bodyPr wrap="square" rtlCol="0">
                <a:noAutofit/>
              </a:bodyPr>
              <a:lstStyle/>
              <a:p>
                <a:pPr algn="ctr"/>
                <a:endParaRPr lang="en-US" dirty="0">
                  <a:solidFill>
                    <a:prstClr val="black"/>
                  </a:solidFill>
                  <a:latin typeface="Calibri" panose="020F0502020204030204" pitchFamily="34" charset="0"/>
                  <a:cs typeface="Calibri" panose="020F0502020204030204" pitchFamily="34" charset="0"/>
                </a:endParaRPr>
              </a:p>
            </p:txBody>
          </p:sp>
          <p:sp>
            <p:nvSpPr>
              <p:cNvPr id="228" name="Pentagon 29"/>
              <p:cNvSpPr/>
              <p:nvPr/>
            </p:nvSpPr>
            <p:spPr>
              <a:xfrm>
                <a:off x="1420727" y="7712644"/>
                <a:ext cx="8009338" cy="46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400" b="1" dirty="0">
                    <a:solidFill>
                      <a:prstClr val="white"/>
                    </a:solidFill>
                    <a:latin typeface="Calibri" panose="020F0502020204030204" pitchFamily="34" charset="0"/>
                    <a:cs typeface="Calibri" panose="020F0502020204030204" pitchFamily="34" charset="0"/>
                  </a:rPr>
                  <a:t>Yearly Support</a:t>
                </a:r>
              </a:p>
            </p:txBody>
          </p:sp>
          <p:sp>
            <p:nvSpPr>
              <p:cNvPr id="232" name="Pentagon 2"/>
              <p:cNvSpPr/>
              <p:nvPr/>
            </p:nvSpPr>
            <p:spPr>
              <a:xfrm>
                <a:off x="5614065" y="8329013"/>
                <a:ext cx="3816000" cy="612000"/>
              </a:xfrm>
              <a:prstGeom prst="homePlate">
                <a:avLst>
                  <a:gd name="adj" fmla="val 0"/>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b="1" dirty="0">
                    <a:solidFill>
                      <a:prstClr val="white"/>
                    </a:solidFill>
                    <a:latin typeface="Calibri" panose="020F0502020204030204" pitchFamily="34" charset="0"/>
                    <a:cs typeface="Calibri" panose="020F0502020204030204" pitchFamily="34" charset="0"/>
                  </a:rPr>
                  <a:t>Technical Office (TO)</a:t>
                </a:r>
              </a:p>
            </p:txBody>
          </p:sp>
        </p:grpSp>
        <p:grpSp>
          <p:nvGrpSpPr>
            <p:cNvPr id="234" name="Grupo 17"/>
            <p:cNvGrpSpPr/>
            <p:nvPr/>
          </p:nvGrpSpPr>
          <p:grpSpPr>
            <a:xfrm>
              <a:off x="1139803" y="4826133"/>
              <a:ext cx="6300000" cy="1417856"/>
              <a:chOff x="1322259" y="3657599"/>
              <a:chExt cx="8218632" cy="1453069"/>
            </a:xfrm>
          </p:grpSpPr>
          <p:sp>
            <p:nvSpPr>
              <p:cNvPr id="235" name="CuadroTexto 47"/>
              <p:cNvSpPr txBox="1"/>
              <p:nvPr/>
            </p:nvSpPr>
            <p:spPr>
              <a:xfrm>
                <a:off x="1322259" y="3657599"/>
                <a:ext cx="8218632" cy="1453069"/>
              </a:xfrm>
              <a:prstGeom prst="rect">
                <a:avLst/>
              </a:prstGeom>
              <a:solidFill>
                <a:schemeClr val="bg1">
                  <a:lumMod val="95000"/>
                </a:schemeClr>
              </a:solidFill>
              <a:ln w="28575">
                <a:solidFill>
                  <a:schemeClr val="tx1">
                    <a:lumMod val="95000"/>
                    <a:lumOff val="5000"/>
                  </a:schemeClr>
                </a:solidFill>
              </a:ln>
            </p:spPr>
            <p:txBody>
              <a:bodyPr wrap="square" rtlCol="0">
                <a:noAutofit/>
              </a:bodyPr>
              <a:lstStyle/>
              <a:p>
                <a:pPr algn="ctr"/>
                <a:endParaRPr lang="en-US" dirty="0">
                  <a:solidFill>
                    <a:prstClr val="black"/>
                  </a:solidFill>
                  <a:latin typeface="Calibri" panose="020F0502020204030204" pitchFamily="34" charset="0"/>
                  <a:cs typeface="Calibri" panose="020F0502020204030204" pitchFamily="34" charset="0"/>
                </a:endParaRPr>
              </a:p>
            </p:txBody>
          </p:sp>
          <p:sp>
            <p:nvSpPr>
              <p:cNvPr id="236" name="Pentagon 29"/>
              <p:cNvSpPr/>
              <p:nvPr/>
            </p:nvSpPr>
            <p:spPr>
              <a:xfrm>
                <a:off x="1426906" y="3730803"/>
                <a:ext cx="8009338" cy="46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400" b="1" dirty="0">
                    <a:solidFill>
                      <a:prstClr val="white"/>
                    </a:solidFill>
                    <a:latin typeface="Calibri" panose="020F0502020204030204" pitchFamily="34" charset="0"/>
                    <a:cs typeface="Calibri" panose="020F0502020204030204" pitchFamily="34" charset="0"/>
                  </a:rPr>
                  <a:t>Process assessment</a:t>
                </a:r>
              </a:p>
            </p:txBody>
          </p:sp>
          <p:sp>
            <p:nvSpPr>
              <p:cNvPr id="237" name="Pentagon 2"/>
              <p:cNvSpPr/>
              <p:nvPr/>
            </p:nvSpPr>
            <p:spPr>
              <a:xfrm>
                <a:off x="3724393" y="4347172"/>
                <a:ext cx="3414364" cy="612000"/>
              </a:xfrm>
              <a:prstGeom prst="homePlate">
                <a:avLst>
                  <a:gd name="adj" fmla="val 0"/>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b="1" dirty="0">
                    <a:solidFill>
                      <a:prstClr val="white"/>
                    </a:solidFill>
                    <a:latin typeface="Calibri" panose="020F0502020204030204" pitchFamily="34" charset="0"/>
                    <a:cs typeface="Calibri" panose="020F0502020204030204" pitchFamily="34" charset="0"/>
                  </a:rPr>
                  <a:t>Process &amp; System Consulting</a:t>
                </a:r>
              </a:p>
            </p:txBody>
          </p:sp>
        </p:grpSp>
        <p:grpSp>
          <p:nvGrpSpPr>
            <p:cNvPr id="238" name="Grupo 17"/>
            <p:cNvGrpSpPr/>
            <p:nvPr/>
          </p:nvGrpSpPr>
          <p:grpSpPr>
            <a:xfrm>
              <a:off x="1139803" y="10808520"/>
              <a:ext cx="6300000" cy="1417856"/>
              <a:chOff x="1322259" y="3657599"/>
              <a:chExt cx="8218632" cy="1453069"/>
            </a:xfrm>
          </p:grpSpPr>
          <p:sp>
            <p:nvSpPr>
              <p:cNvPr id="239" name="CuadroTexto 47"/>
              <p:cNvSpPr txBox="1"/>
              <p:nvPr/>
            </p:nvSpPr>
            <p:spPr>
              <a:xfrm>
                <a:off x="1322259" y="3657599"/>
                <a:ext cx="8218632" cy="1453069"/>
              </a:xfrm>
              <a:prstGeom prst="rect">
                <a:avLst/>
              </a:prstGeom>
              <a:solidFill>
                <a:schemeClr val="bg1">
                  <a:lumMod val="95000"/>
                </a:schemeClr>
              </a:solidFill>
              <a:ln w="28575">
                <a:solidFill>
                  <a:schemeClr val="tx1">
                    <a:lumMod val="95000"/>
                    <a:lumOff val="5000"/>
                  </a:schemeClr>
                </a:solidFill>
              </a:ln>
            </p:spPr>
            <p:txBody>
              <a:bodyPr wrap="square" rtlCol="0">
                <a:noAutofit/>
              </a:bodyPr>
              <a:lstStyle/>
              <a:p>
                <a:pPr algn="ctr"/>
                <a:endParaRPr lang="en-US" dirty="0">
                  <a:solidFill>
                    <a:prstClr val="black"/>
                  </a:solidFill>
                  <a:latin typeface="Calibri" panose="020F0502020204030204" pitchFamily="34" charset="0"/>
                  <a:cs typeface="Calibri" panose="020F0502020204030204" pitchFamily="34" charset="0"/>
                </a:endParaRPr>
              </a:p>
            </p:txBody>
          </p:sp>
          <p:sp>
            <p:nvSpPr>
              <p:cNvPr id="240" name="Pentagon 29"/>
              <p:cNvSpPr/>
              <p:nvPr/>
            </p:nvSpPr>
            <p:spPr>
              <a:xfrm>
                <a:off x="1426906" y="3730803"/>
                <a:ext cx="8009338" cy="46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400" b="1" dirty="0">
                    <a:solidFill>
                      <a:prstClr val="white"/>
                    </a:solidFill>
                    <a:latin typeface="Calibri" panose="020F0502020204030204" pitchFamily="34" charset="0"/>
                    <a:cs typeface="Calibri" panose="020F0502020204030204" pitchFamily="34" charset="0"/>
                  </a:rPr>
                  <a:t>Change Management</a:t>
                </a:r>
              </a:p>
            </p:txBody>
          </p:sp>
          <p:sp>
            <p:nvSpPr>
              <p:cNvPr id="241" name="Pentagon 2"/>
              <p:cNvSpPr/>
              <p:nvPr/>
            </p:nvSpPr>
            <p:spPr>
              <a:xfrm>
                <a:off x="3289509" y="4347172"/>
                <a:ext cx="4284133" cy="612000"/>
              </a:xfrm>
              <a:prstGeom prst="homePlate">
                <a:avLst>
                  <a:gd name="adj" fmla="val 0"/>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b="1" dirty="0">
                    <a:solidFill>
                      <a:prstClr val="white"/>
                    </a:solidFill>
                    <a:latin typeface="Calibri" panose="020F0502020204030204" pitchFamily="34" charset="0"/>
                    <a:cs typeface="Calibri" panose="020F0502020204030204" pitchFamily="34" charset="0"/>
                  </a:rPr>
                  <a:t>Change management &amp; Training</a:t>
                </a:r>
              </a:p>
            </p:txBody>
          </p:sp>
        </p:grpSp>
        <p:sp>
          <p:nvSpPr>
            <p:cNvPr id="42" name="Rectangle 8"/>
            <p:cNvSpPr/>
            <p:nvPr/>
          </p:nvSpPr>
          <p:spPr>
            <a:xfrm>
              <a:off x="15720043" y="2744870"/>
              <a:ext cx="3888000" cy="504000"/>
            </a:xfrm>
            <a:prstGeom prst="rect">
              <a:avLst/>
            </a:prstGeom>
            <a:solidFill>
              <a:srgbClr val="215D66"/>
            </a:solidFill>
            <a:ln>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prstClr val="white"/>
                  </a:solidFill>
                  <a:latin typeface="Calibri" panose="020F0502020204030204" pitchFamily="34" charset="0"/>
                  <a:cs typeface="Calibri" panose="020F0502020204030204" pitchFamily="34" charset="0"/>
                </a:rPr>
                <a:t>2022</a:t>
              </a:r>
              <a:endParaRPr lang="en-US" sz="2400" dirty="0">
                <a:solidFill>
                  <a:prstClr val="white"/>
                </a:solidFill>
                <a:latin typeface="Calibri" panose="020F0502020204030204" pitchFamily="34" charset="0"/>
                <a:cs typeface="Calibri" panose="020F0502020204030204" pitchFamily="34" charset="0"/>
              </a:endParaRPr>
            </a:p>
          </p:txBody>
        </p:sp>
        <p:sp>
          <p:nvSpPr>
            <p:cNvPr id="41" name="Rectangle 7"/>
            <p:cNvSpPr/>
            <p:nvPr/>
          </p:nvSpPr>
          <p:spPr>
            <a:xfrm>
              <a:off x="11669479" y="2744870"/>
              <a:ext cx="3888000" cy="504000"/>
            </a:xfrm>
            <a:prstGeom prst="rect">
              <a:avLst/>
            </a:prstGeom>
            <a:solidFill>
              <a:srgbClr val="215D66"/>
            </a:solidFill>
            <a:ln>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prstClr val="white"/>
                  </a:solidFill>
                  <a:latin typeface="Calibri" panose="020F0502020204030204" pitchFamily="34" charset="0"/>
                  <a:cs typeface="Calibri" panose="020F0502020204030204" pitchFamily="34" charset="0"/>
                </a:rPr>
                <a:t>2021</a:t>
              </a:r>
              <a:endParaRPr lang="en-US" sz="2400" dirty="0">
                <a:solidFill>
                  <a:prstClr val="white"/>
                </a:solidFill>
                <a:latin typeface="Calibri" panose="020F0502020204030204" pitchFamily="34" charset="0"/>
                <a:cs typeface="Calibri" panose="020F0502020204030204" pitchFamily="34" charset="0"/>
              </a:endParaRPr>
            </a:p>
          </p:txBody>
        </p:sp>
        <p:sp>
          <p:nvSpPr>
            <p:cNvPr id="40" name="Rectangle 1"/>
            <p:cNvSpPr/>
            <p:nvPr/>
          </p:nvSpPr>
          <p:spPr>
            <a:xfrm>
              <a:off x="7618915" y="2744869"/>
              <a:ext cx="3888000" cy="504000"/>
            </a:xfrm>
            <a:prstGeom prst="rect">
              <a:avLst/>
            </a:prstGeom>
            <a:solidFill>
              <a:srgbClr val="215D66"/>
            </a:solidFill>
            <a:ln>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prstClr val="white"/>
                  </a:solidFill>
                  <a:latin typeface="Calibri" panose="020F0502020204030204" pitchFamily="34" charset="0"/>
                  <a:cs typeface="Calibri" panose="020F0502020204030204" pitchFamily="34" charset="0"/>
                </a:rPr>
                <a:t>2020</a:t>
              </a:r>
            </a:p>
          </p:txBody>
        </p:sp>
        <p:sp>
          <p:nvSpPr>
            <p:cNvPr id="43" name="Rectangle 9"/>
            <p:cNvSpPr/>
            <p:nvPr/>
          </p:nvSpPr>
          <p:spPr>
            <a:xfrm>
              <a:off x="19770609" y="2744870"/>
              <a:ext cx="3888000" cy="504000"/>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prstClr val="white"/>
                  </a:solidFill>
                  <a:latin typeface="Calibri" panose="020F0502020204030204" pitchFamily="34" charset="0"/>
                  <a:cs typeface="Calibri" panose="020F0502020204030204" pitchFamily="34" charset="0"/>
                </a:rPr>
                <a:t>2023</a:t>
              </a:r>
              <a:endParaRPr lang="en-US" sz="2400" dirty="0">
                <a:solidFill>
                  <a:prstClr val="white"/>
                </a:solidFill>
                <a:latin typeface="Calibri" panose="020F0502020204030204" pitchFamily="34" charset="0"/>
                <a:cs typeface="Calibri" panose="020F0502020204030204" pitchFamily="34" charset="0"/>
              </a:endParaRPr>
            </a:p>
          </p:txBody>
        </p:sp>
        <p:sp>
          <p:nvSpPr>
            <p:cNvPr id="51" name="CuadroTexto 50"/>
            <p:cNvSpPr txBox="1"/>
            <p:nvPr/>
          </p:nvSpPr>
          <p:spPr>
            <a:xfrm>
              <a:off x="7632948" y="3334376"/>
              <a:ext cx="3887999" cy="1418400"/>
            </a:xfrm>
            <a:prstGeom prst="rect">
              <a:avLst/>
            </a:prstGeom>
            <a:solidFill>
              <a:schemeClr val="bg1">
                <a:lumMod val="95000"/>
              </a:schemeClr>
            </a:solidFill>
            <a:ln w="19050">
              <a:solidFill>
                <a:schemeClr val="tx1">
                  <a:lumMod val="95000"/>
                  <a:lumOff val="5000"/>
                </a:schemeClr>
              </a:solidFill>
            </a:ln>
          </p:spPr>
          <p:txBody>
            <a:bodyPr wrap="square" rtlCol="0">
              <a:noAutofit/>
            </a:bodyPr>
            <a:lstStyle/>
            <a:p>
              <a:pPr algn="ctr"/>
              <a:r>
                <a:rPr lang="en-US" b="1" dirty="0" smtClean="0">
                  <a:solidFill>
                    <a:prstClr val="black"/>
                  </a:solidFill>
                  <a:latin typeface="Calibri" panose="020F0502020204030204" pitchFamily="34" charset="0"/>
                  <a:cs typeface="Calibri" panose="020F0502020204030204" pitchFamily="34" charset="0"/>
                </a:rPr>
                <a:t>PMO</a:t>
              </a:r>
              <a:endParaRPr lang="en-US" b="1" dirty="0">
                <a:solidFill>
                  <a:prstClr val="black"/>
                </a:solidFill>
                <a:latin typeface="Calibri" panose="020F0502020204030204" pitchFamily="34" charset="0"/>
                <a:cs typeface="Calibri" panose="020F0502020204030204" pitchFamily="34" charset="0"/>
              </a:endParaRPr>
            </a:p>
          </p:txBody>
        </p:sp>
        <p:grpSp>
          <p:nvGrpSpPr>
            <p:cNvPr id="248" name="Group 247"/>
            <p:cNvGrpSpPr/>
            <p:nvPr/>
          </p:nvGrpSpPr>
          <p:grpSpPr>
            <a:xfrm>
              <a:off x="7632950" y="4826133"/>
              <a:ext cx="3865138" cy="1418400"/>
              <a:chOff x="9745023" y="3652146"/>
              <a:chExt cx="3220949" cy="1418400"/>
            </a:xfrm>
          </p:grpSpPr>
          <p:sp>
            <p:nvSpPr>
              <p:cNvPr id="249" name="CuadroTexto 50"/>
              <p:cNvSpPr txBox="1"/>
              <p:nvPr/>
            </p:nvSpPr>
            <p:spPr>
              <a:xfrm>
                <a:off x="9745023" y="3652146"/>
                <a:ext cx="1556776" cy="1418400"/>
              </a:xfrm>
              <a:prstGeom prst="rect">
                <a:avLst/>
              </a:prstGeom>
              <a:solidFill>
                <a:schemeClr val="bg1">
                  <a:lumMod val="95000"/>
                </a:schemeClr>
              </a:solidFill>
              <a:ln w="19050">
                <a:solidFill>
                  <a:schemeClr val="tx1">
                    <a:lumMod val="95000"/>
                    <a:lumOff val="5000"/>
                  </a:schemeClr>
                </a:solidFill>
              </a:ln>
            </p:spPr>
            <p:txBody>
              <a:bodyPr wrap="square" rtlCol="0">
                <a:noAutofit/>
              </a:bodyPr>
              <a:lstStyle/>
              <a:p>
                <a:r>
                  <a:rPr lang="en-US" b="1" dirty="0">
                    <a:solidFill>
                      <a:prstClr val="black"/>
                    </a:solidFill>
                    <a:latin typeface="Calibri" panose="020F0502020204030204" pitchFamily="34" charset="0"/>
                    <a:cs typeface="Calibri" panose="020F0502020204030204" pitchFamily="34" charset="0"/>
                  </a:rPr>
                  <a:t>Process assessment</a:t>
                </a:r>
              </a:p>
            </p:txBody>
          </p:sp>
          <p:sp>
            <p:nvSpPr>
              <p:cNvPr id="250" name="Rectangle 249"/>
              <p:cNvSpPr/>
              <p:nvPr/>
            </p:nvSpPr>
            <p:spPr>
              <a:xfrm>
                <a:off x="12133692" y="3675430"/>
                <a:ext cx="832280" cy="369332"/>
              </a:xfrm>
              <a:prstGeom prst="rect">
                <a:avLst/>
              </a:prstGeom>
              <a:solidFill>
                <a:schemeClr val="bg1">
                  <a:lumMod val="65000"/>
                </a:schemeClr>
              </a:solidFill>
            </p:spPr>
            <p:txBody>
              <a:bodyPr wrap="none">
                <a:noAutofit/>
              </a:bodyPr>
              <a:lstStyle/>
              <a:p>
                <a:pPr algn="ctr"/>
                <a:r>
                  <a:rPr lang="en-US" b="1" dirty="0">
                    <a:solidFill>
                      <a:prstClr val="white"/>
                    </a:solidFill>
                    <a:latin typeface="Calibri" panose="020F0502020204030204" pitchFamily="34" charset="0"/>
                    <a:cs typeface="Calibri" panose="020F0502020204030204" pitchFamily="34" charset="0"/>
                  </a:rPr>
                  <a:t>4 FTE’s</a:t>
                </a:r>
              </a:p>
            </p:txBody>
          </p:sp>
        </p:grpSp>
        <p:sp>
          <p:nvSpPr>
            <p:cNvPr id="271" name="CuadroTexto 50"/>
            <p:cNvSpPr txBox="1"/>
            <p:nvPr/>
          </p:nvSpPr>
          <p:spPr>
            <a:xfrm>
              <a:off x="9612947" y="8563205"/>
              <a:ext cx="1908000" cy="1044000"/>
            </a:xfrm>
            <a:prstGeom prst="rect">
              <a:avLst/>
            </a:prstGeom>
            <a:solidFill>
              <a:schemeClr val="bg1">
                <a:lumMod val="75000"/>
              </a:schemeClr>
            </a:solidFill>
            <a:ln w="19050">
              <a:solidFill>
                <a:schemeClr val="tx1">
                  <a:lumMod val="95000"/>
                  <a:lumOff val="5000"/>
                </a:schemeClr>
              </a:solidFill>
            </a:ln>
          </p:spPr>
          <p:txBody>
            <a:bodyPr wrap="square" rtlCol="0">
              <a:noAutofit/>
            </a:bodyPr>
            <a:lstStyle>
              <a:defPPr>
                <a:defRPr lang="en-US"/>
              </a:defPPr>
              <a:lvl1pPr>
                <a:defRPr b="1">
                  <a:latin typeface="Calibri" panose="020F0502020204030204" pitchFamily="34" charset="0"/>
                  <a:cs typeface="Calibri" panose="020F0502020204030204" pitchFamily="34" charset="0"/>
                </a:defRPr>
              </a:lvl1pPr>
            </a:lstStyle>
            <a:p>
              <a:endParaRPr lang="en-US" dirty="0">
                <a:solidFill>
                  <a:prstClr val="black"/>
                </a:solidFill>
              </a:endParaRPr>
            </a:p>
          </p:txBody>
        </p:sp>
        <p:sp>
          <p:nvSpPr>
            <p:cNvPr id="74" name="CuadroTexto 50"/>
            <p:cNvSpPr txBox="1"/>
            <p:nvPr/>
          </p:nvSpPr>
          <p:spPr>
            <a:xfrm>
              <a:off x="7632948" y="6317890"/>
              <a:ext cx="3887999" cy="1062000"/>
            </a:xfrm>
            <a:prstGeom prst="rect">
              <a:avLst/>
            </a:prstGeom>
            <a:solidFill>
              <a:schemeClr val="bg1">
                <a:lumMod val="95000"/>
              </a:schemeClr>
            </a:solidFill>
            <a:ln w="19050">
              <a:solidFill>
                <a:schemeClr val="tx1">
                  <a:lumMod val="95000"/>
                  <a:lumOff val="5000"/>
                </a:schemeClr>
              </a:solidFill>
            </a:ln>
          </p:spPr>
          <p:txBody>
            <a:bodyPr wrap="square" rtlCol="0">
              <a:noAutofit/>
            </a:bodyPr>
            <a:lstStyle/>
            <a:p>
              <a:r>
                <a:rPr lang="en-US" b="1" dirty="0">
                  <a:solidFill>
                    <a:prstClr val="black"/>
                  </a:solidFill>
                  <a:latin typeface="Calibri" panose="020F0502020204030204" pitchFamily="34" charset="0"/>
                  <a:cs typeface="Calibri" panose="020F0502020204030204" pitchFamily="34" charset="0"/>
                </a:rPr>
                <a:t>Probes &amp; Data Lake</a:t>
              </a:r>
            </a:p>
          </p:txBody>
        </p:sp>
        <p:sp>
          <p:nvSpPr>
            <p:cNvPr id="78" name="CuadroTexto 50"/>
            <p:cNvSpPr txBox="1"/>
            <p:nvPr/>
          </p:nvSpPr>
          <p:spPr>
            <a:xfrm>
              <a:off x="7632948" y="7427304"/>
              <a:ext cx="3887999" cy="1062000"/>
            </a:xfrm>
            <a:prstGeom prst="rect">
              <a:avLst/>
            </a:prstGeom>
            <a:solidFill>
              <a:schemeClr val="bg1">
                <a:lumMod val="95000"/>
              </a:schemeClr>
            </a:solidFill>
            <a:ln w="19050">
              <a:solidFill>
                <a:schemeClr val="tx1">
                  <a:lumMod val="95000"/>
                  <a:lumOff val="5000"/>
                </a:schemeClr>
              </a:solidFill>
            </a:ln>
          </p:spPr>
          <p:txBody>
            <a:bodyPr wrap="square" rtlCol="0">
              <a:noAutofit/>
            </a:bodyPr>
            <a:lstStyle/>
            <a:p>
              <a:r>
                <a:rPr lang="en-US" b="1" dirty="0">
                  <a:solidFill>
                    <a:prstClr val="black"/>
                  </a:solidFill>
                  <a:latin typeface="Calibri" panose="020F0502020204030204" pitchFamily="34" charset="0"/>
                  <a:cs typeface="Calibri" panose="020F0502020204030204" pitchFamily="34" charset="0"/>
                </a:rPr>
                <a:t>SQM &amp; CEM</a:t>
              </a:r>
            </a:p>
          </p:txBody>
        </p:sp>
        <p:grpSp>
          <p:nvGrpSpPr>
            <p:cNvPr id="2" name="Group 1"/>
            <p:cNvGrpSpPr/>
            <p:nvPr/>
          </p:nvGrpSpPr>
          <p:grpSpPr>
            <a:xfrm>
              <a:off x="8924434" y="5423321"/>
              <a:ext cx="1185451" cy="455754"/>
              <a:chOff x="8973117" y="5559506"/>
              <a:chExt cx="1185451" cy="455754"/>
            </a:xfrm>
          </p:grpSpPr>
          <p:pic>
            <p:nvPicPr>
              <p:cNvPr id="8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73117" y="5559506"/>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82"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0568" y="5588728"/>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grpSp>
        <p:sp>
          <p:nvSpPr>
            <p:cNvPr id="85" name="CuadroTexto 50"/>
            <p:cNvSpPr txBox="1"/>
            <p:nvPr/>
          </p:nvSpPr>
          <p:spPr>
            <a:xfrm>
              <a:off x="7618919" y="10807976"/>
              <a:ext cx="3887999" cy="1418400"/>
            </a:xfrm>
            <a:prstGeom prst="rect">
              <a:avLst/>
            </a:prstGeom>
            <a:solidFill>
              <a:schemeClr val="bg1">
                <a:lumMod val="75000"/>
              </a:schemeClr>
            </a:solidFill>
            <a:ln w="19050">
              <a:solidFill>
                <a:schemeClr val="tx1">
                  <a:lumMod val="95000"/>
                  <a:lumOff val="5000"/>
                </a:schemeClr>
              </a:solidFill>
            </a:ln>
          </p:spPr>
          <p:txBody>
            <a:bodyPr wrap="square" rtlCol="0">
              <a:noAutofit/>
            </a:bodyPr>
            <a:lstStyle>
              <a:defPPr>
                <a:defRPr lang="en-US"/>
              </a:defPPr>
              <a:lvl1pPr>
                <a:defRPr b="1">
                  <a:latin typeface="Calibri" panose="020F0502020204030204" pitchFamily="34" charset="0"/>
                  <a:cs typeface="Calibri" panose="020F0502020204030204" pitchFamily="34" charset="0"/>
                </a:defRPr>
              </a:lvl1pPr>
            </a:lstStyle>
            <a:p>
              <a:endParaRPr lang="en-US" dirty="0">
                <a:solidFill>
                  <a:prstClr val="black"/>
                </a:solidFill>
              </a:endParaRPr>
            </a:p>
          </p:txBody>
        </p:sp>
        <p:grpSp>
          <p:nvGrpSpPr>
            <p:cNvPr id="7" name="Group 6"/>
            <p:cNvGrpSpPr/>
            <p:nvPr/>
          </p:nvGrpSpPr>
          <p:grpSpPr>
            <a:xfrm>
              <a:off x="8520265" y="7496823"/>
              <a:ext cx="2183283" cy="943364"/>
              <a:chOff x="8771684" y="7633008"/>
              <a:chExt cx="2183283" cy="943364"/>
            </a:xfrm>
          </p:grpSpPr>
          <p:sp>
            <p:nvSpPr>
              <p:cNvPr id="92" name="Elipse 32"/>
              <p:cNvSpPr/>
              <p:nvPr/>
            </p:nvSpPr>
            <p:spPr>
              <a:xfrm>
                <a:off x="9594366" y="7633008"/>
                <a:ext cx="468000" cy="426532"/>
              </a:xfrm>
              <a:prstGeom prst="ellipse">
                <a:avLst/>
              </a:prstGeom>
              <a:solidFill>
                <a:srgbClr val="D76213"/>
              </a:solidFill>
              <a:ln>
                <a:solidFill>
                  <a:srgbClr val="D76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Calibri" panose="020F0502020204030204" pitchFamily="34" charset="0"/>
                  <a:cs typeface="Calibri" panose="020F0502020204030204" pitchFamily="34" charset="0"/>
                </a:endParaRPr>
              </a:p>
            </p:txBody>
          </p:sp>
          <p:pic>
            <p:nvPicPr>
              <p:cNvPr id="89"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0701" y="8149840"/>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9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71684" y="8149840"/>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91"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6967" y="8149840"/>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96"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03340" y="8148351"/>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grpSp>
        <p:grpSp>
          <p:nvGrpSpPr>
            <p:cNvPr id="98" name="Group 97"/>
            <p:cNvGrpSpPr/>
            <p:nvPr/>
          </p:nvGrpSpPr>
          <p:grpSpPr>
            <a:xfrm>
              <a:off x="8561339" y="3644199"/>
              <a:ext cx="2030214" cy="959564"/>
              <a:chOff x="8610523" y="5341700"/>
              <a:chExt cx="2030214" cy="959564"/>
            </a:xfrm>
          </p:grpSpPr>
          <p:grpSp>
            <p:nvGrpSpPr>
              <p:cNvPr id="99" name="Group 1"/>
              <p:cNvGrpSpPr>
                <a:grpSpLocks noChangeAspect="1"/>
              </p:cNvGrpSpPr>
              <p:nvPr/>
            </p:nvGrpSpPr>
            <p:grpSpPr>
              <a:xfrm>
                <a:off x="9391630" y="5341700"/>
                <a:ext cx="468000" cy="426532"/>
                <a:chOff x="13232300" y="8381566"/>
                <a:chExt cx="1137600" cy="1036800"/>
              </a:xfrm>
            </p:grpSpPr>
            <p:sp>
              <p:nvSpPr>
                <p:cNvPr id="103" name="Elipse 32"/>
                <p:cNvSpPr/>
                <p:nvPr/>
              </p:nvSpPr>
              <p:spPr>
                <a:xfrm>
                  <a:off x="13232300" y="8381566"/>
                  <a:ext cx="1137600" cy="1036800"/>
                </a:xfrm>
                <a:prstGeom prst="ellipse">
                  <a:avLst/>
                </a:prstGeom>
                <a:solidFill>
                  <a:srgbClr val="D76213"/>
                </a:solidFill>
                <a:ln>
                  <a:solidFill>
                    <a:srgbClr val="D76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Calibri" panose="020F0502020204030204" pitchFamily="34" charset="0"/>
                    <a:cs typeface="Calibri" panose="020F0502020204030204" pitchFamily="34" charset="0"/>
                  </a:endParaRPr>
                </a:p>
              </p:txBody>
            </p:sp>
            <p:pic>
              <p:nvPicPr>
                <p:cNvPr id="104" name="Imagen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45495" y="8444361"/>
                  <a:ext cx="911210" cy="911210"/>
                </a:xfrm>
                <a:prstGeom prst="rect">
                  <a:avLst/>
                </a:prstGeom>
              </p:spPr>
            </p:pic>
          </p:grpSp>
          <p:pic>
            <p:nvPicPr>
              <p:cNvPr id="10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0523" y="5874732"/>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101"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91630" y="5874732"/>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102"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72737" y="5874732"/>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grpSp>
        <p:sp>
          <p:nvSpPr>
            <p:cNvPr id="212" name="CuadroTexto 50"/>
            <p:cNvSpPr txBox="1"/>
            <p:nvPr/>
          </p:nvSpPr>
          <p:spPr>
            <a:xfrm>
              <a:off x="15720043" y="3334376"/>
              <a:ext cx="3887999" cy="1418400"/>
            </a:xfrm>
            <a:prstGeom prst="rect">
              <a:avLst/>
            </a:prstGeom>
            <a:solidFill>
              <a:schemeClr val="bg1">
                <a:lumMod val="75000"/>
              </a:schemeClr>
            </a:solidFill>
            <a:ln w="19050">
              <a:solidFill>
                <a:schemeClr val="tx1">
                  <a:lumMod val="95000"/>
                  <a:lumOff val="5000"/>
                </a:schemeClr>
              </a:solidFill>
            </a:ln>
          </p:spPr>
          <p:txBody>
            <a:bodyPr wrap="square" rtlCol="0">
              <a:noAutofit/>
            </a:bodyPr>
            <a:lstStyle>
              <a:defPPr>
                <a:defRPr lang="en-US"/>
              </a:defPPr>
              <a:lvl1pPr>
                <a:defRPr b="1">
                  <a:latin typeface="Calibri" panose="020F0502020204030204" pitchFamily="34" charset="0"/>
                  <a:cs typeface="Calibri" panose="020F0502020204030204" pitchFamily="34" charset="0"/>
                </a:defRPr>
              </a:lvl1pPr>
            </a:lstStyle>
            <a:p>
              <a:endParaRPr lang="en-US" dirty="0">
                <a:solidFill>
                  <a:prstClr val="black"/>
                </a:solidFill>
              </a:endParaRPr>
            </a:p>
          </p:txBody>
        </p:sp>
        <p:sp>
          <p:nvSpPr>
            <p:cNvPr id="210" name="CuadroTexto 50"/>
            <p:cNvSpPr txBox="1"/>
            <p:nvPr/>
          </p:nvSpPr>
          <p:spPr>
            <a:xfrm>
              <a:off x="15720043" y="4826133"/>
              <a:ext cx="3887999" cy="1418400"/>
            </a:xfrm>
            <a:prstGeom prst="rect">
              <a:avLst/>
            </a:prstGeom>
            <a:solidFill>
              <a:schemeClr val="bg1">
                <a:lumMod val="75000"/>
              </a:schemeClr>
            </a:solidFill>
            <a:ln w="19050">
              <a:solidFill>
                <a:schemeClr val="tx1">
                  <a:lumMod val="95000"/>
                  <a:lumOff val="5000"/>
                </a:schemeClr>
              </a:solidFill>
            </a:ln>
          </p:spPr>
          <p:txBody>
            <a:bodyPr wrap="square" rtlCol="0">
              <a:noAutofit/>
            </a:bodyPr>
            <a:lstStyle>
              <a:defPPr>
                <a:defRPr lang="en-US"/>
              </a:defPPr>
              <a:lvl1pPr>
                <a:defRPr b="1">
                  <a:latin typeface="Calibri" panose="020F0502020204030204" pitchFamily="34" charset="0"/>
                  <a:cs typeface="Calibri" panose="020F0502020204030204" pitchFamily="34" charset="0"/>
                </a:defRPr>
              </a:lvl1pPr>
            </a:lstStyle>
            <a:p>
              <a:endParaRPr lang="en-US" dirty="0">
                <a:solidFill>
                  <a:prstClr val="black"/>
                </a:solidFill>
              </a:endParaRPr>
            </a:p>
          </p:txBody>
        </p:sp>
        <p:sp>
          <p:nvSpPr>
            <p:cNvPr id="208" name="CuadroTexto 50"/>
            <p:cNvSpPr txBox="1"/>
            <p:nvPr/>
          </p:nvSpPr>
          <p:spPr>
            <a:xfrm>
              <a:off x="15720043" y="8563205"/>
              <a:ext cx="1908000" cy="1044000"/>
            </a:xfrm>
            <a:prstGeom prst="rect">
              <a:avLst/>
            </a:prstGeom>
            <a:solidFill>
              <a:schemeClr val="bg1">
                <a:lumMod val="95000"/>
              </a:schemeClr>
            </a:solidFill>
            <a:ln w="19050">
              <a:solidFill>
                <a:schemeClr val="tx1">
                  <a:lumMod val="95000"/>
                  <a:lumOff val="5000"/>
                </a:schemeClr>
              </a:solidFill>
            </a:ln>
          </p:spPr>
          <p:txBody>
            <a:bodyPr wrap="square" rtlCol="0">
              <a:noAutofit/>
            </a:bodyPr>
            <a:lstStyle/>
            <a:p>
              <a:r>
                <a:rPr lang="en-US" b="1" dirty="0" smtClean="0">
                  <a:solidFill>
                    <a:prstClr val="black"/>
                  </a:solidFill>
                  <a:latin typeface="Calibri" panose="020F0502020204030204" pitchFamily="34" charset="0"/>
                  <a:cs typeface="Calibri" panose="020F0502020204030204" pitchFamily="34" charset="0"/>
                </a:rPr>
                <a:t>O&amp;R</a:t>
              </a:r>
              <a:endParaRPr lang="en-US" b="1" dirty="0">
                <a:solidFill>
                  <a:prstClr val="black"/>
                </a:solidFill>
                <a:latin typeface="Calibri" panose="020F0502020204030204" pitchFamily="34" charset="0"/>
                <a:cs typeface="Calibri" panose="020F0502020204030204" pitchFamily="34" charset="0"/>
              </a:endParaRPr>
            </a:p>
          </p:txBody>
        </p:sp>
        <p:sp>
          <p:nvSpPr>
            <p:cNvPr id="201" name="CuadroTexto 50"/>
            <p:cNvSpPr txBox="1"/>
            <p:nvPr/>
          </p:nvSpPr>
          <p:spPr>
            <a:xfrm>
              <a:off x="17714073" y="8563205"/>
              <a:ext cx="1908000" cy="1044000"/>
            </a:xfrm>
            <a:prstGeom prst="rect">
              <a:avLst/>
            </a:prstGeom>
            <a:solidFill>
              <a:schemeClr val="bg1">
                <a:lumMod val="95000"/>
              </a:schemeClr>
            </a:solidFill>
            <a:ln w="19050">
              <a:solidFill>
                <a:schemeClr val="tx1">
                  <a:lumMod val="95000"/>
                  <a:lumOff val="5000"/>
                </a:schemeClr>
              </a:solidFill>
            </a:ln>
          </p:spPr>
          <p:txBody>
            <a:bodyPr wrap="square" rtlCol="0">
              <a:noAutofit/>
            </a:bodyPr>
            <a:lstStyle/>
            <a:p>
              <a:r>
                <a:rPr lang="en-US" b="1" dirty="0" smtClean="0">
                  <a:solidFill>
                    <a:prstClr val="black"/>
                  </a:solidFill>
                  <a:latin typeface="Calibri" panose="020F0502020204030204" pitchFamily="34" charset="0"/>
                  <a:cs typeface="Calibri" panose="020F0502020204030204" pitchFamily="34" charset="0"/>
                </a:rPr>
                <a:t>TO</a:t>
              </a:r>
              <a:endParaRPr lang="en-US" b="1" dirty="0">
                <a:solidFill>
                  <a:prstClr val="black"/>
                </a:solidFill>
                <a:latin typeface="Calibri" panose="020F0502020204030204" pitchFamily="34" charset="0"/>
                <a:cs typeface="Calibri" panose="020F0502020204030204" pitchFamily="34" charset="0"/>
              </a:endParaRPr>
            </a:p>
          </p:txBody>
        </p:sp>
        <p:sp>
          <p:nvSpPr>
            <p:cNvPr id="199" name="CuadroTexto 50"/>
            <p:cNvSpPr txBox="1"/>
            <p:nvPr/>
          </p:nvSpPr>
          <p:spPr>
            <a:xfrm>
              <a:off x="15734890" y="9690619"/>
              <a:ext cx="3887184" cy="1044000"/>
            </a:xfrm>
            <a:prstGeom prst="rect">
              <a:avLst/>
            </a:prstGeom>
            <a:solidFill>
              <a:schemeClr val="bg1">
                <a:lumMod val="95000"/>
              </a:schemeClr>
            </a:solidFill>
            <a:ln w="19050">
              <a:solidFill>
                <a:schemeClr val="tx1">
                  <a:lumMod val="95000"/>
                  <a:lumOff val="5000"/>
                </a:schemeClr>
              </a:solidFill>
            </a:ln>
          </p:spPr>
          <p:txBody>
            <a:bodyPr wrap="square" rtlCol="0">
              <a:noAutofit/>
            </a:bodyPr>
            <a:lstStyle/>
            <a:p>
              <a:r>
                <a:rPr lang="en-US" b="1" dirty="0" smtClean="0">
                  <a:solidFill>
                    <a:prstClr val="black"/>
                  </a:solidFill>
                  <a:latin typeface="Calibri" panose="020F0502020204030204" pitchFamily="34" charset="0"/>
                  <a:cs typeface="Calibri" panose="020F0502020204030204" pitchFamily="34" charset="0"/>
                </a:rPr>
                <a:t>AM</a:t>
              </a:r>
              <a:endParaRPr lang="en-US" b="1" dirty="0">
                <a:solidFill>
                  <a:prstClr val="black"/>
                </a:solidFill>
                <a:latin typeface="Calibri" panose="020F0502020204030204" pitchFamily="34" charset="0"/>
                <a:cs typeface="Calibri" panose="020F0502020204030204" pitchFamily="34" charset="0"/>
              </a:endParaRPr>
            </a:p>
          </p:txBody>
        </p:sp>
        <p:sp>
          <p:nvSpPr>
            <p:cNvPr id="197" name="CuadroTexto 50"/>
            <p:cNvSpPr txBox="1"/>
            <p:nvPr/>
          </p:nvSpPr>
          <p:spPr>
            <a:xfrm>
              <a:off x="15720043" y="6317890"/>
              <a:ext cx="3887999" cy="1062000"/>
            </a:xfrm>
            <a:prstGeom prst="rect">
              <a:avLst/>
            </a:prstGeom>
            <a:solidFill>
              <a:schemeClr val="bg1">
                <a:lumMod val="95000"/>
              </a:schemeClr>
            </a:solidFill>
            <a:ln w="19050">
              <a:solidFill>
                <a:schemeClr val="tx1">
                  <a:lumMod val="95000"/>
                  <a:lumOff val="5000"/>
                </a:schemeClr>
              </a:solidFill>
            </a:ln>
          </p:spPr>
          <p:txBody>
            <a:bodyPr wrap="square" rtlCol="0">
              <a:noAutofit/>
            </a:bodyPr>
            <a:lstStyle/>
            <a:p>
              <a:r>
                <a:rPr lang="en-US" b="1" dirty="0">
                  <a:solidFill>
                    <a:prstClr val="black"/>
                  </a:solidFill>
                  <a:latin typeface="Calibri" panose="020F0502020204030204" pitchFamily="34" charset="0"/>
                  <a:cs typeface="Calibri" panose="020F0502020204030204" pitchFamily="34" charset="0"/>
                </a:rPr>
                <a:t>Probes &amp; Data Lake</a:t>
              </a:r>
            </a:p>
          </p:txBody>
        </p:sp>
        <p:sp>
          <p:nvSpPr>
            <p:cNvPr id="195" name="CuadroTexto 50"/>
            <p:cNvSpPr txBox="1"/>
            <p:nvPr/>
          </p:nvSpPr>
          <p:spPr>
            <a:xfrm>
              <a:off x="15720043" y="7427304"/>
              <a:ext cx="3887999" cy="1062000"/>
            </a:xfrm>
            <a:prstGeom prst="rect">
              <a:avLst/>
            </a:prstGeom>
            <a:solidFill>
              <a:schemeClr val="bg1">
                <a:lumMod val="75000"/>
              </a:schemeClr>
            </a:solidFill>
            <a:ln w="19050">
              <a:solidFill>
                <a:schemeClr val="tx1">
                  <a:lumMod val="95000"/>
                  <a:lumOff val="5000"/>
                </a:schemeClr>
              </a:solidFill>
            </a:ln>
          </p:spPr>
          <p:txBody>
            <a:bodyPr wrap="square" rtlCol="0">
              <a:noAutofit/>
            </a:bodyPr>
            <a:lstStyle>
              <a:defPPr>
                <a:defRPr lang="en-US"/>
              </a:defPPr>
              <a:lvl1pPr>
                <a:defRPr b="1">
                  <a:latin typeface="Calibri" panose="020F0502020204030204" pitchFamily="34" charset="0"/>
                  <a:cs typeface="Calibri" panose="020F0502020204030204" pitchFamily="34" charset="0"/>
                </a:defRPr>
              </a:lvl1pPr>
            </a:lstStyle>
            <a:p>
              <a:endParaRPr lang="en-US" dirty="0">
                <a:solidFill>
                  <a:prstClr val="black"/>
                </a:solidFill>
              </a:endParaRPr>
            </a:p>
          </p:txBody>
        </p:sp>
        <p:sp>
          <p:nvSpPr>
            <p:cNvPr id="187" name="CuadroTexto 50"/>
            <p:cNvSpPr txBox="1"/>
            <p:nvPr/>
          </p:nvSpPr>
          <p:spPr>
            <a:xfrm>
              <a:off x="15720043" y="10807976"/>
              <a:ext cx="3887999" cy="1418400"/>
            </a:xfrm>
            <a:prstGeom prst="rect">
              <a:avLst/>
            </a:prstGeom>
            <a:solidFill>
              <a:schemeClr val="bg1">
                <a:lumMod val="95000"/>
              </a:schemeClr>
            </a:solidFill>
            <a:ln w="19050">
              <a:solidFill>
                <a:schemeClr val="tx1">
                  <a:lumMod val="95000"/>
                  <a:lumOff val="5000"/>
                </a:schemeClr>
              </a:solidFill>
            </a:ln>
          </p:spPr>
          <p:txBody>
            <a:bodyPr wrap="square" rtlCol="0">
              <a:noAutofit/>
            </a:bodyPr>
            <a:lstStyle/>
            <a:p>
              <a:r>
                <a:rPr lang="en-US" b="1" dirty="0">
                  <a:solidFill>
                    <a:prstClr val="black"/>
                  </a:solidFill>
                  <a:latin typeface="Calibri" panose="020F0502020204030204" pitchFamily="34" charset="0"/>
                  <a:cs typeface="Calibri" panose="020F0502020204030204" pitchFamily="34" charset="0"/>
                </a:rPr>
                <a:t>CM &amp; Training</a:t>
              </a:r>
            </a:p>
          </p:txBody>
        </p:sp>
        <p:sp>
          <p:nvSpPr>
            <p:cNvPr id="314" name="CuadroTexto 50"/>
            <p:cNvSpPr txBox="1"/>
            <p:nvPr/>
          </p:nvSpPr>
          <p:spPr>
            <a:xfrm>
              <a:off x="19770610" y="3334376"/>
              <a:ext cx="3887999" cy="1418400"/>
            </a:xfrm>
            <a:prstGeom prst="rect">
              <a:avLst/>
            </a:prstGeom>
            <a:solidFill>
              <a:schemeClr val="bg1">
                <a:lumMod val="75000"/>
              </a:schemeClr>
            </a:solidFill>
            <a:ln w="19050">
              <a:solidFill>
                <a:schemeClr val="tx1">
                  <a:lumMod val="95000"/>
                  <a:lumOff val="5000"/>
                </a:schemeClr>
              </a:solidFill>
            </a:ln>
          </p:spPr>
          <p:txBody>
            <a:bodyPr wrap="square" rtlCol="0">
              <a:noAutofit/>
            </a:bodyPr>
            <a:lstStyle>
              <a:defPPr>
                <a:defRPr lang="en-US"/>
              </a:defPPr>
              <a:lvl1pPr>
                <a:defRPr b="1">
                  <a:latin typeface="Calibri" panose="020F0502020204030204" pitchFamily="34" charset="0"/>
                  <a:cs typeface="Calibri" panose="020F0502020204030204" pitchFamily="34" charset="0"/>
                </a:defRPr>
              </a:lvl1pPr>
            </a:lstStyle>
            <a:p>
              <a:endParaRPr lang="en-US" dirty="0">
                <a:solidFill>
                  <a:prstClr val="black"/>
                </a:solidFill>
              </a:endParaRPr>
            </a:p>
          </p:txBody>
        </p:sp>
        <p:sp>
          <p:nvSpPr>
            <p:cNvPr id="312" name="CuadroTexto 50"/>
            <p:cNvSpPr txBox="1"/>
            <p:nvPr/>
          </p:nvSpPr>
          <p:spPr>
            <a:xfrm>
              <a:off x="19770610" y="4826133"/>
              <a:ext cx="3887999" cy="1418400"/>
            </a:xfrm>
            <a:prstGeom prst="rect">
              <a:avLst/>
            </a:prstGeom>
            <a:solidFill>
              <a:schemeClr val="bg1">
                <a:lumMod val="75000"/>
              </a:schemeClr>
            </a:solidFill>
            <a:ln w="19050">
              <a:solidFill>
                <a:schemeClr val="tx1">
                  <a:lumMod val="95000"/>
                  <a:lumOff val="5000"/>
                </a:schemeClr>
              </a:solidFill>
            </a:ln>
          </p:spPr>
          <p:txBody>
            <a:bodyPr wrap="square" rtlCol="0">
              <a:noAutofit/>
            </a:bodyPr>
            <a:lstStyle>
              <a:defPPr>
                <a:defRPr lang="en-US"/>
              </a:defPPr>
              <a:lvl1pPr>
                <a:defRPr b="1">
                  <a:latin typeface="Calibri" panose="020F0502020204030204" pitchFamily="34" charset="0"/>
                  <a:cs typeface="Calibri" panose="020F0502020204030204" pitchFamily="34" charset="0"/>
                </a:defRPr>
              </a:lvl1pPr>
            </a:lstStyle>
            <a:p>
              <a:endParaRPr lang="en-US" dirty="0">
                <a:solidFill>
                  <a:prstClr val="black"/>
                </a:solidFill>
              </a:endParaRPr>
            </a:p>
          </p:txBody>
        </p:sp>
        <p:sp>
          <p:nvSpPr>
            <p:cNvPr id="310" name="CuadroTexto 50"/>
            <p:cNvSpPr txBox="1"/>
            <p:nvPr/>
          </p:nvSpPr>
          <p:spPr>
            <a:xfrm>
              <a:off x="19756581" y="8563205"/>
              <a:ext cx="1908000" cy="1044000"/>
            </a:xfrm>
            <a:prstGeom prst="rect">
              <a:avLst/>
            </a:prstGeom>
            <a:solidFill>
              <a:schemeClr val="bg1">
                <a:lumMod val="75000"/>
              </a:schemeClr>
            </a:solidFill>
            <a:ln w="19050">
              <a:solidFill>
                <a:schemeClr val="tx1">
                  <a:lumMod val="95000"/>
                  <a:lumOff val="5000"/>
                </a:schemeClr>
              </a:solidFill>
            </a:ln>
          </p:spPr>
          <p:txBody>
            <a:bodyPr wrap="square" rtlCol="0">
              <a:noAutofit/>
            </a:bodyPr>
            <a:lstStyle>
              <a:defPPr>
                <a:defRPr lang="en-US"/>
              </a:defPPr>
              <a:lvl1pPr>
                <a:defRPr b="1">
                  <a:latin typeface="Calibri" panose="020F0502020204030204" pitchFamily="34" charset="0"/>
                  <a:cs typeface="Calibri" panose="020F0502020204030204" pitchFamily="34" charset="0"/>
                </a:defRPr>
              </a:lvl1pPr>
            </a:lstStyle>
            <a:p>
              <a:endParaRPr lang="en-US" dirty="0">
                <a:solidFill>
                  <a:prstClr val="black"/>
                </a:solidFill>
              </a:endParaRPr>
            </a:p>
          </p:txBody>
        </p:sp>
        <p:sp>
          <p:nvSpPr>
            <p:cNvPr id="306" name="CuadroTexto 50"/>
            <p:cNvSpPr txBox="1"/>
            <p:nvPr/>
          </p:nvSpPr>
          <p:spPr>
            <a:xfrm>
              <a:off x="21750609" y="8563205"/>
              <a:ext cx="1908000" cy="1044000"/>
            </a:xfrm>
            <a:prstGeom prst="rect">
              <a:avLst/>
            </a:prstGeom>
            <a:solidFill>
              <a:schemeClr val="bg1">
                <a:lumMod val="75000"/>
              </a:schemeClr>
            </a:solidFill>
            <a:ln w="19050">
              <a:solidFill>
                <a:schemeClr val="tx1">
                  <a:lumMod val="95000"/>
                  <a:lumOff val="5000"/>
                </a:schemeClr>
              </a:solidFill>
            </a:ln>
          </p:spPr>
          <p:txBody>
            <a:bodyPr wrap="square" rtlCol="0">
              <a:noAutofit/>
            </a:bodyPr>
            <a:lstStyle>
              <a:defPPr>
                <a:defRPr lang="en-US"/>
              </a:defPPr>
              <a:lvl1pPr>
                <a:defRPr b="1">
                  <a:latin typeface="Calibri" panose="020F0502020204030204" pitchFamily="34" charset="0"/>
                  <a:cs typeface="Calibri" panose="020F0502020204030204" pitchFamily="34" charset="0"/>
                </a:defRPr>
              </a:lvl1pPr>
            </a:lstStyle>
            <a:p>
              <a:endParaRPr lang="en-US" dirty="0">
                <a:solidFill>
                  <a:prstClr val="black"/>
                </a:solidFill>
              </a:endParaRPr>
            </a:p>
          </p:txBody>
        </p:sp>
        <p:sp>
          <p:nvSpPr>
            <p:cNvPr id="304" name="CuadroTexto 50"/>
            <p:cNvSpPr txBox="1"/>
            <p:nvPr/>
          </p:nvSpPr>
          <p:spPr>
            <a:xfrm>
              <a:off x="19770608" y="9690619"/>
              <a:ext cx="3888001" cy="1044000"/>
            </a:xfrm>
            <a:prstGeom prst="rect">
              <a:avLst/>
            </a:prstGeom>
            <a:solidFill>
              <a:schemeClr val="bg1">
                <a:lumMod val="95000"/>
              </a:schemeClr>
            </a:solidFill>
            <a:ln w="19050">
              <a:solidFill>
                <a:schemeClr val="tx1">
                  <a:lumMod val="95000"/>
                  <a:lumOff val="5000"/>
                </a:schemeClr>
              </a:solidFill>
            </a:ln>
          </p:spPr>
          <p:txBody>
            <a:bodyPr wrap="square" rtlCol="0">
              <a:noAutofit/>
            </a:bodyPr>
            <a:lstStyle/>
            <a:p>
              <a:r>
                <a:rPr lang="en-US" b="1" dirty="0" smtClean="0">
                  <a:solidFill>
                    <a:prstClr val="black"/>
                  </a:solidFill>
                  <a:latin typeface="Calibri" panose="020F0502020204030204" pitchFamily="34" charset="0"/>
                  <a:cs typeface="Calibri" panose="020F0502020204030204" pitchFamily="34" charset="0"/>
                </a:rPr>
                <a:t>AM</a:t>
              </a:r>
              <a:endParaRPr lang="en-US" b="1" dirty="0">
                <a:solidFill>
                  <a:prstClr val="black"/>
                </a:solidFill>
                <a:latin typeface="Calibri" panose="020F0502020204030204" pitchFamily="34" charset="0"/>
                <a:cs typeface="Calibri" panose="020F0502020204030204" pitchFamily="34" charset="0"/>
              </a:endParaRPr>
            </a:p>
          </p:txBody>
        </p:sp>
        <p:sp>
          <p:nvSpPr>
            <p:cNvPr id="302" name="CuadroTexto 50"/>
            <p:cNvSpPr txBox="1"/>
            <p:nvPr/>
          </p:nvSpPr>
          <p:spPr>
            <a:xfrm>
              <a:off x="19770610" y="6317890"/>
              <a:ext cx="3887999" cy="1062000"/>
            </a:xfrm>
            <a:prstGeom prst="rect">
              <a:avLst/>
            </a:prstGeom>
            <a:solidFill>
              <a:schemeClr val="bg1">
                <a:lumMod val="75000"/>
              </a:schemeClr>
            </a:solidFill>
            <a:ln w="19050">
              <a:solidFill>
                <a:schemeClr val="tx1">
                  <a:lumMod val="95000"/>
                  <a:lumOff val="5000"/>
                </a:schemeClr>
              </a:solidFill>
            </a:ln>
          </p:spPr>
          <p:txBody>
            <a:bodyPr wrap="square" rtlCol="0">
              <a:noAutofit/>
            </a:bodyPr>
            <a:lstStyle>
              <a:defPPr>
                <a:defRPr lang="en-US"/>
              </a:defPPr>
              <a:lvl1pPr>
                <a:defRPr b="1">
                  <a:latin typeface="Calibri" panose="020F0502020204030204" pitchFamily="34" charset="0"/>
                  <a:cs typeface="Calibri" panose="020F0502020204030204" pitchFamily="34" charset="0"/>
                </a:defRPr>
              </a:lvl1pPr>
            </a:lstStyle>
            <a:p>
              <a:endParaRPr lang="en-US" dirty="0">
                <a:solidFill>
                  <a:prstClr val="black"/>
                </a:solidFill>
              </a:endParaRPr>
            </a:p>
          </p:txBody>
        </p:sp>
        <p:sp>
          <p:nvSpPr>
            <p:cNvPr id="300" name="CuadroTexto 50"/>
            <p:cNvSpPr txBox="1"/>
            <p:nvPr/>
          </p:nvSpPr>
          <p:spPr>
            <a:xfrm>
              <a:off x="19770610" y="7427304"/>
              <a:ext cx="3887999" cy="1062000"/>
            </a:xfrm>
            <a:prstGeom prst="rect">
              <a:avLst/>
            </a:prstGeom>
            <a:solidFill>
              <a:schemeClr val="bg1">
                <a:lumMod val="75000"/>
              </a:schemeClr>
            </a:solidFill>
            <a:ln w="19050">
              <a:solidFill>
                <a:schemeClr val="tx1">
                  <a:lumMod val="95000"/>
                  <a:lumOff val="5000"/>
                </a:schemeClr>
              </a:solidFill>
            </a:ln>
          </p:spPr>
          <p:txBody>
            <a:bodyPr wrap="square" rtlCol="0">
              <a:noAutofit/>
            </a:bodyPr>
            <a:lstStyle>
              <a:defPPr>
                <a:defRPr lang="en-US"/>
              </a:defPPr>
              <a:lvl1pPr>
                <a:defRPr b="1">
                  <a:latin typeface="Calibri" panose="020F0502020204030204" pitchFamily="34" charset="0"/>
                  <a:cs typeface="Calibri" panose="020F0502020204030204" pitchFamily="34" charset="0"/>
                </a:defRPr>
              </a:lvl1pPr>
            </a:lstStyle>
            <a:p>
              <a:endParaRPr lang="en-US" dirty="0">
                <a:solidFill>
                  <a:prstClr val="black"/>
                </a:solidFill>
              </a:endParaRPr>
            </a:p>
          </p:txBody>
        </p:sp>
        <p:sp>
          <p:nvSpPr>
            <p:cNvPr id="292" name="CuadroTexto 50"/>
            <p:cNvSpPr txBox="1"/>
            <p:nvPr/>
          </p:nvSpPr>
          <p:spPr>
            <a:xfrm>
              <a:off x="19756581" y="10807976"/>
              <a:ext cx="3887999" cy="1418400"/>
            </a:xfrm>
            <a:prstGeom prst="rect">
              <a:avLst/>
            </a:prstGeom>
            <a:solidFill>
              <a:schemeClr val="bg1">
                <a:lumMod val="75000"/>
              </a:schemeClr>
            </a:solidFill>
            <a:ln w="19050">
              <a:solidFill>
                <a:schemeClr val="tx1">
                  <a:lumMod val="95000"/>
                  <a:lumOff val="5000"/>
                </a:schemeClr>
              </a:solidFill>
            </a:ln>
          </p:spPr>
          <p:txBody>
            <a:bodyPr wrap="square" rtlCol="0">
              <a:noAutofit/>
            </a:bodyPr>
            <a:lstStyle>
              <a:defPPr>
                <a:defRPr lang="en-US"/>
              </a:defPPr>
              <a:lvl1pPr>
                <a:defRPr b="1">
                  <a:latin typeface="Calibri" panose="020F0502020204030204" pitchFamily="34" charset="0"/>
                  <a:cs typeface="Calibri" panose="020F0502020204030204" pitchFamily="34" charset="0"/>
                </a:defRPr>
              </a:lvl1pPr>
            </a:lstStyle>
            <a:p>
              <a:endParaRPr lang="en-US" dirty="0">
                <a:solidFill>
                  <a:prstClr val="black"/>
                </a:solidFill>
              </a:endParaRPr>
            </a:p>
          </p:txBody>
        </p:sp>
        <p:sp>
          <p:nvSpPr>
            <p:cNvPr id="157" name="CuadroTexto 50"/>
            <p:cNvSpPr txBox="1"/>
            <p:nvPr/>
          </p:nvSpPr>
          <p:spPr>
            <a:xfrm>
              <a:off x="11669479" y="3334376"/>
              <a:ext cx="3887999" cy="1418400"/>
            </a:xfrm>
            <a:prstGeom prst="rect">
              <a:avLst/>
            </a:prstGeom>
            <a:solidFill>
              <a:schemeClr val="bg1">
                <a:lumMod val="95000"/>
              </a:schemeClr>
            </a:solidFill>
            <a:ln w="19050">
              <a:solidFill>
                <a:schemeClr val="tx1">
                  <a:lumMod val="95000"/>
                  <a:lumOff val="5000"/>
                </a:schemeClr>
              </a:solidFill>
            </a:ln>
          </p:spPr>
          <p:txBody>
            <a:bodyPr wrap="square" rtlCol="0">
              <a:noAutofit/>
            </a:bodyPr>
            <a:lstStyle/>
            <a:p>
              <a:pPr algn="ctr"/>
              <a:r>
                <a:rPr lang="en-US" b="1" dirty="0" smtClean="0">
                  <a:solidFill>
                    <a:prstClr val="black"/>
                  </a:solidFill>
                  <a:latin typeface="Calibri" panose="020F0502020204030204" pitchFamily="34" charset="0"/>
                  <a:cs typeface="Calibri" panose="020F0502020204030204" pitchFamily="34" charset="0"/>
                </a:rPr>
                <a:t>PMO</a:t>
              </a:r>
              <a:endParaRPr lang="en-US" b="1" dirty="0">
                <a:solidFill>
                  <a:prstClr val="black"/>
                </a:solidFill>
                <a:latin typeface="Calibri" panose="020F0502020204030204" pitchFamily="34" charset="0"/>
                <a:cs typeface="Calibri" panose="020F0502020204030204" pitchFamily="34" charset="0"/>
              </a:endParaRPr>
            </a:p>
          </p:txBody>
        </p:sp>
        <p:sp>
          <p:nvSpPr>
            <p:cNvPr id="155" name="CuadroTexto 50"/>
            <p:cNvSpPr txBox="1"/>
            <p:nvPr/>
          </p:nvSpPr>
          <p:spPr>
            <a:xfrm>
              <a:off x="11669479" y="4826133"/>
              <a:ext cx="3887999" cy="1418400"/>
            </a:xfrm>
            <a:prstGeom prst="rect">
              <a:avLst/>
            </a:prstGeom>
            <a:solidFill>
              <a:schemeClr val="bg1">
                <a:lumMod val="75000"/>
              </a:schemeClr>
            </a:solidFill>
            <a:ln w="19050">
              <a:solidFill>
                <a:schemeClr val="tx1">
                  <a:lumMod val="95000"/>
                  <a:lumOff val="5000"/>
                </a:schemeClr>
              </a:solidFill>
            </a:ln>
          </p:spPr>
          <p:txBody>
            <a:bodyPr wrap="square" rtlCol="0">
              <a:noAutofit/>
            </a:bodyPr>
            <a:lstStyle/>
            <a:p>
              <a:endParaRPr lang="en-US" b="1" dirty="0">
                <a:solidFill>
                  <a:prstClr val="black"/>
                </a:solidFill>
                <a:latin typeface="Calibri" panose="020F0502020204030204" pitchFamily="34" charset="0"/>
                <a:cs typeface="Calibri" panose="020F0502020204030204" pitchFamily="34" charset="0"/>
              </a:endParaRPr>
            </a:p>
          </p:txBody>
        </p:sp>
        <p:sp>
          <p:nvSpPr>
            <p:cNvPr id="153" name="CuadroTexto 50"/>
            <p:cNvSpPr txBox="1"/>
            <p:nvPr/>
          </p:nvSpPr>
          <p:spPr>
            <a:xfrm>
              <a:off x="11669479" y="8563205"/>
              <a:ext cx="1908000" cy="1044000"/>
            </a:xfrm>
            <a:prstGeom prst="rect">
              <a:avLst/>
            </a:prstGeom>
            <a:solidFill>
              <a:schemeClr val="bg1">
                <a:lumMod val="95000"/>
              </a:schemeClr>
            </a:solidFill>
            <a:ln w="19050">
              <a:solidFill>
                <a:schemeClr val="tx1">
                  <a:lumMod val="95000"/>
                  <a:lumOff val="5000"/>
                </a:schemeClr>
              </a:solidFill>
            </a:ln>
          </p:spPr>
          <p:txBody>
            <a:bodyPr wrap="square" rtlCol="0">
              <a:noAutofit/>
            </a:bodyPr>
            <a:lstStyle/>
            <a:p>
              <a:r>
                <a:rPr lang="en-US" b="1" dirty="0" smtClean="0">
                  <a:solidFill>
                    <a:prstClr val="black"/>
                  </a:solidFill>
                  <a:latin typeface="Calibri" panose="020F0502020204030204" pitchFamily="34" charset="0"/>
                  <a:cs typeface="Calibri" panose="020F0502020204030204" pitchFamily="34" charset="0"/>
                </a:rPr>
                <a:t>O&amp;R</a:t>
              </a:r>
              <a:endParaRPr lang="en-US" b="1" dirty="0">
                <a:solidFill>
                  <a:prstClr val="black"/>
                </a:solidFill>
                <a:latin typeface="Calibri" panose="020F0502020204030204" pitchFamily="34" charset="0"/>
                <a:cs typeface="Calibri" panose="020F0502020204030204" pitchFamily="34" charset="0"/>
              </a:endParaRPr>
            </a:p>
          </p:txBody>
        </p:sp>
        <p:sp>
          <p:nvSpPr>
            <p:cNvPr id="149" name="CuadroTexto 50"/>
            <p:cNvSpPr txBox="1"/>
            <p:nvPr/>
          </p:nvSpPr>
          <p:spPr>
            <a:xfrm>
              <a:off x="13663507" y="8563205"/>
              <a:ext cx="1908000" cy="1044000"/>
            </a:xfrm>
            <a:prstGeom prst="rect">
              <a:avLst/>
            </a:prstGeom>
            <a:solidFill>
              <a:schemeClr val="bg1">
                <a:lumMod val="95000"/>
              </a:schemeClr>
            </a:solidFill>
            <a:ln w="19050">
              <a:solidFill>
                <a:schemeClr val="tx1">
                  <a:lumMod val="95000"/>
                  <a:lumOff val="5000"/>
                </a:schemeClr>
              </a:solidFill>
            </a:ln>
          </p:spPr>
          <p:txBody>
            <a:bodyPr wrap="square" rtlCol="0">
              <a:noAutofit/>
            </a:bodyPr>
            <a:lstStyle/>
            <a:p>
              <a:r>
                <a:rPr lang="en-US" b="1" dirty="0" smtClean="0">
                  <a:solidFill>
                    <a:prstClr val="black"/>
                  </a:solidFill>
                  <a:latin typeface="Calibri" panose="020F0502020204030204" pitchFamily="34" charset="0"/>
                  <a:cs typeface="Calibri" panose="020F0502020204030204" pitchFamily="34" charset="0"/>
                </a:rPr>
                <a:t>TO</a:t>
              </a:r>
              <a:endParaRPr lang="en-US" b="1" dirty="0">
                <a:solidFill>
                  <a:prstClr val="black"/>
                </a:solidFill>
                <a:latin typeface="Calibri" panose="020F0502020204030204" pitchFamily="34" charset="0"/>
                <a:cs typeface="Calibri" panose="020F0502020204030204" pitchFamily="34" charset="0"/>
              </a:endParaRPr>
            </a:p>
          </p:txBody>
        </p:sp>
        <p:sp>
          <p:nvSpPr>
            <p:cNvPr id="147" name="CuadroTexto 50"/>
            <p:cNvSpPr txBox="1"/>
            <p:nvPr/>
          </p:nvSpPr>
          <p:spPr>
            <a:xfrm>
              <a:off x="11680853" y="9690619"/>
              <a:ext cx="3890654" cy="1044000"/>
            </a:xfrm>
            <a:prstGeom prst="rect">
              <a:avLst/>
            </a:prstGeom>
            <a:solidFill>
              <a:schemeClr val="bg1">
                <a:lumMod val="95000"/>
              </a:schemeClr>
            </a:solidFill>
            <a:ln w="19050">
              <a:solidFill>
                <a:schemeClr val="tx1">
                  <a:lumMod val="95000"/>
                  <a:lumOff val="5000"/>
                </a:schemeClr>
              </a:solidFill>
            </a:ln>
          </p:spPr>
          <p:txBody>
            <a:bodyPr wrap="square" rtlCol="0">
              <a:noAutofit/>
            </a:bodyPr>
            <a:lstStyle/>
            <a:p>
              <a:r>
                <a:rPr lang="en-US" b="1" dirty="0" smtClean="0">
                  <a:solidFill>
                    <a:prstClr val="black"/>
                  </a:solidFill>
                  <a:latin typeface="Calibri" panose="020F0502020204030204" pitchFamily="34" charset="0"/>
                  <a:cs typeface="Calibri" panose="020F0502020204030204" pitchFamily="34" charset="0"/>
                </a:rPr>
                <a:t>AM</a:t>
              </a:r>
              <a:endParaRPr lang="en-US" b="1" dirty="0">
                <a:solidFill>
                  <a:prstClr val="black"/>
                </a:solidFill>
                <a:latin typeface="Calibri" panose="020F0502020204030204" pitchFamily="34" charset="0"/>
                <a:cs typeface="Calibri" panose="020F0502020204030204" pitchFamily="34" charset="0"/>
              </a:endParaRPr>
            </a:p>
          </p:txBody>
        </p:sp>
        <p:sp>
          <p:nvSpPr>
            <p:cNvPr id="145" name="CuadroTexto 50"/>
            <p:cNvSpPr txBox="1"/>
            <p:nvPr/>
          </p:nvSpPr>
          <p:spPr>
            <a:xfrm>
              <a:off x="11669479" y="6317890"/>
              <a:ext cx="3887999" cy="1062000"/>
            </a:xfrm>
            <a:prstGeom prst="rect">
              <a:avLst/>
            </a:prstGeom>
            <a:solidFill>
              <a:schemeClr val="bg1">
                <a:lumMod val="95000"/>
              </a:schemeClr>
            </a:solidFill>
            <a:ln w="19050">
              <a:solidFill>
                <a:schemeClr val="tx1">
                  <a:lumMod val="95000"/>
                  <a:lumOff val="5000"/>
                </a:schemeClr>
              </a:solidFill>
            </a:ln>
          </p:spPr>
          <p:txBody>
            <a:bodyPr wrap="square" rtlCol="0">
              <a:noAutofit/>
            </a:bodyPr>
            <a:lstStyle/>
            <a:p>
              <a:r>
                <a:rPr lang="en-US" b="1" dirty="0">
                  <a:solidFill>
                    <a:prstClr val="black"/>
                  </a:solidFill>
                  <a:latin typeface="Calibri" panose="020F0502020204030204" pitchFamily="34" charset="0"/>
                  <a:cs typeface="Calibri" panose="020F0502020204030204" pitchFamily="34" charset="0"/>
                </a:rPr>
                <a:t>Probes &amp; Data Lake</a:t>
              </a:r>
            </a:p>
          </p:txBody>
        </p:sp>
        <p:sp>
          <p:nvSpPr>
            <p:cNvPr id="143" name="CuadroTexto 50"/>
            <p:cNvSpPr txBox="1"/>
            <p:nvPr/>
          </p:nvSpPr>
          <p:spPr>
            <a:xfrm>
              <a:off x="11669479" y="7427304"/>
              <a:ext cx="3887999" cy="1062000"/>
            </a:xfrm>
            <a:prstGeom prst="rect">
              <a:avLst/>
            </a:prstGeom>
            <a:solidFill>
              <a:schemeClr val="bg1">
                <a:lumMod val="95000"/>
              </a:schemeClr>
            </a:solidFill>
            <a:ln w="19050">
              <a:solidFill>
                <a:schemeClr val="tx1">
                  <a:lumMod val="95000"/>
                  <a:lumOff val="5000"/>
                </a:schemeClr>
              </a:solidFill>
            </a:ln>
          </p:spPr>
          <p:txBody>
            <a:bodyPr wrap="square" rtlCol="0">
              <a:noAutofit/>
            </a:bodyPr>
            <a:lstStyle/>
            <a:p>
              <a:r>
                <a:rPr lang="en-US" b="1" dirty="0">
                  <a:solidFill>
                    <a:prstClr val="black"/>
                  </a:solidFill>
                  <a:latin typeface="Calibri" panose="020F0502020204030204" pitchFamily="34" charset="0"/>
                  <a:cs typeface="Calibri" panose="020F0502020204030204" pitchFamily="34" charset="0"/>
                </a:rPr>
                <a:t>SQM &amp; CEM</a:t>
              </a:r>
            </a:p>
          </p:txBody>
        </p:sp>
        <p:sp>
          <p:nvSpPr>
            <p:cNvPr id="135" name="CuadroTexto 50"/>
            <p:cNvSpPr txBox="1"/>
            <p:nvPr/>
          </p:nvSpPr>
          <p:spPr>
            <a:xfrm>
              <a:off x="11669479" y="10807976"/>
              <a:ext cx="3887999" cy="1418400"/>
            </a:xfrm>
            <a:prstGeom prst="rect">
              <a:avLst/>
            </a:prstGeom>
            <a:solidFill>
              <a:schemeClr val="bg1">
                <a:lumMod val="95000"/>
              </a:schemeClr>
            </a:solidFill>
            <a:ln w="19050">
              <a:solidFill>
                <a:schemeClr val="tx1">
                  <a:lumMod val="95000"/>
                  <a:lumOff val="5000"/>
                </a:schemeClr>
              </a:solidFill>
            </a:ln>
          </p:spPr>
          <p:txBody>
            <a:bodyPr wrap="square" rtlCol="0">
              <a:noAutofit/>
            </a:bodyPr>
            <a:lstStyle/>
            <a:p>
              <a:r>
                <a:rPr lang="en-US" b="1" dirty="0">
                  <a:solidFill>
                    <a:prstClr val="black"/>
                  </a:solidFill>
                  <a:latin typeface="Calibri" panose="020F0502020204030204" pitchFamily="34" charset="0"/>
                  <a:cs typeface="Calibri" panose="020F0502020204030204" pitchFamily="34" charset="0"/>
                </a:rPr>
                <a:t>CM &amp; Training</a:t>
              </a:r>
            </a:p>
          </p:txBody>
        </p:sp>
        <p:grpSp>
          <p:nvGrpSpPr>
            <p:cNvPr id="118" name="Group 117"/>
            <p:cNvGrpSpPr/>
            <p:nvPr/>
          </p:nvGrpSpPr>
          <p:grpSpPr>
            <a:xfrm>
              <a:off x="13393006" y="3644199"/>
              <a:ext cx="468000" cy="959564"/>
              <a:chOff x="9391630" y="5341700"/>
              <a:chExt cx="468000" cy="959564"/>
            </a:xfrm>
          </p:grpSpPr>
          <p:grpSp>
            <p:nvGrpSpPr>
              <p:cNvPr id="119" name="Group 1"/>
              <p:cNvGrpSpPr>
                <a:grpSpLocks noChangeAspect="1"/>
              </p:cNvGrpSpPr>
              <p:nvPr/>
            </p:nvGrpSpPr>
            <p:grpSpPr>
              <a:xfrm>
                <a:off x="9391630" y="5341700"/>
                <a:ext cx="468000" cy="426532"/>
                <a:chOff x="13232300" y="8381566"/>
                <a:chExt cx="1137600" cy="1036800"/>
              </a:xfrm>
            </p:grpSpPr>
            <p:sp>
              <p:nvSpPr>
                <p:cNvPr id="123" name="Elipse 32"/>
                <p:cNvSpPr/>
                <p:nvPr/>
              </p:nvSpPr>
              <p:spPr>
                <a:xfrm>
                  <a:off x="13232300" y="8381566"/>
                  <a:ext cx="1137600" cy="1036800"/>
                </a:xfrm>
                <a:prstGeom prst="ellipse">
                  <a:avLst/>
                </a:prstGeom>
                <a:solidFill>
                  <a:srgbClr val="D76213"/>
                </a:solidFill>
                <a:ln>
                  <a:solidFill>
                    <a:srgbClr val="D76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Calibri" panose="020F0502020204030204" pitchFamily="34" charset="0"/>
                    <a:cs typeface="Calibri" panose="020F0502020204030204" pitchFamily="34" charset="0"/>
                  </a:endParaRPr>
                </a:p>
              </p:txBody>
            </p:sp>
            <p:pic>
              <p:nvPicPr>
                <p:cNvPr id="124" name="Imagen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45495" y="8444361"/>
                  <a:ext cx="911210" cy="911210"/>
                </a:xfrm>
                <a:prstGeom prst="rect">
                  <a:avLst/>
                </a:prstGeom>
              </p:spPr>
            </p:pic>
          </p:grpSp>
          <p:pic>
            <p:nvPicPr>
              <p:cNvPr id="121"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91630" y="5874732"/>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grpSp>
        <p:pic>
          <p:nvPicPr>
            <p:cNvPr id="319"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79478" y="11444868"/>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grpSp>
          <p:nvGrpSpPr>
            <p:cNvPr id="327" name="Group 326"/>
            <p:cNvGrpSpPr/>
            <p:nvPr/>
          </p:nvGrpSpPr>
          <p:grpSpPr>
            <a:xfrm>
              <a:off x="14260576" y="8605049"/>
              <a:ext cx="468000" cy="959564"/>
              <a:chOff x="9391630" y="5341700"/>
              <a:chExt cx="468000" cy="959564"/>
            </a:xfrm>
          </p:grpSpPr>
          <p:grpSp>
            <p:nvGrpSpPr>
              <p:cNvPr id="328" name="Group 1"/>
              <p:cNvGrpSpPr>
                <a:grpSpLocks noChangeAspect="1"/>
              </p:cNvGrpSpPr>
              <p:nvPr/>
            </p:nvGrpSpPr>
            <p:grpSpPr>
              <a:xfrm>
                <a:off x="9391630" y="5341700"/>
                <a:ext cx="468000" cy="426532"/>
                <a:chOff x="13232300" y="8381566"/>
                <a:chExt cx="1137600" cy="1036800"/>
              </a:xfrm>
            </p:grpSpPr>
            <p:sp>
              <p:nvSpPr>
                <p:cNvPr id="330" name="Elipse 32"/>
                <p:cNvSpPr/>
                <p:nvPr/>
              </p:nvSpPr>
              <p:spPr>
                <a:xfrm>
                  <a:off x="13232300" y="8381566"/>
                  <a:ext cx="1137600" cy="1036800"/>
                </a:xfrm>
                <a:prstGeom prst="ellipse">
                  <a:avLst/>
                </a:prstGeom>
                <a:solidFill>
                  <a:srgbClr val="D76213"/>
                </a:solidFill>
                <a:ln>
                  <a:solidFill>
                    <a:srgbClr val="D76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Calibri" panose="020F0502020204030204" pitchFamily="34" charset="0"/>
                    <a:cs typeface="Calibri" panose="020F0502020204030204" pitchFamily="34" charset="0"/>
                  </a:endParaRPr>
                </a:p>
              </p:txBody>
            </p:sp>
            <p:pic>
              <p:nvPicPr>
                <p:cNvPr id="331" name="Imagen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45495" y="8444361"/>
                  <a:ext cx="911210" cy="911210"/>
                </a:xfrm>
                <a:prstGeom prst="rect">
                  <a:avLst/>
                </a:prstGeom>
              </p:spPr>
            </p:pic>
          </p:grpSp>
          <p:pic>
            <p:nvPicPr>
              <p:cNvPr id="329"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91630" y="5874732"/>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grpSp>
        <p:grpSp>
          <p:nvGrpSpPr>
            <p:cNvPr id="13" name="Group 12"/>
            <p:cNvGrpSpPr/>
            <p:nvPr/>
          </p:nvGrpSpPr>
          <p:grpSpPr>
            <a:xfrm>
              <a:off x="11907889" y="9147040"/>
              <a:ext cx="1292940" cy="426532"/>
              <a:chOff x="11773140" y="9147040"/>
              <a:chExt cx="1292940" cy="426532"/>
            </a:xfrm>
          </p:grpSpPr>
          <p:pic>
            <p:nvPicPr>
              <p:cNvPr id="334"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73140" y="9147040"/>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337"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8080" y="9147040"/>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grpSp>
        <p:pic>
          <p:nvPicPr>
            <p:cNvPr id="34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90560" y="10109334"/>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grpSp>
          <p:nvGrpSpPr>
            <p:cNvPr id="348" name="Group 347"/>
            <p:cNvGrpSpPr/>
            <p:nvPr/>
          </p:nvGrpSpPr>
          <p:grpSpPr>
            <a:xfrm>
              <a:off x="15946230" y="9147040"/>
              <a:ext cx="1292940" cy="426532"/>
              <a:chOff x="11773140" y="9147040"/>
              <a:chExt cx="1292940" cy="426532"/>
            </a:xfrm>
          </p:grpSpPr>
          <p:pic>
            <p:nvPicPr>
              <p:cNvPr id="35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73140" y="9147040"/>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351"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8080" y="9147040"/>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grpSp>
        <p:grpSp>
          <p:nvGrpSpPr>
            <p:cNvPr id="354" name="Group 353"/>
            <p:cNvGrpSpPr/>
            <p:nvPr/>
          </p:nvGrpSpPr>
          <p:grpSpPr>
            <a:xfrm>
              <a:off x="18321490" y="8605049"/>
              <a:ext cx="468000" cy="959564"/>
              <a:chOff x="9391630" y="5341700"/>
              <a:chExt cx="468000" cy="959564"/>
            </a:xfrm>
          </p:grpSpPr>
          <p:grpSp>
            <p:nvGrpSpPr>
              <p:cNvPr id="355" name="Group 1"/>
              <p:cNvGrpSpPr>
                <a:grpSpLocks noChangeAspect="1"/>
              </p:cNvGrpSpPr>
              <p:nvPr/>
            </p:nvGrpSpPr>
            <p:grpSpPr>
              <a:xfrm>
                <a:off x="9391630" y="5341700"/>
                <a:ext cx="468000" cy="426532"/>
                <a:chOff x="13232300" y="8381566"/>
                <a:chExt cx="1137600" cy="1036800"/>
              </a:xfrm>
            </p:grpSpPr>
            <p:sp>
              <p:nvSpPr>
                <p:cNvPr id="357" name="Elipse 32"/>
                <p:cNvSpPr/>
                <p:nvPr/>
              </p:nvSpPr>
              <p:spPr>
                <a:xfrm>
                  <a:off x="13232300" y="8381566"/>
                  <a:ext cx="1137600" cy="1036800"/>
                </a:xfrm>
                <a:prstGeom prst="ellipse">
                  <a:avLst/>
                </a:prstGeom>
                <a:solidFill>
                  <a:srgbClr val="D76213"/>
                </a:solidFill>
                <a:ln>
                  <a:solidFill>
                    <a:srgbClr val="D76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Calibri" panose="020F0502020204030204" pitchFamily="34" charset="0"/>
                    <a:cs typeface="Calibri" panose="020F0502020204030204" pitchFamily="34" charset="0"/>
                  </a:endParaRPr>
                </a:p>
              </p:txBody>
            </p:sp>
            <p:pic>
              <p:nvPicPr>
                <p:cNvPr id="358" name="Imagen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45495" y="8444361"/>
                  <a:ext cx="911210" cy="911210"/>
                </a:xfrm>
                <a:prstGeom prst="rect">
                  <a:avLst/>
                </a:prstGeom>
              </p:spPr>
            </p:pic>
          </p:grpSp>
          <p:pic>
            <p:nvPicPr>
              <p:cNvPr id="356"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91630" y="5874732"/>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grpSp>
        <p:grpSp>
          <p:nvGrpSpPr>
            <p:cNvPr id="359" name="Group 358"/>
            <p:cNvGrpSpPr/>
            <p:nvPr/>
          </p:nvGrpSpPr>
          <p:grpSpPr>
            <a:xfrm>
              <a:off x="17073104" y="10206038"/>
              <a:ext cx="1292940" cy="426532"/>
              <a:chOff x="10912339" y="9124429"/>
              <a:chExt cx="1292940" cy="426532"/>
            </a:xfrm>
          </p:grpSpPr>
          <p:pic>
            <p:nvPicPr>
              <p:cNvPr id="361"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12339" y="9124429"/>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362"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37279" y="9124429"/>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grpSp>
        <p:pic>
          <p:nvPicPr>
            <p:cNvPr id="372"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30044" y="11420805"/>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cxnSp>
          <p:nvCxnSpPr>
            <p:cNvPr id="15" name="Straight Connector 14"/>
            <p:cNvCxnSpPr/>
            <p:nvPr/>
          </p:nvCxnSpPr>
          <p:spPr>
            <a:xfrm>
              <a:off x="11588197" y="2644692"/>
              <a:ext cx="0" cy="1000800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15638761" y="2644692"/>
              <a:ext cx="0" cy="1000800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a:off x="19689325" y="2644692"/>
              <a:ext cx="0" cy="1000800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43"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1391" y="4161939"/>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246"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53605" y="4161939"/>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247"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89256" y="6843210"/>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251"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20912" y="6843210"/>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253"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4604" y="6843210"/>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254"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06260" y="6843210"/>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255"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37916" y="6841721"/>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256"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15813" y="6875295"/>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257"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47469" y="6875295"/>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258"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79125" y="6873806"/>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26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32817" y="6875295"/>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261"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64473" y="6873806"/>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262"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61003" y="6884065"/>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266"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92659" y="6884065"/>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281"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78007" y="6884065"/>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282"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09663" y="6882576"/>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290" name="Imagen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13576" y="7522656"/>
            <a:ext cx="374865" cy="374865"/>
          </a:xfrm>
          <a:prstGeom prst="rect">
            <a:avLst/>
          </a:prstGeom>
        </p:spPr>
      </p:pic>
      <p:sp>
        <p:nvSpPr>
          <p:cNvPr id="291" name="Elipse 32"/>
          <p:cNvSpPr/>
          <p:nvPr/>
        </p:nvSpPr>
        <p:spPr>
          <a:xfrm>
            <a:off x="13371004" y="7486151"/>
            <a:ext cx="468000" cy="426532"/>
          </a:xfrm>
          <a:prstGeom prst="ellipse">
            <a:avLst/>
          </a:prstGeom>
          <a:solidFill>
            <a:srgbClr val="D76213"/>
          </a:solidFill>
          <a:ln>
            <a:solidFill>
              <a:srgbClr val="D76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latin typeface="Calibri" panose="020F0502020204030204" pitchFamily="34" charset="0"/>
              <a:cs typeface="Calibri" panose="020F0502020204030204" pitchFamily="34" charset="0"/>
            </a:endParaRPr>
          </a:p>
        </p:txBody>
      </p:sp>
      <p:pic>
        <p:nvPicPr>
          <p:cNvPr id="294" name="Imagen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17571" y="7506295"/>
            <a:ext cx="374865" cy="374865"/>
          </a:xfrm>
          <a:prstGeom prst="rect">
            <a:avLst/>
          </a:prstGeom>
        </p:spPr>
      </p:pic>
      <p:pic>
        <p:nvPicPr>
          <p:cNvPr id="295"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24172" y="8019183"/>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298"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26811" y="8017694"/>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322" name="Picture 69 -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63658" y="10104368"/>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323" name="Picture 69 -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12108" y="10104368"/>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sp>
        <p:nvSpPr>
          <p:cNvPr id="326" name="Pentagon 2"/>
          <p:cNvSpPr/>
          <p:nvPr/>
        </p:nvSpPr>
        <p:spPr>
          <a:xfrm>
            <a:off x="1220020" y="9236068"/>
            <a:ext cx="2925158" cy="597169"/>
          </a:xfrm>
          <a:prstGeom prst="homePlate">
            <a:avLst>
              <a:gd name="adj" fmla="val 0"/>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000" b="1" dirty="0">
                <a:solidFill>
                  <a:prstClr val="white"/>
                </a:solidFill>
                <a:latin typeface="Calibri" panose="020F0502020204030204" pitchFamily="34" charset="0"/>
                <a:cs typeface="Calibri" panose="020F0502020204030204" pitchFamily="34" charset="0"/>
              </a:rPr>
              <a:t>Office &amp; reporting (O&amp;R)</a:t>
            </a:r>
          </a:p>
        </p:txBody>
      </p:sp>
      <p:sp>
        <p:nvSpPr>
          <p:cNvPr id="332" name="Pentagon 2"/>
          <p:cNvSpPr/>
          <p:nvPr/>
        </p:nvSpPr>
        <p:spPr>
          <a:xfrm>
            <a:off x="1220020" y="9962970"/>
            <a:ext cx="6139565" cy="597169"/>
          </a:xfrm>
          <a:prstGeom prst="homePlate">
            <a:avLst>
              <a:gd name="adj" fmla="val 0"/>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000" b="1" dirty="0">
                <a:solidFill>
                  <a:prstClr val="white"/>
                </a:solidFill>
                <a:latin typeface="Calibri" panose="020F0502020204030204" pitchFamily="34" charset="0"/>
                <a:cs typeface="Calibri" panose="020F0502020204030204" pitchFamily="34" charset="0"/>
              </a:rPr>
              <a:t>Application Maintenance (24x7)</a:t>
            </a:r>
          </a:p>
        </p:txBody>
      </p:sp>
      <p:sp>
        <p:nvSpPr>
          <p:cNvPr id="375" name="CuadroTexto 50"/>
          <p:cNvSpPr txBox="1"/>
          <p:nvPr/>
        </p:nvSpPr>
        <p:spPr>
          <a:xfrm>
            <a:off x="9612888" y="4833138"/>
            <a:ext cx="1941682" cy="1418400"/>
          </a:xfrm>
          <a:prstGeom prst="rect">
            <a:avLst/>
          </a:prstGeom>
          <a:solidFill>
            <a:schemeClr val="bg1">
              <a:lumMod val="75000"/>
            </a:schemeClr>
          </a:solidFill>
          <a:ln w="19050">
            <a:solidFill>
              <a:schemeClr val="tx1">
                <a:lumMod val="95000"/>
                <a:lumOff val="5000"/>
              </a:schemeClr>
            </a:solidFill>
          </a:ln>
        </p:spPr>
        <p:txBody>
          <a:bodyPr wrap="square" rtlCol="0">
            <a:noAutofit/>
          </a:bodyPr>
          <a:lstStyle>
            <a:defPPr>
              <a:defRPr lang="en-US"/>
            </a:defPPr>
            <a:lvl1pPr>
              <a:defRPr b="1">
                <a:latin typeface="Calibri" panose="020F0502020204030204" pitchFamily="34" charset="0"/>
                <a:cs typeface="Calibri" panose="020F0502020204030204" pitchFamily="34" charset="0"/>
              </a:defRPr>
            </a:lvl1pPr>
          </a:lstStyle>
          <a:p>
            <a:endParaRPr lang="en-US" dirty="0">
              <a:solidFill>
                <a:prstClr val="black"/>
              </a:solidFill>
            </a:endParaRPr>
          </a:p>
        </p:txBody>
      </p:sp>
      <p:pic>
        <p:nvPicPr>
          <p:cNvPr id="376"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30125" y="5431602"/>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377"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9200" y="5452543"/>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sp>
        <p:nvSpPr>
          <p:cNvPr id="379" name="CuadroTexto 50"/>
          <p:cNvSpPr txBox="1"/>
          <p:nvPr/>
        </p:nvSpPr>
        <p:spPr>
          <a:xfrm>
            <a:off x="7586121" y="8573262"/>
            <a:ext cx="1908000" cy="1044000"/>
          </a:xfrm>
          <a:prstGeom prst="rect">
            <a:avLst/>
          </a:prstGeom>
          <a:solidFill>
            <a:schemeClr val="bg1">
              <a:lumMod val="95000"/>
            </a:schemeClr>
          </a:solidFill>
          <a:ln w="19050">
            <a:solidFill>
              <a:schemeClr val="tx1">
                <a:lumMod val="95000"/>
                <a:lumOff val="5000"/>
              </a:schemeClr>
            </a:solidFill>
          </a:ln>
        </p:spPr>
        <p:txBody>
          <a:bodyPr wrap="square" rtlCol="0">
            <a:noAutofit/>
          </a:bodyPr>
          <a:lstStyle/>
          <a:p>
            <a:r>
              <a:rPr lang="en-US" b="1" dirty="0" smtClean="0">
                <a:solidFill>
                  <a:prstClr val="black"/>
                </a:solidFill>
                <a:latin typeface="Calibri" panose="020F0502020204030204" pitchFamily="34" charset="0"/>
                <a:cs typeface="Calibri" panose="020F0502020204030204" pitchFamily="34" charset="0"/>
              </a:rPr>
              <a:t>O&amp;R</a:t>
            </a:r>
            <a:endParaRPr lang="en-US" b="1" dirty="0">
              <a:solidFill>
                <a:prstClr val="black"/>
              </a:solidFill>
              <a:latin typeface="Calibri" panose="020F0502020204030204" pitchFamily="34" charset="0"/>
              <a:cs typeface="Calibri" panose="020F0502020204030204" pitchFamily="34" charset="0"/>
            </a:endParaRPr>
          </a:p>
        </p:txBody>
      </p:sp>
      <p:sp>
        <p:nvSpPr>
          <p:cNvPr id="380" name="CuadroTexto 50"/>
          <p:cNvSpPr txBox="1"/>
          <p:nvPr/>
        </p:nvSpPr>
        <p:spPr>
          <a:xfrm>
            <a:off x="9605541" y="9678620"/>
            <a:ext cx="1908887" cy="1044000"/>
          </a:xfrm>
          <a:prstGeom prst="rect">
            <a:avLst/>
          </a:prstGeom>
          <a:solidFill>
            <a:schemeClr val="bg1">
              <a:lumMod val="95000"/>
            </a:schemeClr>
          </a:solidFill>
          <a:ln w="19050">
            <a:solidFill>
              <a:schemeClr val="tx1">
                <a:lumMod val="95000"/>
                <a:lumOff val="5000"/>
              </a:schemeClr>
            </a:solidFill>
          </a:ln>
        </p:spPr>
        <p:txBody>
          <a:bodyPr wrap="square" rtlCol="0">
            <a:noAutofit/>
          </a:bodyPr>
          <a:lstStyle/>
          <a:p>
            <a:r>
              <a:rPr lang="en-US" b="1" dirty="0" smtClean="0">
                <a:solidFill>
                  <a:prstClr val="black"/>
                </a:solidFill>
                <a:latin typeface="Calibri" panose="020F0502020204030204" pitchFamily="34" charset="0"/>
                <a:cs typeface="Calibri" panose="020F0502020204030204" pitchFamily="34" charset="0"/>
              </a:rPr>
              <a:t>AM</a:t>
            </a:r>
            <a:endParaRPr lang="en-US" b="1" dirty="0">
              <a:solidFill>
                <a:prstClr val="black"/>
              </a:solidFill>
              <a:latin typeface="Calibri" panose="020F0502020204030204" pitchFamily="34" charset="0"/>
              <a:cs typeface="Calibri" panose="020F0502020204030204" pitchFamily="34" charset="0"/>
            </a:endParaRPr>
          </a:p>
        </p:txBody>
      </p:sp>
      <p:pic>
        <p:nvPicPr>
          <p:cNvPr id="381"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7090" y="10045366"/>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sp>
        <p:nvSpPr>
          <p:cNvPr id="382" name="CuadroTexto 50"/>
          <p:cNvSpPr txBox="1"/>
          <p:nvPr/>
        </p:nvSpPr>
        <p:spPr>
          <a:xfrm>
            <a:off x="7600912" y="9678620"/>
            <a:ext cx="1908000" cy="1044000"/>
          </a:xfrm>
          <a:prstGeom prst="rect">
            <a:avLst/>
          </a:prstGeom>
          <a:solidFill>
            <a:schemeClr val="bg1">
              <a:lumMod val="75000"/>
            </a:schemeClr>
          </a:solidFill>
          <a:ln w="19050">
            <a:solidFill>
              <a:schemeClr val="tx1">
                <a:lumMod val="95000"/>
                <a:lumOff val="5000"/>
              </a:schemeClr>
            </a:solidFill>
          </a:ln>
        </p:spPr>
        <p:txBody>
          <a:bodyPr wrap="square" rtlCol="0">
            <a:noAutofit/>
          </a:bodyPr>
          <a:lstStyle>
            <a:defPPr>
              <a:defRPr lang="en-US"/>
            </a:defPPr>
            <a:lvl1pPr>
              <a:defRPr b="1">
                <a:latin typeface="Calibri" panose="020F0502020204030204" pitchFamily="34" charset="0"/>
                <a:cs typeface="Calibri" panose="020F0502020204030204" pitchFamily="34" charset="0"/>
              </a:defRPr>
            </a:lvl1pPr>
          </a:lstStyle>
          <a:p>
            <a:endParaRPr lang="en-US" dirty="0">
              <a:solidFill>
                <a:prstClr val="black"/>
              </a:solidFill>
            </a:endParaRPr>
          </a:p>
        </p:txBody>
      </p:sp>
      <p:pic>
        <p:nvPicPr>
          <p:cNvPr id="385"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54933" y="10123953"/>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386"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38105" y="10157407"/>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387"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315208" y="10104368"/>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pic>
        <p:nvPicPr>
          <p:cNvPr id="388"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8306" y="8881996"/>
            <a:ext cx="468000" cy="426532"/>
          </a:xfrm>
          <a:prstGeom prst="rect">
            <a:avLst/>
          </a:prstGeom>
          <a:noFill/>
          <a:ln>
            <a:noFill/>
          </a:ln>
          <a:extLst>
            <a:ext uri="{909E8E84-426E-40DD-AFC4-6F175D3DCCD1}">
              <a14:hiddenFill xmlns:a14="http://schemas.microsoft.com/office/drawing/2010/main">
                <a:solidFill>
                  <a:srgbClr val="BBE0E3"/>
                </a:solidFill>
              </a14:hiddenFill>
            </a:ext>
          </a:extLst>
        </p:spPr>
      </p:pic>
      <p:sp>
        <p:nvSpPr>
          <p:cNvPr id="150" name="Rectángulo 149"/>
          <p:cNvSpPr/>
          <p:nvPr/>
        </p:nvSpPr>
        <p:spPr>
          <a:xfrm>
            <a:off x="-273727" y="-139987"/>
            <a:ext cx="892668" cy="636814"/>
          </a:xfrm>
          <a:prstGeom prst="rect">
            <a:avLst/>
          </a:prstGeom>
          <a:solidFill>
            <a:srgbClr val="9AAE04"/>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6000" dirty="0" smtClean="0"/>
              <a:t>*</a:t>
            </a:r>
            <a:endParaRPr lang="es-ES_tradnl" sz="6000" dirty="0"/>
          </a:p>
        </p:txBody>
      </p:sp>
    </p:spTree>
    <p:extLst>
      <p:ext uri="{BB962C8B-B14F-4D97-AF65-F5344CB8AC3E}">
        <p14:creationId xmlns:p14="http://schemas.microsoft.com/office/powerpoint/2010/main" val="226638704"/>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5" descr="Afficher l'image d'origine"/>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l="15534" r="191"/>
          <a:stretch/>
        </p:blipFill>
        <p:spPr bwMode="auto">
          <a:xfrm>
            <a:off x="1" y="3"/>
            <a:ext cx="16693102" cy="13725106"/>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8"/>
          <p:cNvSpPr/>
          <p:nvPr/>
        </p:nvSpPr>
        <p:spPr>
          <a:xfrm>
            <a:off x="2566611" y="1"/>
            <a:ext cx="21817390" cy="13715998"/>
          </a:xfrm>
          <a:prstGeom prst="rect">
            <a:avLst/>
          </a:prstGeom>
          <a:gradFill>
            <a:gsLst>
              <a:gs pos="0">
                <a:schemeClr val="accent1">
                  <a:tint val="66000"/>
                  <a:satMod val="160000"/>
                  <a:alpha val="0"/>
                </a:schemeClr>
              </a:gs>
              <a:gs pos="66000">
                <a:srgbClr val="215D6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00" dirty="0">
              <a:solidFill>
                <a:prstClr val="white"/>
              </a:solidFill>
            </a:endParaRPr>
          </a:p>
        </p:txBody>
      </p:sp>
      <p:cxnSp>
        <p:nvCxnSpPr>
          <p:cNvPr id="13" name="Straight Connector 12"/>
          <p:cNvCxnSpPr/>
          <p:nvPr/>
        </p:nvCxnSpPr>
        <p:spPr>
          <a:xfrm flipH="1">
            <a:off x="10876547" y="3056020"/>
            <a:ext cx="6593309" cy="10659980"/>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52" idx="2"/>
          </p:cNvCxnSpPr>
          <p:nvPr/>
        </p:nvCxnSpPr>
        <p:spPr>
          <a:xfrm flipH="1">
            <a:off x="11766885" y="4470370"/>
            <a:ext cx="5714016" cy="9245630"/>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53" idx="2"/>
          </p:cNvCxnSpPr>
          <p:nvPr/>
        </p:nvCxnSpPr>
        <p:spPr>
          <a:xfrm flipH="1">
            <a:off x="12585033" y="5734037"/>
            <a:ext cx="4895868" cy="798196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54" idx="2"/>
          </p:cNvCxnSpPr>
          <p:nvPr/>
        </p:nvCxnSpPr>
        <p:spPr>
          <a:xfrm flipH="1">
            <a:off x="13427243" y="6983217"/>
            <a:ext cx="4053658" cy="673278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64" idx="2"/>
          </p:cNvCxnSpPr>
          <p:nvPr/>
        </p:nvCxnSpPr>
        <p:spPr>
          <a:xfrm flipH="1">
            <a:off x="14341643" y="8232397"/>
            <a:ext cx="3139258" cy="548360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10010274" y="2061411"/>
            <a:ext cx="7427500" cy="11654589"/>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Marcador de texto 6"/>
          <p:cNvSpPr txBox="1">
            <a:spLocks/>
          </p:cNvSpPr>
          <p:nvPr/>
        </p:nvSpPr>
        <p:spPr>
          <a:xfrm>
            <a:off x="18259074" y="921259"/>
            <a:ext cx="2483369" cy="1425574"/>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vert="horz" lIns="95992" tIns="95992" rIns="95992" bIns="95992" rtlCol="0" anchor="ctr">
            <a:normAutofit/>
          </a:bodyPr>
          <a:lstStyle>
            <a:defPPr>
              <a:defRPr lang="en-US"/>
            </a:defPPr>
            <a:lvl1pPr marL="0" algn="r" defTabSz="914400" rtl="0" eaLnBrk="1" latinLnBrk="0" hangingPunct="1">
              <a:defRPr sz="24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3200"/>
              </a:spcBef>
            </a:pPr>
            <a:r>
              <a:rPr lang="en-US" sz="4000" b="1" dirty="0" smtClean="0">
                <a:solidFill>
                  <a:prstClr val="white"/>
                </a:solidFill>
                <a:latin typeface="Calibri" panose="020F0502020204030204" pitchFamily="34" charset="0"/>
              </a:rPr>
              <a:t>Agenda</a:t>
            </a:r>
            <a:endParaRPr lang="en-US" sz="4000" b="1" dirty="0">
              <a:solidFill>
                <a:prstClr val="white"/>
              </a:solidFill>
              <a:latin typeface="Calibri" panose="020F0502020204030204" pitchFamily="34" charset="0"/>
            </a:endParaRPr>
          </a:p>
        </p:txBody>
      </p:sp>
      <p:cxnSp>
        <p:nvCxnSpPr>
          <p:cNvPr id="69" name="Straight Connector 68"/>
          <p:cNvCxnSpPr>
            <a:stCxn id="65" idx="2"/>
          </p:cNvCxnSpPr>
          <p:nvPr/>
        </p:nvCxnSpPr>
        <p:spPr>
          <a:xfrm flipH="1">
            <a:off x="15111664" y="9496064"/>
            <a:ext cx="2369237" cy="4219936"/>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6" idx="2"/>
          </p:cNvCxnSpPr>
          <p:nvPr/>
        </p:nvCxnSpPr>
        <p:spPr>
          <a:xfrm flipH="1">
            <a:off x="15953875" y="10759731"/>
            <a:ext cx="1527026" cy="2956269"/>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8" idx="2"/>
          </p:cNvCxnSpPr>
          <p:nvPr/>
        </p:nvCxnSpPr>
        <p:spPr>
          <a:xfrm flipH="1">
            <a:off x="16606157" y="12023397"/>
            <a:ext cx="865780" cy="169260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17469853" y="0"/>
            <a:ext cx="0" cy="13716000"/>
          </a:xfrm>
          <a:prstGeom prst="line">
            <a:avLst/>
          </a:prstGeom>
          <a:ln w="66675">
            <a:solidFill>
              <a:srgbClr val="FFFFF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Diamond 4"/>
          <p:cNvSpPr/>
          <p:nvPr/>
        </p:nvSpPr>
        <p:spPr>
          <a:xfrm>
            <a:off x="17015107" y="1155031"/>
            <a:ext cx="900000" cy="900000"/>
          </a:xfrm>
          <a:prstGeom prst="diamond">
            <a:avLst/>
          </a:prstGeom>
          <a:solidFill>
            <a:srgbClr val="FFFF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 name="Diamond 10"/>
          <p:cNvSpPr/>
          <p:nvPr/>
        </p:nvSpPr>
        <p:spPr>
          <a:xfrm>
            <a:off x="17253361" y="1395962"/>
            <a:ext cx="432000" cy="432000"/>
          </a:xfrm>
          <a:prstGeom prst="diamond">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51" name="Picture 50"/>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2836566"/>
            <a:ext cx="384624" cy="384624"/>
          </a:xfrm>
          <a:prstGeom prst="rect">
            <a:avLst/>
          </a:prstGeom>
        </p:spPr>
      </p:pic>
      <p:pic>
        <p:nvPicPr>
          <p:cNvPr id="52" name="Picture 5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4085746"/>
            <a:ext cx="384624" cy="384624"/>
          </a:xfrm>
          <a:prstGeom prst="rect">
            <a:avLst/>
          </a:prstGeom>
        </p:spPr>
      </p:pic>
      <p:pic>
        <p:nvPicPr>
          <p:cNvPr id="53" name="Picture 5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5349413"/>
            <a:ext cx="384624" cy="384624"/>
          </a:xfrm>
          <a:prstGeom prst="rect">
            <a:avLst/>
          </a:prstGeom>
        </p:spPr>
      </p:pic>
      <p:pic>
        <p:nvPicPr>
          <p:cNvPr id="54" name="Picture 5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6598593"/>
            <a:ext cx="384624" cy="384624"/>
          </a:xfrm>
          <a:prstGeom prst="rect">
            <a:avLst/>
          </a:prstGeom>
        </p:spPr>
      </p:pic>
      <p:pic>
        <p:nvPicPr>
          <p:cNvPr id="64" name="Picture 6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7847773"/>
            <a:ext cx="384624" cy="384624"/>
          </a:xfrm>
          <a:prstGeom prst="rect">
            <a:avLst/>
          </a:prstGeom>
        </p:spPr>
      </p:pic>
      <p:pic>
        <p:nvPicPr>
          <p:cNvPr id="65" name="Picture 64"/>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9111440"/>
            <a:ext cx="384624" cy="384624"/>
          </a:xfrm>
          <a:prstGeom prst="rect">
            <a:avLst/>
          </a:prstGeom>
        </p:spPr>
      </p:pic>
      <p:pic>
        <p:nvPicPr>
          <p:cNvPr id="66" name="Picture 65"/>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10375107"/>
            <a:ext cx="384624" cy="384624"/>
          </a:xfrm>
          <a:prstGeom prst="rect">
            <a:avLst/>
          </a:prstGeom>
        </p:spPr>
      </p:pic>
      <p:pic>
        <p:nvPicPr>
          <p:cNvPr id="78" name="Picture 7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79625" y="11638773"/>
            <a:ext cx="384624" cy="384624"/>
          </a:xfrm>
          <a:prstGeom prst="rect">
            <a:avLst/>
          </a:prstGeom>
        </p:spPr>
      </p:pic>
      <p:sp>
        <p:nvSpPr>
          <p:cNvPr id="67" name="Rectángulo 8"/>
          <p:cNvSpPr/>
          <p:nvPr/>
        </p:nvSpPr>
        <p:spPr>
          <a:xfrm>
            <a:off x="17834091" y="5264633"/>
            <a:ext cx="5326595" cy="6173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0" rIns="0" bIns="0" numCol="1" spcCol="38100" rtlCol="0" anchor="t">
            <a:no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Proposed </a:t>
            </a: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Teams Plan</a:t>
            </a:r>
            <a:endPar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endParaRPr>
          </a:p>
        </p:txBody>
      </p:sp>
      <p:sp>
        <p:nvSpPr>
          <p:cNvPr id="68" name="Rectangle 67"/>
          <p:cNvSpPr/>
          <p:nvPr/>
        </p:nvSpPr>
        <p:spPr>
          <a:xfrm>
            <a:off x="17834091" y="6510773"/>
            <a:ext cx="3003185" cy="738664"/>
          </a:xfrm>
          <a:prstGeom prst="rect">
            <a:avLst/>
          </a:prstGeom>
        </p:spPr>
        <p:txBody>
          <a:bodyPr wrap="none" lIns="72000" tIns="0" rIns="0" bIns="0">
            <a:spAutoFit/>
          </a:bodyPr>
          <a:lstStyle/>
          <a:p>
            <a:pPr defTabSz="825500" hangingPunct="0">
              <a:lnSpc>
                <a:spcPct val="150000"/>
              </a:lnSpc>
            </a:pPr>
            <a:r>
              <a:rPr lang="en-US" sz="3200" b="1"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Deployment Plan</a:t>
            </a:r>
          </a:p>
        </p:txBody>
      </p:sp>
      <p:sp>
        <p:nvSpPr>
          <p:cNvPr id="70" name="Rectangle 69"/>
          <p:cNvSpPr/>
          <p:nvPr/>
        </p:nvSpPr>
        <p:spPr>
          <a:xfrm>
            <a:off x="17834091" y="9066412"/>
            <a:ext cx="5326595" cy="553998"/>
          </a:xfrm>
          <a:prstGeom prst="rect">
            <a:avLst/>
          </a:prstGeom>
        </p:spPr>
        <p:txBody>
          <a:bodyPr wrap="square" lIns="72000" tIns="0" rIns="0" bIns="0">
            <a:sp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Details - </a:t>
            </a: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Data Lake</a:t>
            </a:r>
          </a:p>
        </p:txBody>
      </p:sp>
      <p:sp>
        <p:nvSpPr>
          <p:cNvPr id="72" name="Rectangle 71"/>
          <p:cNvSpPr/>
          <p:nvPr/>
        </p:nvSpPr>
        <p:spPr>
          <a:xfrm>
            <a:off x="17834091" y="2708994"/>
            <a:ext cx="5326595" cy="6173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0" rIns="0" bIns="0" numCol="1" spcCol="38100" rtlCol="0" anchor="ctr">
            <a:no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Introduction &amp; Context</a:t>
            </a:r>
            <a:endPar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endParaRPr>
          </a:p>
        </p:txBody>
      </p:sp>
      <p:sp>
        <p:nvSpPr>
          <p:cNvPr id="74" name="Rectangle 73"/>
          <p:cNvSpPr/>
          <p:nvPr/>
        </p:nvSpPr>
        <p:spPr>
          <a:xfrm>
            <a:off x="17834091" y="7820272"/>
            <a:ext cx="2763504" cy="553998"/>
          </a:xfrm>
          <a:prstGeom prst="rect">
            <a:avLst/>
          </a:prstGeom>
        </p:spPr>
        <p:txBody>
          <a:bodyPr wrap="none" lIns="72000" tIns="0" rIns="0" bIns="0">
            <a:sp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Details - SOC</a:t>
            </a:r>
          </a:p>
        </p:txBody>
      </p:sp>
      <p:sp>
        <p:nvSpPr>
          <p:cNvPr id="33" name="Rectangle 67 - 1"/>
          <p:cNvSpPr/>
          <p:nvPr/>
        </p:nvSpPr>
        <p:spPr>
          <a:xfrm>
            <a:off x="17834091" y="4018493"/>
            <a:ext cx="2379297" cy="553998"/>
          </a:xfrm>
          <a:prstGeom prst="rect">
            <a:avLst/>
          </a:prstGeom>
        </p:spPr>
        <p:txBody>
          <a:bodyPr wrap="none" lIns="72000" tIns="0" rIns="0" bIns="0">
            <a:sp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Approach</a:t>
            </a:r>
            <a:endPar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endParaRPr>
          </a:p>
        </p:txBody>
      </p:sp>
      <p:sp>
        <p:nvSpPr>
          <p:cNvPr id="36" name="Rectangle 35"/>
          <p:cNvSpPr/>
          <p:nvPr/>
        </p:nvSpPr>
        <p:spPr>
          <a:xfrm>
            <a:off x="17834091" y="10312552"/>
            <a:ext cx="5326595" cy="553998"/>
          </a:xfrm>
          <a:prstGeom prst="rect">
            <a:avLst/>
          </a:prstGeom>
        </p:spPr>
        <p:txBody>
          <a:bodyPr wrap="square" lIns="72000" tIns="0" rIns="0" bIns="0">
            <a:sp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Details – </a:t>
            </a: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Probes</a:t>
            </a:r>
          </a:p>
        </p:txBody>
      </p:sp>
      <p:sp>
        <p:nvSpPr>
          <p:cNvPr id="37" name="Rectangle 36"/>
          <p:cNvSpPr/>
          <p:nvPr/>
        </p:nvSpPr>
        <p:spPr>
          <a:xfrm>
            <a:off x="17834091" y="11558693"/>
            <a:ext cx="5326595" cy="553998"/>
          </a:xfrm>
          <a:prstGeom prst="rect">
            <a:avLst/>
          </a:prstGeom>
        </p:spPr>
        <p:txBody>
          <a:bodyPr wrap="square" lIns="72000" tIns="0" rIns="0" bIns="0">
            <a:sp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References</a:t>
            </a:r>
          </a:p>
        </p:txBody>
      </p:sp>
    </p:spTree>
    <p:extLst>
      <p:ext uri="{BB962C8B-B14F-4D97-AF65-F5344CB8AC3E}">
        <p14:creationId xmlns:p14="http://schemas.microsoft.com/office/powerpoint/2010/main" val="285898829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pPr>
            <a:r>
              <a:rPr lang="en-US" sz="4000" b="1" cap="all" dirty="0" smtClean="0">
                <a:solidFill>
                  <a:prstClr val="black"/>
                </a:solidFill>
                <a:latin typeface="Calibri" panose="020F0502020204030204" pitchFamily="34" charset="0"/>
              </a:rPr>
              <a:t>Timeline </a:t>
            </a:r>
            <a:r>
              <a:rPr lang="en-US" sz="4000" b="1" cap="all" dirty="0">
                <a:solidFill>
                  <a:prstClr val="black"/>
                </a:solidFill>
                <a:latin typeface="Calibri" panose="020F0502020204030204" pitchFamily="34" charset="0"/>
              </a:rPr>
              <a:t>of the Project</a:t>
            </a:r>
          </a:p>
        </p:txBody>
      </p:sp>
      <p:sp>
        <p:nvSpPr>
          <p:cNvPr id="6"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Deployment Plan</a:t>
            </a:r>
            <a:endParaRPr lang="en-US" altLang="es-ES" sz="2400" b="1" dirty="0">
              <a:solidFill>
                <a:srgbClr val="A6A6A6"/>
              </a:solidFill>
              <a:latin typeface="Calibri" panose="020F0502020204030204" pitchFamily="34" charset="0"/>
            </a:endParaRPr>
          </a:p>
        </p:txBody>
      </p:sp>
      <p:sp>
        <p:nvSpPr>
          <p:cNvPr id="20"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Deployment Plan</a:t>
            </a:r>
            <a:endParaRPr lang="en-US" sz="2400" b="1" dirty="0">
              <a:solidFill>
                <a:prstClr val="white"/>
              </a:solidFill>
              <a:latin typeface="Calibri" panose="020F0502020204030204" pitchFamily="34" charset="0"/>
            </a:endParaRPr>
          </a:p>
        </p:txBody>
      </p:sp>
      <p:sp>
        <p:nvSpPr>
          <p:cNvPr id="2" name="Rectangle 1"/>
          <p:cNvSpPr/>
          <p:nvPr/>
        </p:nvSpPr>
        <p:spPr>
          <a:xfrm>
            <a:off x="1653811" y="2828593"/>
            <a:ext cx="5400000" cy="540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prstClr val="white"/>
                </a:solidFill>
                <a:latin typeface="Calibri" panose="020F0502020204030204" pitchFamily="34" charset="0"/>
              </a:rPr>
              <a:t>2020</a:t>
            </a:r>
          </a:p>
        </p:txBody>
      </p:sp>
      <p:sp>
        <p:nvSpPr>
          <p:cNvPr id="8" name="Rectangle 7"/>
          <p:cNvSpPr/>
          <p:nvPr/>
        </p:nvSpPr>
        <p:spPr>
          <a:xfrm>
            <a:off x="7173909" y="2828593"/>
            <a:ext cx="5400000" cy="540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prstClr val="white"/>
                </a:solidFill>
                <a:latin typeface="Calibri" panose="020F0502020204030204" pitchFamily="34" charset="0"/>
              </a:rPr>
              <a:t>2021</a:t>
            </a:r>
            <a:endParaRPr lang="en-US" dirty="0">
              <a:solidFill>
                <a:prstClr val="white"/>
              </a:solidFill>
              <a:latin typeface="Calibri" panose="020F0502020204030204" pitchFamily="34" charset="0"/>
            </a:endParaRPr>
          </a:p>
        </p:txBody>
      </p:sp>
      <p:sp>
        <p:nvSpPr>
          <p:cNvPr id="9" name="Rectangle 8"/>
          <p:cNvSpPr/>
          <p:nvPr/>
        </p:nvSpPr>
        <p:spPr>
          <a:xfrm>
            <a:off x="12694007" y="2828593"/>
            <a:ext cx="5400000" cy="540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prstClr val="white"/>
                </a:solidFill>
                <a:latin typeface="Calibri" panose="020F0502020204030204" pitchFamily="34" charset="0"/>
              </a:rPr>
              <a:t>2022</a:t>
            </a:r>
            <a:endParaRPr lang="en-US" dirty="0">
              <a:solidFill>
                <a:prstClr val="white"/>
              </a:solidFill>
              <a:latin typeface="Calibri" panose="020F0502020204030204" pitchFamily="34" charset="0"/>
            </a:endParaRPr>
          </a:p>
        </p:txBody>
      </p:sp>
      <p:sp>
        <p:nvSpPr>
          <p:cNvPr id="10" name="Rectangle 9"/>
          <p:cNvSpPr/>
          <p:nvPr/>
        </p:nvSpPr>
        <p:spPr>
          <a:xfrm>
            <a:off x="18214108" y="2820011"/>
            <a:ext cx="5400000" cy="54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prstClr val="white"/>
                </a:solidFill>
                <a:latin typeface="Calibri" panose="020F0502020204030204" pitchFamily="34" charset="0"/>
              </a:rPr>
              <a:t>2023</a:t>
            </a:r>
            <a:endParaRPr lang="en-US" dirty="0">
              <a:solidFill>
                <a:prstClr val="white"/>
              </a:solidFill>
              <a:latin typeface="Calibri" panose="020F0502020204030204" pitchFamily="34" charset="0"/>
            </a:endParaRPr>
          </a:p>
        </p:txBody>
      </p:sp>
      <p:grpSp>
        <p:nvGrpSpPr>
          <p:cNvPr id="17" name="Group 16"/>
          <p:cNvGrpSpPr/>
          <p:nvPr/>
        </p:nvGrpSpPr>
        <p:grpSpPr>
          <a:xfrm>
            <a:off x="750063" y="3435451"/>
            <a:ext cx="22857914" cy="864000"/>
            <a:chOff x="750063" y="3435451"/>
            <a:chExt cx="22857914" cy="864000"/>
          </a:xfrm>
        </p:grpSpPr>
        <p:sp>
          <p:nvSpPr>
            <p:cNvPr id="65" name="CuadroTexto 111"/>
            <p:cNvSpPr txBox="1"/>
            <p:nvPr/>
          </p:nvSpPr>
          <p:spPr>
            <a:xfrm>
              <a:off x="1664079" y="3435451"/>
              <a:ext cx="21943898" cy="864000"/>
            </a:xfrm>
            <a:prstGeom prst="rect">
              <a:avLst/>
            </a:prstGeom>
            <a:pattFill prst="pct25">
              <a:fgClr>
                <a:schemeClr val="accent5">
                  <a:lumMod val="20000"/>
                  <a:lumOff val="80000"/>
                </a:schemeClr>
              </a:fgClr>
              <a:bgClr>
                <a:schemeClr val="bg1"/>
              </a:bgClr>
            </a:pattFill>
          </p:spPr>
          <p:txBody>
            <a:bodyPr wrap="square" rtlCol="0">
              <a:noAutofit/>
            </a:bodyPr>
            <a:lstStyle>
              <a:defPPr>
                <a:defRPr lang="en-US"/>
              </a:defPPr>
            </a:lstStyle>
            <a:p>
              <a:endParaRPr lang="en-US" dirty="0">
                <a:noFill/>
                <a:latin typeface="Calibri" panose="020F0502020204030204" pitchFamily="34" charset="0"/>
              </a:endParaRPr>
            </a:p>
          </p:txBody>
        </p:sp>
        <p:sp>
          <p:nvSpPr>
            <p:cNvPr id="41" name="Pentagon 29"/>
            <p:cNvSpPr/>
            <p:nvPr/>
          </p:nvSpPr>
          <p:spPr>
            <a:xfrm rot="16200000">
              <a:off x="714063" y="3471451"/>
              <a:ext cx="863999" cy="7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prstClr val="white"/>
                  </a:solidFill>
                  <a:latin typeface="Calibri" panose="020F0502020204030204" pitchFamily="34" charset="0"/>
                </a:rPr>
                <a:t>PMO</a:t>
              </a:r>
            </a:p>
          </p:txBody>
        </p:sp>
        <p:sp>
          <p:nvSpPr>
            <p:cNvPr id="3" name="Pentagon 2"/>
            <p:cNvSpPr/>
            <p:nvPr/>
          </p:nvSpPr>
          <p:spPr>
            <a:xfrm>
              <a:off x="1668746" y="3453073"/>
              <a:ext cx="10914587" cy="540000"/>
            </a:xfrm>
            <a:prstGeom prst="homePlate">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latin typeface="Calibri" panose="020F0502020204030204" pitchFamily="34" charset="0"/>
                </a:rPr>
                <a:t>PMO MANAGEMENT</a:t>
              </a:r>
            </a:p>
          </p:txBody>
        </p:sp>
      </p:grpSp>
      <p:sp>
        <p:nvSpPr>
          <p:cNvPr id="67" name="CuadroTexto 108"/>
          <p:cNvSpPr txBox="1"/>
          <p:nvPr/>
        </p:nvSpPr>
        <p:spPr>
          <a:xfrm>
            <a:off x="1653809" y="12267949"/>
            <a:ext cx="21960297" cy="897158"/>
          </a:xfrm>
          <a:prstGeom prst="rect">
            <a:avLst/>
          </a:prstGeom>
          <a:pattFill prst="pct25">
            <a:fgClr>
              <a:schemeClr val="accent5">
                <a:lumMod val="20000"/>
                <a:lumOff val="80000"/>
              </a:schemeClr>
            </a:fgClr>
            <a:bgClr>
              <a:schemeClr val="bg1"/>
            </a:bgClr>
          </a:pattFill>
        </p:spPr>
        <p:txBody>
          <a:bodyPr wrap="square" rtlCol="0">
            <a:noAutofit/>
          </a:bodyPr>
          <a:lstStyle>
            <a:defPPr>
              <a:defRPr lang="en-US"/>
            </a:defPPr>
            <a:lvl1pPr>
              <a:defRPr>
                <a:noFill/>
                <a:latin typeface="Calibri" panose="020F0502020204030204" pitchFamily="34" charset="0"/>
              </a:defRPr>
            </a:lvl1pPr>
          </a:lstStyle>
          <a:p>
            <a:endParaRPr lang="en-US" dirty="0"/>
          </a:p>
        </p:txBody>
      </p:sp>
      <p:sp>
        <p:nvSpPr>
          <p:cNvPr id="113" name="Pentagon 29"/>
          <p:cNvSpPr/>
          <p:nvPr/>
        </p:nvSpPr>
        <p:spPr>
          <a:xfrm rot="16200000">
            <a:off x="705393" y="12312618"/>
            <a:ext cx="881338" cy="7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prstClr val="white"/>
                </a:solidFill>
                <a:latin typeface="Calibri" panose="020F0502020204030204" pitchFamily="34" charset="0"/>
              </a:rPr>
              <a:t>Change </a:t>
            </a:r>
            <a:r>
              <a:rPr lang="en-US" sz="1600" b="1" dirty="0" smtClean="0">
                <a:solidFill>
                  <a:prstClr val="white"/>
                </a:solidFill>
                <a:latin typeface="Calibri" panose="020F0502020204030204" pitchFamily="34" charset="0"/>
              </a:rPr>
              <a:t>Mgmt.</a:t>
            </a:r>
            <a:endParaRPr lang="en-US" sz="1600" b="1" dirty="0">
              <a:solidFill>
                <a:prstClr val="white"/>
              </a:solidFill>
              <a:latin typeface="Calibri" panose="020F0502020204030204" pitchFamily="34" charset="0"/>
            </a:endParaRPr>
          </a:p>
        </p:txBody>
      </p:sp>
      <p:sp>
        <p:nvSpPr>
          <p:cNvPr id="51" name="TextBox 50"/>
          <p:cNvSpPr txBox="1"/>
          <p:nvPr/>
        </p:nvSpPr>
        <p:spPr>
          <a:xfrm>
            <a:off x="1390801" y="1770785"/>
            <a:ext cx="20755858" cy="1077218"/>
          </a:xfrm>
          <a:prstGeom prst="rect">
            <a:avLst/>
          </a:prstGeom>
          <a:noFill/>
        </p:spPr>
        <p:txBody>
          <a:bodyPr wrap="square" rtlCol="0">
            <a:spAutoFit/>
          </a:bodyPr>
          <a:lstStyle/>
          <a:p>
            <a:r>
              <a:rPr lang="en-US" sz="3200" dirty="0">
                <a:solidFill>
                  <a:srgbClr val="000000"/>
                </a:solidFill>
                <a:latin typeface="Calibri" panose="020F0502020204030204" pitchFamily="34" charset="0"/>
                <a:cs typeface="Arial" panose="020B0604020202020204" pitchFamily="34" charset="0"/>
              </a:rPr>
              <a:t>In the following scenario for the project time line considers that the hardware use will be VDC, so no migration of sources, uses cases and data story will be necessary</a:t>
            </a:r>
          </a:p>
        </p:txBody>
      </p:sp>
      <p:sp>
        <p:nvSpPr>
          <p:cNvPr id="55" name="Rectangle 54"/>
          <p:cNvSpPr/>
          <p:nvPr/>
        </p:nvSpPr>
        <p:spPr>
          <a:xfrm>
            <a:off x="259882" y="13217290"/>
            <a:ext cx="11297662" cy="369332"/>
          </a:xfrm>
          <a:prstGeom prst="rect">
            <a:avLst/>
          </a:prstGeom>
        </p:spPr>
        <p:txBody>
          <a:bodyPr wrap="square">
            <a:spAutoFit/>
          </a:bodyPr>
          <a:lstStyle/>
          <a:p>
            <a:r>
              <a:rPr lang="en-US" dirty="0">
                <a:solidFill>
                  <a:prstClr val="black"/>
                </a:solidFill>
                <a:latin typeface="Calibri" panose="020F0502020204030204" pitchFamily="34" charset="0"/>
              </a:rPr>
              <a:t>* </a:t>
            </a:r>
            <a:r>
              <a:rPr lang="en-US" dirty="0" smtClean="0">
                <a:solidFill>
                  <a:prstClr val="black"/>
                </a:solidFill>
                <a:latin typeface="Calibri" panose="020F0502020204030204" pitchFamily="34" charset="0"/>
              </a:rPr>
              <a:t>R1 </a:t>
            </a:r>
            <a:r>
              <a:rPr lang="en-US" dirty="0">
                <a:solidFill>
                  <a:prstClr val="black"/>
                </a:solidFill>
                <a:latin typeface="Calibri" panose="020F0502020204030204" pitchFamily="34" charset="0"/>
              </a:rPr>
              <a:t>on </a:t>
            </a:r>
            <a:r>
              <a:rPr lang="en-US" dirty="0" smtClean="0">
                <a:solidFill>
                  <a:prstClr val="black"/>
                </a:solidFill>
                <a:latin typeface="Calibri" panose="020F0502020204030204" pitchFamily="34" charset="0"/>
              </a:rPr>
              <a:t>01/10/2020 is </a:t>
            </a:r>
            <a:r>
              <a:rPr lang="en-US" dirty="0">
                <a:solidFill>
                  <a:prstClr val="black"/>
                </a:solidFill>
                <a:latin typeface="Calibri" panose="020F0502020204030204" pitchFamily="34" charset="0"/>
              </a:rPr>
              <a:t>related to the starting date of the project (January 2020) </a:t>
            </a:r>
          </a:p>
        </p:txBody>
      </p:sp>
      <p:grpSp>
        <p:nvGrpSpPr>
          <p:cNvPr id="15" name="Group 14"/>
          <p:cNvGrpSpPr/>
          <p:nvPr/>
        </p:nvGrpSpPr>
        <p:grpSpPr>
          <a:xfrm>
            <a:off x="750063" y="4362093"/>
            <a:ext cx="22857914" cy="864000"/>
            <a:chOff x="750063" y="4439913"/>
            <a:chExt cx="22857914" cy="864000"/>
          </a:xfrm>
        </p:grpSpPr>
        <p:sp>
          <p:nvSpPr>
            <p:cNvPr id="59" name="CuadroTexto 111"/>
            <p:cNvSpPr txBox="1"/>
            <p:nvPr/>
          </p:nvSpPr>
          <p:spPr>
            <a:xfrm>
              <a:off x="1664079" y="4439913"/>
              <a:ext cx="21943898" cy="864000"/>
            </a:xfrm>
            <a:prstGeom prst="rect">
              <a:avLst/>
            </a:prstGeom>
            <a:pattFill prst="pct25">
              <a:fgClr>
                <a:schemeClr val="accent6">
                  <a:lumMod val="20000"/>
                  <a:lumOff val="80000"/>
                </a:schemeClr>
              </a:fgClr>
              <a:bgClr>
                <a:schemeClr val="bg1"/>
              </a:bgClr>
            </a:pattFill>
          </p:spPr>
          <p:txBody>
            <a:bodyPr wrap="square" rtlCol="0">
              <a:noAutofit/>
            </a:bodyPr>
            <a:lstStyle>
              <a:defPPr>
                <a:defRPr lang="en-US"/>
              </a:defPPr>
              <a:lvl1pPr>
                <a:defRPr>
                  <a:latin typeface="Calibri" panose="020F0502020204030204" pitchFamily="34" charset="0"/>
                </a:defRPr>
              </a:lvl1pPr>
            </a:lstStyle>
            <a:p>
              <a:endParaRPr lang="en-US" dirty="0">
                <a:solidFill>
                  <a:prstClr val="black"/>
                </a:solidFill>
              </a:endParaRPr>
            </a:p>
          </p:txBody>
        </p:sp>
        <p:sp>
          <p:nvSpPr>
            <p:cNvPr id="61" name="Pentagon 29"/>
            <p:cNvSpPr/>
            <p:nvPr/>
          </p:nvSpPr>
          <p:spPr>
            <a:xfrm rot="16200000">
              <a:off x="714063" y="4475913"/>
              <a:ext cx="863999" cy="7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latin typeface="Calibri" panose="020F0502020204030204" pitchFamily="34" charset="0"/>
                </a:rPr>
                <a:t>Proc.</a:t>
              </a:r>
            </a:p>
            <a:p>
              <a:pPr algn="ctr"/>
              <a:r>
                <a:rPr lang="en-US" sz="1600" b="1" dirty="0" smtClean="0">
                  <a:solidFill>
                    <a:prstClr val="white"/>
                  </a:solidFill>
                  <a:latin typeface="Calibri" panose="020F0502020204030204" pitchFamily="34" charset="0"/>
                </a:rPr>
                <a:t>Asses</a:t>
              </a:r>
              <a:endParaRPr lang="en-US" sz="1600" b="1" dirty="0">
                <a:solidFill>
                  <a:prstClr val="white"/>
                </a:solidFill>
                <a:latin typeface="Calibri" panose="020F0502020204030204" pitchFamily="34" charset="0"/>
              </a:endParaRPr>
            </a:p>
          </p:txBody>
        </p:sp>
        <p:sp>
          <p:nvSpPr>
            <p:cNvPr id="69" name="Pentagon 68"/>
            <p:cNvSpPr/>
            <p:nvPr/>
          </p:nvSpPr>
          <p:spPr>
            <a:xfrm>
              <a:off x="1668748" y="4451814"/>
              <a:ext cx="2992896" cy="758524"/>
            </a:xfrm>
            <a:prstGeom prst="homePlate">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latin typeface="Calibri" panose="020F0502020204030204" pitchFamily="34" charset="0"/>
                  <a:cs typeface="Calibri" panose="020F0502020204030204" pitchFamily="34" charset="0"/>
                </a:rPr>
                <a:t>Process &amp; System Consulting</a:t>
              </a:r>
            </a:p>
          </p:txBody>
        </p:sp>
      </p:grpSp>
      <p:sp>
        <p:nvSpPr>
          <p:cNvPr id="110" name="Pentagon 29"/>
          <p:cNvSpPr/>
          <p:nvPr/>
        </p:nvSpPr>
        <p:spPr>
          <a:xfrm rot="16200000">
            <a:off x="228507" y="10894428"/>
            <a:ext cx="1835111" cy="7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a:solidFill>
                  <a:prstClr val="white"/>
                </a:solidFill>
                <a:latin typeface="Calibri" panose="020F0502020204030204" pitchFamily="34" charset="0"/>
              </a:rPr>
              <a:t>Yearly Support</a:t>
            </a:r>
          </a:p>
        </p:txBody>
      </p:sp>
      <p:sp>
        <p:nvSpPr>
          <p:cNvPr id="112" name="CuadroTexto 111"/>
          <p:cNvSpPr txBox="1"/>
          <p:nvPr/>
        </p:nvSpPr>
        <p:spPr>
          <a:xfrm>
            <a:off x="1653341" y="10372873"/>
            <a:ext cx="21971035" cy="1828418"/>
          </a:xfrm>
          <a:prstGeom prst="rect">
            <a:avLst/>
          </a:prstGeom>
          <a:pattFill prst="pct25">
            <a:fgClr>
              <a:schemeClr val="accent6">
                <a:lumMod val="20000"/>
                <a:lumOff val="80000"/>
              </a:schemeClr>
            </a:fgClr>
            <a:bgClr>
              <a:schemeClr val="bg1"/>
            </a:bgClr>
          </a:pattFill>
        </p:spPr>
        <p:txBody>
          <a:bodyPr wrap="square" rtlCol="0">
            <a:noAutofit/>
          </a:bodyPr>
          <a:lstStyle>
            <a:defPPr>
              <a:defRPr lang="en-US"/>
            </a:defPPr>
            <a:lvl1pPr>
              <a:defRPr>
                <a:latin typeface="Calibri" panose="020F0502020204030204" pitchFamily="34" charset="0"/>
              </a:defRPr>
            </a:lvl1pPr>
          </a:lstStyle>
          <a:p>
            <a:endParaRPr lang="en-US" dirty="0">
              <a:solidFill>
                <a:prstClr val="black"/>
              </a:solidFill>
            </a:endParaRPr>
          </a:p>
        </p:txBody>
      </p:sp>
      <p:sp>
        <p:nvSpPr>
          <p:cNvPr id="109" name="CuadroTexto 108"/>
          <p:cNvSpPr txBox="1"/>
          <p:nvPr/>
        </p:nvSpPr>
        <p:spPr>
          <a:xfrm>
            <a:off x="1664079" y="5294517"/>
            <a:ext cx="21960297" cy="4943366"/>
          </a:xfrm>
          <a:prstGeom prst="rect">
            <a:avLst/>
          </a:prstGeom>
          <a:pattFill prst="pct25">
            <a:fgClr>
              <a:schemeClr val="accent5">
                <a:lumMod val="20000"/>
                <a:lumOff val="80000"/>
              </a:schemeClr>
            </a:fgClr>
            <a:bgClr>
              <a:schemeClr val="bg1"/>
            </a:bgClr>
          </a:pattFill>
        </p:spPr>
        <p:txBody>
          <a:bodyPr wrap="square" rtlCol="0">
            <a:noAutofit/>
          </a:bodyPr>
          <a:lstStyle>
            <a:defPPr>
              <a:defRPr lang="en-US"/>
            </a:defPPr>
            <a:lvl1pPr>
              <a:defRPr>
                <a:noFill/>
                <a:latin typeface="Calibri" panose="020F0502020204030204" pitchFamily="34" charset="0"/>
              </a:defRPr>
            </a:lvl1pPr>
          </a:lstStyle>
          <a:p>
            <a:endParaRPr lang="en-US" dirty="0"/>
          </a:p>
        </p:txBody>
      </p:sp>
      <p:sp>
        <p:nvSpPr>
          <p:cNvPr id="66" name="Pentagon 23"/>
          <p:cNvSpPr/>
          <p:nvPr/>
        </p:nvSpPr>
        <p:spPr>
          <a:xfrm>
            <a:off x="3000745" y="5533137"/>
            <a:ext cx="1859455" cy="540000"/>
          </a:xfrm>
          <a:prstGeom prst="homePlate">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latin typeface="Calibri" panose="020F0502020204030204" pitchFamily="34" charset="0"/>
              </a:rPr>
              <a:t>Design</a:t>
            </a:r>
          </a:p>
        </p:txBody>
      </p:sp>
      <p:sp>
        <p:nvSpPr>
          <p:cNvPr id="100" name="Pentagon 23"/>
          <p:cNvSpPr/>
          <p:nvPr/>
        </p:nvSpPr>
        <p:spPr>
          <a:xfrm>
            <a:off x="4857856" y="5533137"/>
            <a:ext cx="7785631" cy="461847"/>
          </a:xfrm>
          <a:prstGeom prst="homePlate">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pPr algn="ctr"/>
            <a:r>
              <a:rPr lang="en-US" sz="2000" b="1" dirty="0">
                <a:solidFill>
                  <a:prstClr val="white"/>
                </a:solidFill>
                <a:latin typeface="Calibri" panose="020F0502020204030204" pitchFamily="34" charset="0"/>
              </a:rPr>
              <a:t>Deployment</a:t>
            </a:r>
          </a:p>
        </p:txBody>
      </p:sp>
      <p:sp>
        <p:nvSpPr>
          <p:cNvPr id="7" name="Rectangle 6"/>
          <p:cNvSpPr/>
          <p:nvPr/>
        </p:nvSpPr>
        <p:spPr>
          <a:xfrm>
            <a:off x="4387941" y="4617867"/>
            <a:ext cx="2687210" cy="707886"/>
          </a:xfrm>
          <a:prstGeom prst="rect">
            <a:avLst/>
          </a:prstGeom>
          <a:noFill/>
        </p:spPr>
        <p:txBody>
          <a:bodyPr wrap="square">
            <a:spAutoFit/>
          </a:bodyPr>
          <a:lstStyle/>
          <a:p>
            <a:pPr algn="ctr"/>
            <a:r>
              <a:rPr lang="en-US" sz="2000" b="1" dirty="0">
                <a:solidFill>
                  <a:prstClr val="black"/>
                </a:solidFill>
                <a:latin typeface="Calibri" panose="020F0502020204030204" pitchFamily="34" charset="0"/>
              </a:rPr>
              <a:t>R1 –01/10/2020*</a:t>
            </a:r>
          </a:p>
          <a:p>
            <a:pPr algn="ctr"/>
            <a:r>
              <a:rPr lang="en-US" sz="2000" b="1" dirty="0">
                <a:solidFill>
                  <a:prstClr val="black"/>
                </a:solidFill>
                <a:latin typeface="Calibri" panose="020F0502020204030204" pitchFamily="34" charset="0"/>
              </a:rPr>
              <a:t>Control Plane</a:t>
            </a:r>
          </a:p>
        </p:txBody>
      </p:sp>
      <p:sp>
        <p:nvSpPr>
          <p:cNvPr id="11" name="Rectangle 10"/>
          <p:cNvSpPr/>
          <p:nvPr/>
        </p:nvSpPr>
        <p:spPr>
          <a:xfrm>
            <a:off x="1598870" y="5300635"/>
            <a:ext cx="11260907" cy="834550"/>
          </a:xfrm>
          <a:prstGeom prst="rect">
            <a:avLst/>
          </a:prstGeom>
          <a:noFill/>
          <a:ln w="28575">
            <a:solidFill>
              <a:srgbClr val="9AAE0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pitchFamily="34" charset="0"/>
            </a:endParaRPr>
          </a:p>
        </p:txBody>
      </p:sp>
      <p:cxnSp>
        <p:nvCxnSpPr>
          <p:cNvPr id="16" name="Straight Connector 15"/>
          <p:cNvCxnSpPr/>
          <p:nvPr/>
        </p:nvCxnSpPr>
        <p:spPr>
          <a:xfrm flipH="1" flipV="1">
            <a:off x="7104330" y="3406781"/>
            <a:ext cx="19060" cy="943613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12624428" y="3399794"/>
            <a:ext cx="19060" cy="943613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17"/>
          <p:cNvCxnSpPr/>
          <p:nvPr/>
        </p:nvCxnSpPr>
        <p:spPr>
          <a:xfrm flipH="1" flipV="1">
            <a:off x="18144526" y="3384975"/>
            <a:ext cx="19060" cy="943613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11" name="Pentagon 23"/>
          <p:cNvSpPr/>
          <p:nvPr/>
        </p:nvSpPr>
        <p:spPr>
          <a:xfrm>
            <a:off x="6294909" y="10431271"/>
            <a:ext cx="11849617" cy="468000"/>
          </a:xfrm>
          <a:prstGeom prst="homePlate">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latin typeface="Calibri" panose="020F0502020204030204" pitchFamily="34" charset="0"/>
              </a:rPr>
              <a:t>Office &amp; </a:t>
            </a:r>
            <a:r>
              <a:rPr lang="en-US" sz="2000" b="1" dirty="0" smtClean="0">
                <a:solidFill>
                  <a:prstClr val="white"/>
                </a:solidFill>
                <a:latin typeface="Calibri" panose="020F0502020204030204" pitchFamily="34" charset="0"/>
              </a:rPr>
              <a:t>Reporting</a:t>
            </a:r>
            <a:endParaRPr lang="en-US" sz="2000" b="1" dirty="0">
              <a:solidFill>
                <a:prstClr val="white"/>
              </a:solidFill>
              <a:latin typeface="Calibri" panose="020F0502020204030204" pitchFamily="34" charset="0"/>
            </a:endParaRPr>
          </a:p>
        </p:txBody>
      </p:sp>
      <p:sp>
        <p:nvSpPr>
          <p:cNvPr id="70" name="Pentagon 23"/>
          <p:cNvSpPr/>
          <p:nvPr/>
        </p:nvSpPr>
        <p:spPr>
          <a:xfrm>
            <a:off x="7111170" y="11034261"/>
            <a:ext cx="10999759" cy="468000"/>
          </a:xfrm>
          <a:prstGeom prst="homePlate">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latin typeface="Calibri" panose="020F0502020204030204" pitchFamily="34" charset="0"/>
              </a:rPr>
              <a:t>Technical </a:t>
            </a:r>
            <a:r>
              <a:rPr lang="en-US" sz="2000" b="1" dirty="0" smtClean="0">
                <a:solidFill>
                  <a:prstClr val="white"/>
                </a:solidFill>
                <a:latin typeface="Calibri" panose="020F0502020204030204" pitchFamily="34" charset="0"/>
              </a:rPr>
              <a:t>Office</a:t>
            </a:r>
            <a:endParaRPr lang="en-US" sz="2000" b="1" dirty="0">
              <a:solidFill>
                <a:prstClr val="white"/>
              </a:solidFill>
              <a:latin typeface="Calibri" panose="020F0502020204030204" pitchFamily="34" charset="0"/>
            </a:endParaRPr>
          </a:p>
        </p:txBody>
      </p:sp>
      <p:sp>
        <p:nvSpPr>
          <p:cNvPr id="71" name="Pentagon 23"/>
          <p:cNvSpPr/>
          <p:nvPr/>
        </p:nvSpPr>
        <p:spPr>
          <a:xfrm>
            <a:off x="6294909" y="11620672"/>
            <a:ext cx="17313068" cy="468000"/>
          </a:xfrm>
          <a:prstGeom prst="homePlat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latin typeface="Calibri" panose="020F0502020204030204" pitchFamily="34" charset="0"/>
              </a:rPr>
              <a:t>Maintenance Service (24x7)</a:t>
            </a:r>
          </a:p>
        </p:txBody>
      </p:sp>
      <p:sp>
        <p:nvSpPr>
          <p:cNvPr id="120" name="Rectangle 33"/>
          <p:cNvSpPr/>
          <p:nvPr/>
        </p:nvSpPr>
        <p:spPr>
          <a:xfrm>
            <a:off x="4168048" y="9814840"/>
            <a:ext cx="960519" cy="369332"/>
          </a:xfrm>
          <a:prstGeom prst="rect">
            <a:avLst/>
          </a:prstGeom>
        </p:spPr>
        <p:txBody>
          <a:bodyPr wrap="none">
            <a:spAutoFit/>
          </a:bodyPr>
          <a:lstStyle/>
          <a:p>
            <a:pPr defTabSz="1828800">
              <a:spcBef>
                <a:spcPts val="3200"/>
              </a:spcBef>
              <a:defRPr/>
            </a:pPr>
            <a:r>
              <a:rPr lang="en-US" b="1" dirty="0">
                <a:solidFill>
                  <a:prstClr val="black"/>
                </a:solidFill>
                <a:latin typeface="Calibri" panose="020F0502020204030204" pitchFamily="34" charset="0"/>
              </a:rPr>
              <a:t>3 Nodes</a:t>
            </a:r>
          </a:p>
        </p:txBody>
      </p:sp>
      <p:sp>
        <p:nvSpPr>
          <p:cNvPr id="121" name="Rectangle 34"/>
          <p:cNvSpPr/>
          <p:nvPr/>
        </p:nvSpPr>
        <p:spPr>
          <a:xfrm>
            <a:off x="6559259" y="9814841"/>
            <a:ext cx="960519" cy="369332"/>
          </a:xfrm>
          <a:prstGeom prst="rect">
            <a:avLst/>
          </a:prstGeom>
        </p:spPr>
        <p:txBody>
          <a:bodyPr wrap="none">
            <a:spAutoFit/>
          </a:bodyPr>
          <a:lstStyle/>
          <a:p>
            <a:pPr defTabSz="1828800">
              <a:spcBef>
                <a:spcPts val="3200"/>
              </a:spcBef>
              <a:defRPr/>
            </a:pPr>
            <a:r>
              <a:rPr lang="en-US" b="1" dirty="0">
                <a:solidFill>
                  <a:prstClr val="black"/>
                </a:solidFill>
                <a:latin typeface="Calibri" panose="020F0502020204030204" pitchFamily="34" charset="0"/>
              </a:rPr>
              <a:t>6 Nodes</a:t>
            </a:r>
          </a:p>
        </p:txBody>
      </p:sp>
      <p:sp>
        <p:nvSpPr>
          <p:cNvPr id="122" name="Rectangle 35"/>
          <p:cNvSpPr/>
          <p:nvPr/>
        </p:nvSpPr>
        <p:spPr>
          <a:xfrm>
            <a:off x="9253178" y="9814841"/>
            <a:ext cx="960519" cy="369332"/>
          </a:xfrm>
          <a:prstGeom prst="rect">
            <a:avLst/>
          </a:prstGeom>
        </p:spPr>
        <p:txBody>
          <a:bodyPr wrap="none">
            <a:spAutoFit/>
          </a:bodyPr>
          <a:lstStyle/>
          <a:p>
            <a:pPr defTabSz="1828800">
              <a:spcBef>
                <a:spcPts val="3200"/>
              </a:spcBef>
              <a:defRPr/>
            </a:pPr>
            <a:r>
              <a:rPr lang="en-US" b="1" dirty="0">
                <a:solidFill>
                  <a:prstClr val="black"/>
                </a:solidFill>
                <a:latin typeface="Calibri" panose="020F0502020204030204" pitchFamily="34" charset="0"/>
              </a:rPr>
              <a:t>9 Nodes</a:t>
            </a:r>
          </a:p>
        </p:txBody>
      </p:sp>
      <p:sp>
        <p:nvSpPr>
          <p:cNvPr id="123" name="Rectangle 36"/>
          <p:cNvSpPr/>
          <p:nvPr/>
        </p:nvSpPr>
        <p:spPr>
          <a:xfrm>
            <a:off x="11978780" y="9814841"/>
            <a:ext cx="1077539" cy="369332"/>
          </a:xfrm>
          <a:prstGeom prst="rect">
            <a:avLst/>
          </a:prstGeom>
        </p:spPr>
        <p:txBody>
          <a:bodyPr wrap="none">
            <a:spAutoFit/>
          </a:bodyPr>
          <a:lstStyle/>
          <a:p>
            <a:pPr defTabSz="1828800">
              <a:spcBef>
                <a:spcPts val="3200"/>
              </a:spcBef>
              <a:defRPr/>
            </a:pPr>
            <a:r>
              <a:rPr lang="en-US" b="1" dirty="0">
                <a:solidFill>
                  <a:prstClr val="black"/>
                </a:solidFill>
                <a:latin typeface="Calibri" panose="020F0502020204030204" pitchFamily="34" charset="0"/>
              </a:rPr>
              <a:t>12 Nodes</a:t>
            </a:r>
          </a:p>
        </p:txBody>
      </p:sp>
      <p:sp>
        <p:nvSpPr>
          <p:cNvPr id="56" name="Pentagon 23"/>
          <p:cNvSpPr/>
          <p:nvPr/>
        </p:nvSpPr>
        <p:spPr>
          <a:xfrm>
            <a:off x="7125156" y="12460965"/>
            <a:ext cx="10999759" cy="468000"/>
          </a:xfrm>
          <a:prstGeom prst="homePlate">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latin typeface="Calibri" panose="020F0502020204030204" pitchFamily="34" charset="0"/>
              </a:rPr>
              <a:t>Change Management &amp; Training</a:t>
            </a:r>
          </a:p>
        </p:txBody>
      </p:sp>
      <p:sp>
        <p:nvSpPr>
          <p:cNvPr id="95" name="Pentagon 23"/>
          <p:cNvSpPr/>
          <p:nvPr/>
        </p:nvSpPr>
        <p:spPr>
          <a:xfrm>
            <a:off x="1668745" y="5533137"/>
            <a:ext cx="1332000" cy="540000"/>
          </a:xfrm>
          <a:prstGeom prst="homePlate">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latin typeface="Calibri" panose="020F0502020204030204" pitchFamily="34" charset="0"/>
              </a:rPr>
              <a:t>Inception</a:t>
            </a:r>
          </a:p>
        </p:txBody>
      </p:sp>
      <p:sp>
        <p:nvSpPr>
          <p:cNvPr id="75" name="Pentagon 23"/>
          <p:cNvSpPr/>
          <p:nvPr/>
        </p:nvSpPr>
        <p:spPr>
          <a:xfrm>
            <a:off x="2947606" y="7402020"/>
            <a:ext cx="9606766" cy="651791"/>
          </a:xfrm>
          <a:prstGeom prst="homePlate">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white"/>
                </a:solidFill>
                <a:latin typeface="Calibri" panose="020F0502020204030204" pitchFamily="34" charset="0"/>
              </a:rPr>
              <a:t>KPI´s construction</a:t>
            </a:r>
            <a:endParaRPr lang="en-US" sz="2000" b="1" dirty="0">
              <a:solidFill>
                <a:prstClr val="white"/>
              </a:solidFill>
              <a:latin typeface="Calibri" panose="020F0502020204030204" pitchFamily="34" charset="0"/>
            </a:endParaRPr>
          </a:p>
        </p:txBody>
      </p:sp>
      <p:sp>
        <p:nvSpPr>
          <p:cNvPr id="76" name="Pentagon 23"/>
          <p:cNvSpPr/>
          <p:nvPr/>
        </p:nvSpPr>
        <p:spPr>
          <a:xfrm>
            <a:off x="6010183" y="8391274"/>
            <a:ext cx="6683823" cy="424800"/>
          </a:xfrm>
          <a:prstGeom prst="homePlat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white"/>
                </a:solidFill>
                <a:latin typeface="Calibri" panose="020F0502020204030204" pitchFamily="34" charset="0"/>
              </a:rPr>
              <a:t>Support </a:t>
            </a:r>
            <a:r>
              <a:rPr lang="en-US" sz="2000" b="1" dirty="0">
                <a:solidFill>
                  <a:prstClr val="white"/>
                </a:solidFill>
                <a:latin typeface="Calibri" panose="020F0502020204030204" pitchFamily="34" charset="0"/>
              </a:rPr>
              <a:t>Data Lake DEVO</a:t>
            </a:r>
          </a:p>
        </p:txBody>
      </p:sp>
      <p:sp>
        <p:nvSpPr>
          <p:cNvPr id="78" name="Diamond 16"/>
          <p:cNvSpPr/>
          <p:nvPr/>
        </p:nvSpPr>
        <p:spPr>
          <a:xfrm>
            <a:off x="6814625" y="5333830"/>
            <a:ext cx="373707" cy="345646"/>
          </a:xfrm>
          <a:prstGeom prst="diamond">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pitchFamily="34" charset="0"/>
            </a:endParaRPr>
          </a:p>
        </p:txBody>
      </p:sp>
      <p:sp>
        <p:nvSpPr>
          <p:cNvPr id="94" name="Diamond 16"/>
          <p:cNvSpPr/>
          <p:nvPr/>
        </p:nvSpPr>
        <p:spPr>
          <a:xfrm>
            <a:off x="7760294" y="5333830"/>
            <a:ext cx="373707" cy="345646"/>
          </a:xfrm>
          <a:prstGeom prst="diamond">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pitchFamily="34" charset="0"/>
            </a:endParaRPr>
          </a:p>
        </p:txBody>
      </p:sp>
      <p:sp>
        <p:nvSpPr>
          <p:cNvPr id="98" name="Diamond 16"/>
          <p:cNvSpPr/>
          <p:nvPr/>
        </p:nvSpPr>
        <p:spPr>
          <a:xfrm>
            <a:off x="8839586" y="5333830"/>
            <a:ext cx="373707" cy="345646"/>
          </a:xfrm>
          <a:prstGeom prst="diamond">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pitchFamily="34" charset="0"/>
            </a:endParaRPr>
          </a:p>
        </p:txBody>
      </p:sp>
      <p:sp>
        <p:nvSpPr>
          <p:cNvPr id="99" name="Rectangle 98"/>
          <p:cNvSpPr/>
          <p:nvPr/>
        </p:nvSpPr>
        <p:spPr>
          <a:xfrm>
            <a:off x="5758534" y="3971924"/>
            <a:ext cx="2372428" cy="707886"/>
          </a:xfrm>
          <a:prstGeom prst="rect">
            <a:avLst/>
          </a:prstGeom>
          <a:noFill/>
        </p:spPr>
        <p:txBody>
          <a:bodyPr wrap="square">
            <a:spAutoFit/>
          </a:bodyPr>
          <a:lstStyle/>
          <a:p>
            <a:pPr algn="ctr"/>
            <a:r>
              <a:rPr lang="en-US" sz="2000" b="1" dirty="0">
                <a:solidFill>
                  <a:prstClr val="black"/>
                </a:solidFill>
                <a:latin typeface="Calibri" panose="020F0502020204030204" pitchFamily="34" charset="0"/>
              </a:rPr>
              <a:t>R2 </a:t>
            </a:r>
          </a:p>
          <a:p>
            <a:pPr algn="ctr"/>
            <a:r>
              <a:rPr lang="en-US" sz="2000" b="1" dirty="0">
                <a:solidFill>
                  <a:prstClr val="black"/>
                </a:solidFill>
                <a:latin typeface="Calibri" panose="020F0502020204030204" pitchFamily="34" charset="0"/>
              </a:rPr>
              <a:t>Performance Mobile</a:t>
            </a:r>
          </a:p>
        </p:txBody>
      </p:sp>
      <p:sp>
        <p:nvSpPr>
          <p:cNvPr id="101" name="Rectangle 100"/>
          <p:cNvSpPr/>
          <p:nvPr/>
        </p:nvSpPr>
        <p:spPr>
          <a:xfrm>
            <a:off x="6916483" y="4799267"/>
            <a:ext cx="1862095" cy="400110"/>
          </a:xfrm>
          <a:prstGeom prst="rect">
            <a:avLst/>
          </a:prstGeom>
          <a:noFill/>
        </p:spPr>
        <p:txBody>
          <a:bodyPr wrap="square">
            <a:spAutoFit/>
          </a:bodyPr>
          <a:lstStyle/>
          <a:p>
            <a:pPr algn="ctr"/>
            <a:r>
              <a:rPr lang="en-US" sz="2000" b="1" dirty="0">
                <a:solidFill>
                  <a:prstClr val="black"/>
                </a:solidFill>
                <a:latin typeface="Calibri" panose="020F0502020204030204" pitchFamily="34" charset="0"/>
              </a:rPr>
              <a:t>R3 – IMS</a:t>
            </a:r>
          </a:p>
        </p:txBody>
      </p:sp>
      <p:sp>
        <p:nvSpPr>
          <p:cNvPr id="102" name="Rectangle 101"/>
          <p:cNvSpPr/>
          <p:nvPr/>
        </p:nvSpPr>
        <p:spPr>
          <a:xfrm>
            <a:off x="8395377" y="4037786"/>
            <a:ext cx="1862095" cy="707886"/>
          </a:xfrm>
          <a:prstGeom prst="rect">
            <a:avLst/>
          </a:prstGeom>
          <a:noFill/>
        </p:spPr>
        <p:txBody>
          <a:bodyPr wrap="square">
            <a:spAutoFit/>
          </a:bodyPr>
          <a:lstStyle/>
          <a:p>
            <a:pPr algn="ctr"/>
            <a:r>
              <a:rPr lang="en-US" sz="2000" b="1" dirty="0">
                <a:solidFill>
                  <a:prstClr val="black"/>
                </a:solidFill>
                <a:latin typeface="Calibri" panose="020F0502020204030204" pitchFamily="34" charset="0"/>
              </a:rPr>
              <a:t>R4 – CEM</a:t>
            </a:r>
          </a:p>
          <a:p>
            <a:pPr algn="ctr"/>
            <a:r>
              <a:rPr lang="en-US" sz="2000" b="1" dirty="0">
                <a:solidFill>
                  <a:prstClr val="black"/>
                </a:solidFill>
                <a:latin typeface="Calibri" panose="020F0502020204030204" pitchFamily="34" charset="0"/>
              </a:rPr>
              <a:t>Mobile Apps v1</a:t>
            </a:r>
          </a:p>
        </p:txBody>
      </p:sp>
      <p:sp>
        <p:nvSpPr>
          <p:cNvPr id="105" name="Diamond 16"/>
          <p:cNvSpPr/>
          <p:nvPr/>
        </p:nvSpPr>
        <p:spPr>
          <a:xfrm>
            <a:off x="10436610" y="5364169"/>
            <a:ext cx="373707" cy="345646"/>
          </a:xfrm>
          <a:prstGeom prst="diamond">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pitchFamily="34" charset="0"/>
            </a:endParaRPr>
          </a:p>
        </p:txBody>
      </p:sp>
      <p:sp>
        <p:nvSpPr>
          <p:cNvPr id="106" name="Rectangle 105"/>
          <p:cNvSpPr/>
          <p:nvPr/>
        </p:nvSpPr>
        <p:spPr>
          <a:xfrm>
            <a:off x="9706522" y="4767274"/>
            <a:ext cx="1862095" cy="400110"/>
          </a:xfrm>
          <a:prstGeom prst="rect">
            <a:avLst/>
          </a:prstGeom>
          <a:noFill/>
        </p:spPr>
        <p:txBody>
          <a:bodyPr wrap="square">
            <a:spAutoFit/>
          </a:bodyPr>
          <a:lstStyle/>
          <a:p>
            <a:pPr algn="ctr"/>
            <a:r>
              <a:rPr lang="en-US" sz="2000" b="1" dirty="0">
                <a:solidFill>
                  <a:prstClr val="black"/>
                </a:solidFill>
                <a:latin typeface="Calibri" panose="020F0502020204030204" pitchFamily="34" charset="0"/>
              </a:rPr>
              <a:t>R5 – Evolution</a:t>
            </a:r>
          </a:p>
        </p:txBody>
      </p:sp>
      <p:sp>
        <p:nvSpPr>
          <p:cNvPr id="62" name="Pentagon 23"/>
          <p:cNvSpPr/>
          <p:nvPr/>
        </p:nvSpPr>
        <p:spPr>
          <a:xfrm>
            <a:off x="2969713" y="6230469"/>
            <a:ext cx="9606766" cy="583890"/>
          </a:xfrm>
          <a:prstGeom prst="homePlate">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white"/>
                </a:solidFill>
                <a:latin typeface="Calibri" panose="020F0502020204030204" pitchFamily="34" charset="0"/>
              </a:rPr>
              <a:t>SQM and CEM Visualization &amp; Reporting</a:t>
            </a:r>
          </a:p>
        </p:txBody>
      </p:sp>
      <p:sp>
        <p:nvSpPr>
          <p:cNvPr id="68" name="Pentagon 23"/>
          <p:cNvSpPr/>
          <p:nvPr/>
        </p:nvSpPr>
        <p:spPr>
          <a:xfrm>
            <a:off x="5248464" y="9228687"/>
            <a:ext cx="7544606" cy="425850"/>
          </a:xfrm>
          <a:prstGeom prst="homePlat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white"/>
                </a:solidFill>
                <a:latin typeface="Calibri" panose="020F0502020204030204" pitchFamily="34" charset="0"/>
              </a:rPr>
              <a:t>Deployment of new probes</a:t>
            </a:r>
            <a:endParaRPr lang="en-US" sz="2000" b="1" dirty="0">
              <a:solidFill>
                <a:prstClr val="white"/>
              </a:solidFill>
              <a:latin typeface="Calibri" panose="020F0502020204030204" pitchFamily="34" charset="0"/>
            </a:endParaRPr>
          </a:p>
        </p:txBody>
      </p:sp>
      <p:sp>
        <p:nvSpPr>
          <p:cNvPr id="115" name="Pentagon 22"/>
          <p:cNvSpPr/>
          <p:nvPr/>
        </p:nvSpPr>
        <p:spPr>
          <a:xfrm>
            <a:off x="3708842" y="9140741"/>
            <a:ext cx="2481999" cy="538167"/>
          </a:xfrm>
          <a:prstGeom prst="homePlate">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108000" rIns="1692000" rtlCol="0" anchor="ctr"/>
          <a:lstStyle/>
          <a:p>
            <a:pPr algn="ctr">
              <a:lnSpc>
                <a:spcPts val="2000"/>
              </a:lnSpc>
            </a:pPr>
            <a:endParaRPr lang="en-US" sz="2000" b="1" dirty="0">
              <a:solidFill>
                <a:prstClr val="white"/>
              </a:solidFill>
              <a:latin typeface="Calibri" panose="020F0502020204030204" pitchFamily="34" charset="0"/>
            </a:endParaRPr>
          </a:p>
        </p:txBody>
      </p:sp>
      <p:sp>
        <p:nvSpPr>
          <p:cNvPr id="72" name="Text Box 2"/>
          <p:cNvSpPr txBox="1">
            <a:spLocks noChangeArrowheads="1"/>
          </p:cNvSpPr>
          <p:nvPr>
            <p:custDataLst>
              <p:tags r:id="rId2"/>
            </p:custDataLst>
          </p:nvPr>
        </p:nvSpPr>
        <p:spPr bwMode="auto">
          <a:xfrm>
            <a:off x="3733616" y="9074084"/>
            <a:ext cx="2836729" cy="59662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000" b="1" dirty="0" smtClean="0">
                <a:solidFill>
                  <a:schemeClr val="bg1"/>
                </a:solidFill>
                <a:latin typeface="Calibri" panose="020F0502020204030204" pitchFamily="34" charset="0"/>
              </a:rPr>
              <a:t>Allot Mobile Probes</a:t>
            </a:r>
            <a:endParaRPr lang="en-US" altLang="es-ES" sz="2000" b="1" dirty="0">
              <a:solidFill>
                <a:schemeClr val="bg1"/>
              </a:solidFill>
              <a:latin typeface="Calibri" panose="020F0502020204030204" pitchFamily="34" charset="0"/>
            </a:endParaRPr>
          </a:p>
        </p:txBody>
      </p:sp>
      <p:sp>
        <p:nvSpPr>
          <p:cNvPr id="116" name="Diamond 16"/>
          <p:cNvSpPr/>
          <p:nvPr/>
        </p:nvSpPr>
        <p:spPr>
          <a:xfrm>
            <a:off x="4544712" y="9584960"/>
            <a:ext cx="373707" cy="345646"/>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pitchFamily="34" charset="0"/>
            </a:endParaRPr>
          </a:p>
        </p:txBody>
      </p:sp>
      <p:sp>
        <p:nvSpPr>
          <p:cNvPr id="117" name="Diamond 30"/>
          <p:cNvSpPr/>
          <p:nvPr/>
        </p:nvSpPr>
        <p:spPr>
          <a:xfrm>
            <a:off x="6945330" y="9584960"/>
            <a:ext cx="373707" cy="345646"/>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pitchFamily="34" charset="0"/>
            </a:endParaRPr>
          </a:p>
        </p:txBody>
      </p:sp>
      <p:sp>
        <p:nvSpPr>
          <p:cNvPr id="118" name="Diamond 31"/>
          <p:cNvSpPr/>
          <p:nvPr/>
        </p:nvSpPr>
        <p:spPr>
          <a:xfrm>
            <a:off x="9649696" y="9584960"/>
            <a:ext cx="373707" cy="345646"/>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pitchFamily="34" charset="0"/>
            </a:endParaRPr>
          </a:p>
        </p:txBody>
      </p:sp>
      <p:sp>
        <p:nvSpPr>
          <p:cNvPr id="119" name="Diamond 32"/>
          <p:cNvSpPr/>
          <p:nvPr/>
        </p:nvSpPr>
        <p:spPr>
          <a:xfrm>
            <a:off x="12421861" y="9584960"/>
            <a:ext cx="373707" cy="345646"/>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pitchFamily="34" charset="0"/>
            </a:endParaRPr>
          </a:p>
        </p:txBody>
      </p:sp>
      <p:sp>
        <p:nvSpPr>
          <p:cNvPr id="74" name="Pentagon 23"/>
          <p:cNvSpPr/>
          <p:nvPr/>
        </p:nvSpPr>
        <p:spPr>
          <a:xfrm>
            <a:off x="1667743" y="8269382"/>
            <a:ext cx="4627167" cy="607403"/>
          </a:xfrm>
          <a:prstGeom prst="homePlate">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white"/>
                </a:solidFill>
                <a:latin typeface="Calibri" panose="020F0502020204030204" pitchFamily="34" charset="0"/>
              </a:rPr>
              <a:t>Integration Data Lake</a:t>
            </a:r>
            <a:endParaRPr lang="en-US" sz="2000" b="1" dirty="0">
              <a:solidFill>
                <a:prstClr val="white"/>
              </a:solidFill>
              <a:latin typeface="Calibri" panose="020F0502020204030204" pitchFamily="34" charset="0"/>
            </a:endParaRPr>
          </a:p>
        </p:txBody>
      </p:sp>
      <p:pic>
        <p:nvPicPr>
          <p:cNvPr id="31746" name="Agile_development" descr="{&quot;Key&quot;:&quot;POWER_USER_SHAPE_ICON&quot;,&quot;Value&quot;:&quot;POWER_USER_SHAPE_ICON_STYLE_1&quot;}"/>
          <p:cNvPicPr>
            <a:picLocks noChangeArrowheads="1"/>
          </p:cNvPicPr>
          <p:nvPr/>
        </p:nvPicPr>
        <p:blipFill>
          <a:blip r:embed="rId10">
            <a:biLevel thresh="75000"/>
            <a:extLst>
              <a:ext uri="{28A0092B-C50C-407E-A947-70E740481C1C}">
                <a14:useLocalDpi xmlns:a14="http://schemas.microsoft.com/office/drawing/2010/main" val="0"/>
              </a:ext>
            </a:extLst>
          </a:blip>
          <a:srcRect/>
          <a:stretch>
            <a:fillRect/>
          </a:stretch>
        </p:blipFill>
        <p:spPr bwMode="auto">
          <a:xfrm>
            <a:off x="3231682" y="6837494"/>
            <a:ext cx="723900" cy="542925"/>
          </a:xfrm>
          <a:prstGeom prst="rect">
            <a:avLst/>
          </a:prstGeom>
          <a:solidFill>
            <a:schemeClr val="bg1"/>
          </a:solidFill>
        </p:spPr>
      </p:pic>
      <p:pic>
        <p:nvPicPr>
          <p:cNvPr id="73" name="Agile_development" descr="{&quot;Key&quot;:&quot;POWER_USER_SHAPE_ICON&quot;,&quot;Value&quot;:&quot;POWER_USER_SHAPE_ICON_STYLE_1&quot;}"/>
          <p:cNvPicPr>
            <a:picLocks noChangeArrowheads="1"/>
          </p:cNvPicPr>
          <p:nvPr/>
        </p:nvPicPr>
        <p:blipFill>
          <a:blip r:embed="rId10">
            <a:biLevel thresh="75000"/>
            <a:extLst>
              <a:ext uri="{28A0092B-C50C-407E-A947-70E740481C1C}">
                <a14:useLocalDpi xmlns:a14="http://schemas.microsoft.com/office/drawing/2010/main" val="0"/>
              </a:ext>
            </a:extLst>
          </a:blip>
          <a:srcRect/>
          <a:stretch>
            <a:fillRect/>
          </a:stretch>
        </p:blipFill>
        <p:spPr bwMode="auto">
          <a:xfrm>
            <a:off x="4771225" y="6837494"/>
            <a:ext cx="723900" cy="542925"/>
          </a:xfrm>
          <a:prstGeom prst="rect">
            <a:avLst/>
          </a:prstGeom>
          <a:solidFill>
            <a:schemeClr val="bg1"/>
          </a:solidFill>
        </p:spPr>
      </p:pic>
      <p:pic>
        <p:nvPicPr>
          <p:cNvPr id="79" name="Agile_development" descr="{&quot;Key&quot;:&quot;POWER_USER_SHAPE_ICON&quot;,&quot;Value&quot;:&quot;POWER_USER_SHAPE_ICON_STYLE_1&quot;}"/>
          <p:cNvPicPr>
            <a:picLocks noChangeArrowheads="1"/>
          </p:cNvPicPr>
          <p:nvPr/>
        </p:nvPicPr>
        <p:blipFill>
          <a:blip r:embed="rId10">
            <a:biLevel thresh="75000"/>
            <a:extLst>
              <a:ext uri="{28A0092B-C50C-407E-A947-70E740481C1C}">
                <a14:useLocalDpi xmlns:a14="http://schemas.microsoft.com/office/drawing/2010/main" val="0"/>
              </a:ext>
            </a:extLst>
          </a:blip>
          <a:srcRect/>
          <a:stretch>
            <a:fillRect/>
          </a:stretch>
        </p:blipFill>
        <p:spPr bwMode="auto">
          <a:xfrm>
            <a:off x="6310768" y="6837494"/>
            <a:ext cx="723900" cy="542925"/>
          </a:xfrm>
          <a:prstGeom prst="rect">
            <a:avLst/>
          </a:prstGeom>
          <a:solidFill>
            <a:schemeClr val="bg1"/>
          </a:solidFill>
        </p:spPr>
      </p:pic>
      <p:pic>
        <p:nvPicPr>
          <p:cNvPr id="80" name="Agile_development" descr="{&quot;Key&quot;:&quot;POWER_USER_SHAPE_ICON&quot;,&quot;Value&quot;:&quot;POWER_USER_SHAPE_ICON_STYLE_1&quot;}"/>
          <p:cNvPicPr>
            <a:picLocks noChangeArrowheads="1"/>
          </p:cNvPicPr>
          <p:nvPr/>
        </p:nvPicPr>
        <p:blipFill>
          <a:blip r:embed="rId10">
            <a:biLevel thresh="75000"/>
            <a:extLst>
              <a:ext uri="{28A0092B-C50C-407E-A947-70E740481C1C}">
                <a14:useLocalDpi xmlns:a14="http://schemas.microsoft.com/office/drawing/2010/main" val="0"/>
              </a:ext>
            </a:extLst>
          </a:blip>
          <a:srcRect/>
          <a:stretch>
            <a:fillRect/>
          </a:stretch>
        </p:blipFill>
        <p:spPr bwMode="auto">
          <a:xfrm>
            <a:off x="7850311" y="6837494"/>
            <a:ext cx="723900" cy="542925"/>
          </a:xfrm>
          <a:prstGeom prst="rect">
            <a:avLst/>
          </a:prstGeom>
          <a:solidFill>
            <a:schemeClr val="bg1"/>
          </a:solidFill>
        </p:spPr>
      </p:pic>
      <p:pic>
        <p:nvPicPr>
          <p:cNvPr id="81" name="Agile_development" descr="{&quot;Key&quot;:&quot;POWER_USER_SHAPE_ICON&quot;,&quot;Value&quot;:&quot;POWER_USER_SHAPE_ICON_STYLE_1&quot;}"/>
          <p:cNvPicPr>
            <a:picLocks noChangeArrowheads="1"/>
          </p:cNvPicPr>
          <p:nvPr/>
        </p:nvPicPr>
        <p:blipFill>
          <a:blip r:embed="rId10">
            <a:biLevel thresh="75000"/>
            <a:extLst>
              <a:ext uri="{28A0092B-C50C-407E-A947-70E740481C1C}">
                <a14:useLocalDpi xmlns:a14="http://schemas.microsoft.com/office/drawing/2010/main" val="0"/>
              </a:ext>
            </a:extLst>
          </a:blip>
          <a:srcRect/>
          <a:stretch>
            <a:fillRect/>
          </a:stretch>
        </p:blipFill>
        <p:spPr bwMode="auto">
          <a:xfrm>
            <a:off x="10929395" y="6837494"/>
            <a:ext cx="723900" cy="542925"/>
          </a:xfrm>
          <a:prstGeom prst="rect">
            <a:avLst/>
          </a:prstGeom>
          <a:solidFill>
            <a:schemeClr val="bg1"/>
          </a:solidFill>
        </p:spPr>
      </p:pic>
      <p:pic>
        <p:nvPicPr>
          <p:cNvPr id="82" name="Agile_development" descr="{&quot;Key&quot;:&quot;POWER_USER_SHAPE_ICON&quot;,&quot;Value&quot;:&quot;POWER_USER_SHAPE_ICON_STYLE_1&quot;}"/>
          <p:cNvPicPr>
            <a:picLocks noChangeArrowheads="1"/>
          </p:cNvPicPr>
          <p:nvPr/>
        </p:nvPicPr>
        <p:blipFill>
          <a:blip r:embed="rId10">
            <a:biLevel thresh="75000"/>
            <a:extLst>
              <a:ext uri="{28A0092B-C50C-407E-A947-70E740481C1C}">
                <a14:useLocalDpi xmlns:a14="http://schemas.microsoft.com/office/drawing/2010/main" val="0"/>
              </a:ext>
            </a:extLst>
          </a:blip>
          <a:srcRect/>
          <a:stretch>
            <a:fillRect/>
          </a:stretch>
        </p:blipFill>
        <p:spPr bwMode="auto">
          <a:xfrm>
            <a:off x="9389854" y="6837494"/>
            <a:ext cx="723900" cy="542925"/>
          </a:xfrm>
          <a:prstGeom prst="rect">
            <a:avLst/>
          </a:prstGeom>
          <a:solidFill>
            <a:schemeClr val="bg1"/>
          </a:solidFill>
        </p:spPr>
      </p:pic>
      <p:sp>
        <p:nvSpPr>
          <p:cNvPr id="12" name="5-Point Star 11"/>
          <p:cNvSpPr/>
          <p:nvPr/>
        </p:nvSpPr>
        <p:spPr>
          <a:xfrm>
            <a:off x="1549843" y="7833666"/>
            <a:ext cx="701874" cy="670505"/>
          </a:xfrm>
          <a:prstGeom prst="star5">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libri" panose="020F0502020204030204" pitchFamily="34" charset="0"/>
              </a:rPr>
              <a:t>1</a:t>
            </a:r>
            <a:endParaRPr lang="en-US" b="1" dirty="0">
              <a:solidFill>
                <a:schemeClr val="tx1"/>
              </a:solidFill>
              <a:latin typeface="Calibri" panose="020F0502020204030204" pitchFamily="34" charset="0"/>
            </a:endParaRPr>
          </a:p>
        </p:txBody>
      </p:sp>
      <p:sp>
        <p:nvSpPr>
          <p:cNvPr id="83" name="Text Box 2 - 1"/>
          <p:cNvSpPr txBox="1">
            <a:spLocks noChangeArrowheads="1"/>
          </p:cNvSpPr>
          <p:nvPr>
            <p:custDataLst>
              <p:tags r:id="rId3"/>
            </p:custDataLst>
          </p:nvPr>
        </p:nvSpPr>
        <p:spPr bwMode="auto">
          <a:xfrm>
            <a:off x="14714331" y="3992908"/>
            <a:ext cx="8644433" cy="728519"/>
          </a:xfrm>
          <a:prstGeom prst="rect">
            <a:avLst/>
          </a:prstGeom>
          <a:solidFill>
            <a:schemeClr val="accent6">
              <a:lumMod val="40000"/>
              <a:lumOff val="60000"/>
            </a:schemeClr>
          </a:solidFill>
          <a:ln>
            <a:solidFill>
              <a:srgbClr val="9AAE04"/>
            </a:solidFill>
          </a:ln>
          <a:extLst/>
        </p:spPr>
        <p:txBody>
          <a:bodyPr lIns="95992" tIns="95992" rIns="95992" bIns="95992"/>
          <a:lstStyle>
            <a:defPPr>
              <a:defRPr lang="en-US"/>
            </a:defPPr>
            <a:lvl1pPr defTabSz="841375" fontAlgn="base">
              <a:spcBef>
                <a:spcPct val="1600000"/>
              </a:spcBef>
              <a:spcAft>
                <a:spcPct val="0"/>
              </a:spcAft>
              <a:defRPr sz="2400" b="1">
                <a:latin typeface="Calibri" panose="020F0502020204030204" pitchFamily="34" charset="0"/>
              </a:defRPr>
            </a:lvl1pPr>
            <a:lvl2pPr marL="742950" indent="-285750" defTabSz="841375">
              <a:defRPr>
                <a:latin typeface="Arial" panose="020B0604020202020204" pitchFamily="34" charset="0"/>
              </a:defRPr>
            </a:lvl2pPr>
            <a:lvl3pPr marL="1143000" indent="-228600" defTabSz="841375">
              <a:defRPr>
                <a:latin typeface="Arial" panose="020B0604020202020204" pitchFamily="34" charset="0"/>
              </a:defRPr>
            </a:lvl3pPr>
            <a:lvl4pPr marL="1600200" indent="-228600" defTabSz="841375">
              <a:defRPr>
                <a:latin typeface="Arial" panose="020B0604020202020204" pitchFamily="34" charset="0"/>
              </a:defRPr>
            </a:lvl4pPr>
            <a:lvl5pPr marL="2057400" indent="-228600" defTabSz="841375">
              <a:defRPr>
                <a:latin typeface="Arial" panose="020B0604020202020204" pitchFamily="34" charset="0"/>
              </a:defRPr>
            </a:lvl5pPr>
            <a:lvl6pPr marL="2514600" indent="-228600" defTabSz="841375" eaLnBrk="0" fontAlgn="base" hangingPunct="0">
              <a:spcBef>
                <a:spcPct val="0"/>
              </a:spcBef>
              <a:spcAft>
                <a:spcPct val="0"/>
              </a:spcAft>
              <a:defRPr>
                <a:latin typeface="Arial" panose="020B0604020202020204" pitchFamily="34" charset="0"/>
              </a:defRPr>
            </a:lvl6pPr>
            <a:lvl7pPr marL="2971800" indent="-228600" defTabSz="841375" eaLnBrk="0" fontAlgn="base" hangingPunct="0">
              <a:spcBef>
                <a:spcPct val="0"/>
              </a:spcBef>
              <a:spcAft>
                <a:spcPct val="0"/>
              </a:spcAft>
              <a:defRPr>
                <a:latin typeface="Arial" panose="020B0604020202020204" pitchFamily="34" charset="0"/>
              </a:defRPr>
            </a:lvl7pPr>
            <a:lvl8pPr marL="3429000" indent="-228600" defTabSz="841375" eaLnBrk="0" fontAlgn="base" hangingPunct="0">
              <a:spcBef>
                <a:spcPct val="0"/>
              </a:spcBef>
              <a:spcAft>
                <a:spcPct val="0"/>
              </a:spcAft>
              <a:defRPr>
                <a:latin typeface="Arial" panose="020B0604020202020204" pitchFamily="34" charset="0"/>
              </a:defRPr>
            </a:lvl8pPr>
            <a:lvl9pPr marL="3886200" indent="-228600" defTabSz="841375" eaLnBrk="0" fontAlgn="base" hangingPunct="0">
              <a:spcBef>
                <a:spcPct val="0"/>
              </a:spcBef>
              <a:spcAft>
                <a:spcPct val="0"/>
              </a:spcAft>
              <a:defRPr>
                <a:latin typeface="Arial" panose="020B0604020202020204" pitchFamily="34" charset="0"/>
              </a:defRPr>
            </a:lvl9pPr>
          </a:lstStyle>
          <a:p>
            <a:r>
              <a:rPr lang="en-US" altLang="es-ES" dirty="0" smtClean="0"/>
              <a:t>DEVO PLATFORM IS ALREADY AVAILABLE</a:t>
            </a:r>
            <a:endParaRPr lang="en-US" altLang="es-ES" dirty="0"/>
          </a:p>
        </p:txBody>
      </p:sp>
      <p:sp>
        <p:nvSpPr>
          <p:cNvPr id="85" name="Text Box 2"/>
          <p:cNvSpPr txBox="1">
            <a:spLocks noChangeArrowheads="1"/>
          </p:cNvSpPr>
          <p:nvPr>
            <p:custDataLst>
              <p:tags r:id="rId4"/>
            </p:custDataLst>
          </p:nvPr>
        </p:nvSpPr>
        <p:spPr bwMode="auto">
          <a:xfrm>
            <a:off x="14714331" y="4967453"/>
            <a:ext cx="8644433" cy="728519"/>
          </a:xfrm>
          <a:prstGeom prst="rect">
            <a:avLst/>
          </a:prstGeom>
          <a:solidFill>
            <a:schemeClr val="accent6">
              <a:lumMod val="40000"/>
              <a:lumOff val="60000"/>
            </a:schemeClr>
          </a:solidFill>
          <a:ln>
            <a:solidFill>
              <a:srgbClr val="9AAE04"/>
            </a:solidFill>
          </a:ln>
          <a:extLst/>
        </p:spPr>
        <p:txBody>
          <a:bodyPr lIns="95992" tIns="95992" rIns="95992" bIns="95992"/>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latin typeface="Calibri" panose="020F0502020204030204" pitchFamily="34" charset="0"/>
              </a:rPr>
              <a:t>USER PLANE IS AVAILABLE SINCE H2 2020 for 3 nodes</a:t>
            </a:r>
            <a:endParaRPr lang="en-US" altLang="es-ES" sz="2400" b="1" dirty="0">
              <a:latin typeface="Calibri" panose="020F0502020204030204" pitchFamily="34" charset="0"/>
            </a:endParaRPr>
          </a:p>
        </p:txBody>
      </p:sp>
      <p:sp>
        <p:nvSpPr>
          <p:cNvPr id="91" name="Text Box 2 - 2"/>
          <p:cNvSpPr txBox="1">
            <a:spLocks noChangeArrowheads="1"/>
          </p:cNvSpPr>
          <p:nvPr>
            <p:custDataLst>
              <p:tags r:id="rId5"/>
            </p:custDataLst>
          </p:nvPr>
        </p:nvSpPr>
        <p:spPr bwMode="auto">
          <a:xfrm>
            <a:off x="14714331" y="5941998"/>
            <a:ext cx="8644433" cy="728519"/>
          </a:xfrm>
          <a:prstGeom prst="rect">
            <a:avLst/>
          </a:prstGeom>
          <a:solidFill>
            <a:schemeClr val="accent6">
              <a:lumMod val="40000"/>
              <a:lumOff val="60000"/>
            </a:schemeClr>
          </a:solidFill>
          <a:ln>
            <a:solidFill>
              <a:srgbClr val="9AAE04"/>
            </a:solidFill>
          </a:ln>
          <a:extLst/>
        </p:spPr>
        <p:txBody>
          <a:bodyPr lIns="95992" tIns="95992" rIns="95992" bIns="95992"/>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latin typeface="Calibri" panose="020F0502020204030204" pitchFamily="34" charset="0"/>
              </a:rPr>
              <a:t>FIRST DASHBOARD VISUALIZATION SINCE THE 3-4 month</a:t>
            </a:r>
            <a:endParaRPr lang="en-US" altLang="es-ES" sz="2400" b="1" dirty="0">
              <a:latin typeface="Calibri" panose="020F0502020204030204" pitchFamily="34" charset="0"/>
            </a:endParaRPr>
          </a:p>
        </p:txBody>
      </p:sp>
      <p:sp>
        <p:nvSpPr>
          <p:cNvPr id="92" name="5-Point Star 91"/>
          <p:cNvSpPr/>
          <p:nvPr/>
        </p:nvSpPr>
        <p:spPr>
          <a:xfrm>
            <a:off x="3410300" y="9576500"/>
            <a:ext cx="701874" cy="670505"/>
          </a:xfrm>
          <a:prstGeom prst="star5">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libri" panose="020F0502020204030204" pitchFamily="34" charset="0"/>
              </a:rPr>
              <a:t>2</a:t>
            </a:r>
            <a:endParaRPr lang="en-US" b="1" dirty="0">
              <a:solidFill>
                <a:schemeClr val="tx1"/>
              </a:solidFill>
              <a:latin typeface="Calibri" panose="020F0502020204030204" pitchFamily="34" charset="0"/>
            </a:endParaRPr>
          </a:p>
        </p:txBody>
      </p:sp>
      <p:sp>
        <p:nvSpPr>
          <p:cNvPr id="93" name="5-Point Star 92"/>
          <p:cNvSpPr/>
          <p:nvPr/>
        </p:nvSpPr>
        <p:spPr>
          <a:xfrm>
            <a:off x="5290219" y="5167771"/>
            <a:ext cx="701874" cy="670505"/>
          </a:xfrm>
          <a:prstGeom prst="star5">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libri" panose="020F0502020204030204" pitchFamily="34" charset="0"/>
              </a:rPr>
              <a:t>4</a:t>
            </a:r>
            <a:endParaRPr lang="en-US" b="1" dirty="0">
              <a:solidFill>
                <a:schemeClr val="tx1"/>
              </a:solidFill>
              <a:latin typeface="Calibri" panose="020F0502020204030204" pitchFamily="34" charset="0"/>
            </a:endParaRPr>
          </a:p>
        </p:txBody>
      </p:sp>
      <p:sp>
        <p:nvSpPr>
          <p:cNvPr id="96" name="5-Point Star 95"/>
          <p:cNvSpPr/>
          <p:nvPr/>
        </p:nvSpPr>
        <p:spPr>
          <a:xfrm>
            <a:off x="4017132" y="6264655"/>
            <a:ext cx="701874" cy="670505"/>
          </a:xfrm>
          <a:prstGeom prst="star5">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rPr>
              <a:t>3</a:t>
            </a:r>
          </a:p>
        </p:txBody>
      </p:sp>
      <p:sp>
        <p:nvSpPr>
          <p:cNvPr id="97" name="Text Box 2 - 2 - 1"/>
          <p:cNvSpPr txBox="1">
            <a:spLocks noChangeArrowheads="1"/>
          </p:cNvSpPr>
          <p:nvPr>
            <p:custDataLst>
              <p:tags r:id="rId6"/>
            </p:custDataLst>
          </p:nvPr>
        </p:nvSpPr>
        <p:spPr bwMode="auto">
          <a:xfrm>
            <a:off x="14714331" y="6916543"/>
            <a:ext cx="8644433" cy="728519"/>
          </a:xfrm>
          <a:prstGeom prst="rect">
            <a:avLst/>
          </a:prstGeom>
          <a:solidFill>
            <a:schemeClr val="accent6">
              <a:lumMod val="40000"/>
              <a:lumOff val="60000"/>
            </a:schemeClr>
          </a:solidFill>
          <a:ln>
            <a:solidFill>
              <a:srgbClr val="9AAE04"/>
            </a:solidFill>
          </a:ln>
          <a:extLst/>
        </p:spPr>
        <p:txBody>
          <a:bodyPr lIns="95992" tIns="95992" rIns="95992" bIns="95992"/>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latin typeface="Calibri" panose="020F0502020204030204" pitchFamily="34" charset="0"/>
              </a:rPr>
              <a:t>MAIN FUNCTIONALITIES AVAILABLE ON 01/10/2020</a:t>
            </a:r>
            <a:endParaRPr lang="en-US" altLang="es-ES" sz="2400" b="1" dirty="0">
              <a:latin typeface="Calibri" panose="020F0502020204030204" pitchFamily="34" charset="0"/>
            </a:endParaRPr>
          </a:p>
        </p:txBody>
      </p:sp>
      <p:sp>
        <p:nvSpPr>
          <p:cNvPr id="103" name="Text Box 2 - 2 - 1"/>
          <p:cNvSpPr txBox="1">
            <a:spLocks noChangeArrowheads="1"/>
          </p:cNvSpPr>
          <p:nvPr>
            <p:custDataLst>
              <p:tags r:id="rId7"/>
            </p:custDataLst>
          </p:nvPr>
        </p:nvSpPr>
        <p:spPr bwMode="auto">
          <a:xfrm>
            <a:off x="14714330" y="7899916"/>
            <a:ext cx="8644433" cy="728519"/>
          </a:xfrm>
          <a:prstGeom prst="rect">
            <a:avLst/>
          </a:prstGeom>
          <a:solidFill>
            <a:schemeClr val="accent6">
              <a:lumMod val="40000"/>
              <a:lumOff val="60000"/>
            </a:schemeClr>
          </a:solidFill>
          <a:ln>
            <a:solidFill>
              <a:srgbClr val="9AAE04"/>
            </a:solidFill>
          </a:ln>
          <a:extLst/>
        </p:spPr>
        <p:txBody>
          <a:bodyPr lIns="95992" tIns="95992" rIns="95992" bIns="95992"/>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latin typeface="Calibri" panose="020F0502020204030204" pitchFamily="34" charset="0"/>
              </a:rPr>
              <a:t>CONTINUOUS SPRINTS FOR KPIS CALCULATION AND DASHBOARDS</a:t>
            </a:r>
            <a:endParaRPr lang="en-US" altLang="es-ES" sz="2400" b="1" dirty="0">
              <a:latin typeface="Calibri" panose="020F0502020204030204" pitchFamily="34" charset="0"/>
            </a:endParaRPr>
          </a:p>
        </p:txBody>
      </p:sp>
      <p:sp>
        <p:nvSpPr>
          <p:cNvPr id="104" name="5-Point Star 103"/>
          <p:cNvSpPr/>
          <p:nvPr/>
        </p:nvSpPr>
        <p:spPr>
          <a:xfrm>
            <a:off x="8600593" y="6742739"/>
            <a:ext cx="701874" cy="670505"/>
          </a:xfrm>
          <a:prstGeom prst="star5">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rPr>
              <a:t>5</a:t>
            </a:r>
          </a:p>
        </p:txBody>
      </p:sp>
      <p:sp>
        <p:nvSpPr>
          <p:cNvPr id="77" name="5-Point Star 11"/>
          <p:cNvSpPr/>
          <p:nvPr/>
        </p:nvSpPr>
        <p:spPr>
          <a:xfrm>
            <a:off x="13951061" y="4014674"/>
            <a:ext cx="701874" cy="670505"/>
          </a:xfrm>
          <a:prstGeom prst="star5">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libri" panose="020F0502020204030204" pitchFamily="34" charset="0"/>
              </a:rPr>
              <a:t>1</a:t>
            </a:r>
            <a:endParaRPr lang="en-US" b="1" dirty="0">
              <a:solidFill>
                <a:schemeClr val="tx1"/>
              </a:solidFill>
              <a:latin typeface="Calibri" panose="020F0502020204030204" pitchFamily="34" charset="0"/>
            </a:endParaRPr>
          </a:p>
        </p:txBody>
      </p:sp>
      <p:sp>
        <p:nvSpPr>
          <p:cNvPr id="84" name="5-Point Star 91"/>
          <p:cNvSpPr/>
          <p:nvPr/>
        </p:nvSpPr>
        <p:spPr>
          <a:xfrm>
            <a:off x="13947738" y="5052750"/>
            <a:ext cx="701874" cy="670505"/>
          </a:xfrm>
          <a:prstGeom prst="star5">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libri" panose="020F0502020204030204" pitchFamily="34" charset="0"/>
              </a:rPr>
              <a:t>2</a:t>
            </a:r>
            <a:endParaRPr lang="en-US" b="1" dirty="0">
              <a:solidFill>
                <a:schemeClr val="tx1"/>
              </a:solidFill>
              <a:latin typeface="Calibri" panose="020F0502020204030204" pitchFamily="34" charset="0"/>
            </a:endParaRPr>
          </a:p>
        </p:txBody>
      </p:sp>
      <p:sp>
        <p:nvSpPr>
          <p:cNvPr id="86" name="5-Point Star 95"/>
          <p:cNvSpPr/>
          <p:nvPr/>
        </p:nvSpPr>
        <p:spPr>
          <a:xfrm>
            <a:off x="13947738" y="6040026"/>
            <a:ext cx="701874" cy="670505"/>
          </a:xfrm>
          <a:prstGeom prst="star5">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rPr>
              <a:t>3</a:t>
            </a:r>
          </a:p>
        </p:txBody>
      </p:sp>
      <p:sp>
        <p:nvSpPr>
          <p:cNvPr id="88" name="5-Point Star 92"/>
          <p:cNvSpPr/>
          <p:nvPr/>
        </p:nvSpPr>
        <p:spPr>
          <a:xfrm>
            <a:off x="13951061" y="6974557"/>
            <a:ext cx="701874" cy="670505"/>
          </a:xfrm>
          <a:prstGeom prst="star5">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libri" panose="020F0502020204030204" pitchFamily="34" charset="0"/>
              </a:rPr>
              <a:t>4</a:t>
            </a:r>
            <a:endParaRPr lang="en-US" b="1" dirty="0">
              <a:solidFill>
                <a:schemeClr val="tx1"/>
              </a:solidFill>
              <a:latin typeface="Calibri" panose="020F0502020204030204" pitchFamily="34" charset="0"/>
            </a:endParaRPr>
          </a:p>
        </p:txBody>
      </p:sp>
      <p:sp>
        <p:nvSpPr>
          <p:cNvPr id="89" name="5-Point Star 103"/>
          <p:cNvSpPr/>
          <p:nvPr/>
        </p:nvSpPr>
        <p:spPr>
          <a:xfrm>
            <a:off x="13961939" y="7991363"/>
            <a:ext cx="701874" cy="670505"/>
          </a:xfrm>
          <a:prstGeom prst="star5">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rPr>
              <a:t>5</a:t>
            </a:r>
          </a:p>
        </p:txBody>
      </p:sp>
      <p:sp>
        <p:nvSpPr>
          <p:cNvPr id="90" name="Pentagon 23"/>
          <p:cNvSpPr/>
          <p:nvPr/>
        </p:nvSpPr>
        <p:spPr>
          <a:xfrm>
            <a:off x="1669023" y="9078924"/>
            <a:ext cx="2092492" cy="619326"/>
          </a:xfrm>
          <a:prstGeom prst="homePlate">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prstClr val="white"/>
                </a:solidFill>
                <a:latin typeface="Calibri" panose="020F0502020204030204" pitchFamily="34" charset="0"/>
              </a:rPr>
              <a:t>Polystar Probes &amp; Others </a:t>
            </a:r>
            <a:endParaRPr lang="en-US" b="1" dirty="0">
              <a:solidFill>
                <a:prstClr val="white"/>
              </a:solidFill>
              <a:latin typeface="Calibri" panose="020F0502020204030204" pitchFamily="34" charset="0"/>
            </a:endParaRPr>
          </a:p>
        </p:txBody>
      </p:sp>
      <p:sp>
        <p:nvSpPr>
          <p:cNvPr id="107" name="Pentagon 29"/>
          <p:cNvSpPr/>
          <p:nvPr/>
        </p:nvSpPr>
        <p:spPr>
          <a:xfrm rot="16200000">
            <a:off x="558737" y="9254557"/>
            <a:ext cx="1182432" cy="7842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white"/>
                </a:solidFill>
                <a:latin typeface="Calibri" panose="020F0502020204030204" pitchFamily="34" charset="0"/>
              </a:rPr>
              <a:t>Data Intake</a:t>
            </a:r>
            <a:endParaRPr lang="en-US" sz="2800" b="1" dirty="0">
              <a:solidFill>
                <a:prstClr val="white"/>
              </a:solidFill>
              <a:latin typeface="Calibri" panose="020F0502020204030204" pitchFamily="34" charset="0"/>
            </a:endParaRPr>
          </a:p>
        </p:txBody>
      </p:sp>
      <p:sp>
        <p:nvSpPr>
          <p:cNvPr id="108" name="Pentagon 29"/>
          <p:cNvSpPr/>
          <p:nvPr/>
        </p:nvSpPr>
        <p:spPr>
          <a:xfrm rot="16200000">
            <a:off x="716735" y="8181284"/>
            <a:ext cx="858655" cy="7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white"/>
                </a:solidFill>
                <a:latin typeface="Calibri" panose="020F0502020204030204" pitchFamily="34" charset="0"/>
              </a:rPr>
              <a:t>Storage</a:t>
            </a:r>
            <a:endParaRPr lang="en-US" sz="2400" b="1" dirty="0">
              <a:solidFill>
                <a:prstClr val="white"/>
              </a:solidFill>
              <a:latin typeface="Calibri" panose="020F0502020204030204" pitchFamily="34" charset="0"/>
            </a:endParaRPr>
          </a:p>
        </p:txBody>
      </p:sp>
      <p:sp>
        <p:nvSpPr>
          <p:cNvPr id="114" name="Pentagon 29"/>
          <p:cNvSpPr/>
          <p:nvPr/>
        </p:nvSpPr>
        <p:spPr>
          <a:xfrm rot="16200000">
            <a:off x="586423" y="7143359"/>
            <a:ext cx="1119281" cy="7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white"/>
                </a:solidFill>
                <a:latin typeface="Calibri" panose="020F0502020204030204" pitchFamily="34" charset="0"/>
              </a:rPr>
              <a:t>Transformation</a:t>
            </a:r>
            <a:endParaRPr lang="en-US" sz="1600" b="1" dirty="0">
              <a:solidFill>
                <a:prstClr val="white"/>
              </a:solidFill>
              <a:latin typeface="Calibri" panose="020F0502020204030204" pitchFamily="34" charset="0"/>
            </a:endParaRPr>
          </a:p>
        </p:txBody>
      </p:sp>
      <p:sp>
        <p:nvSpPr>
          <p:cNvPr id="124" name="Pentagon 29"/>
          <p:cNvSpPr/>
          <p:nvPr/>
        </p:nvSpPr>
        <p:spPr>
          <a:xfrm rot="16200000">
            <a:off x="776891" y="6153216"/>
            <a:ext cx="747278" cy="7830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white"/>
                </a:solidFill>
                <a:latin typeface="Calibri" panose="020F0502020204030204" pitchFamily="34" charset="0"/>
              </a:rPr>
              <a:t>Visualization</a:t>
            </a:r>
            <a:endParaRPr lang="en-US" sz="2400" b="1" dirty="0">
              <a:solidFill>
                <a:prstClr val="white"/>
              </a:solidFill>
              <a:latin typeface="Calibri" panose="020F0502020204030204" pitchFamily="34" charset="0"/>
            </a:endParaRPr>
          </a:p>
        </p:txBody>
      </p:sp>
      <p:sp>
        <p:nvSpPr>
          <p:cNvPr id="125" name="Pentagon 29"/>
          <p:cNvSpPr/>
          <p:nvPr/>
        </p:nvSpPr>
        <p:spPr>
          <a:xfrm rot="16200000">
            <a:off x="767012" y="5343189"/>
            <a:ext cx="747278" cy="7830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white"/>
                </a:solidFill>
                <a:latin typeface="Calibri" panose="020F0502020204030204" pitchFamily="34" charset="0"/>
              </a:rPr>
              <a:t>Delivery</a:t>
            </a:r>
            <a:endParaRPr lang="en-US" sz="2400" b="1" dirty="0">
              <a:solidFill>
                <a:prstClr val="white"/>
              </a:solidFill>
              <a:latin typeface="Calibri" panose="020F0502020204030204" pitchFamily="34" charset="0"/>
            </a:endParaRPr>
          </a:p>
        </p:txBody>
      </p:sp>
      <p:sp>
        <p:nvSpPr>
          <p:cNvPr id="87" name="Rectángulo 86"/>
          <p:cNvSpPr/>
          <p:nvPr/>
        </p:nvSpPr>
        <p:spPr>
          <a:xfrm>
            <a:off x="-273727" y="-139987"/>
            <a:ext cx="892668" cy="636814"/>
          </a:xfrm>
          <a:prstGeom prst="rect">
            <a:avLst/>
          </a:prstGeom>
          <a:solidFill>
            <a:srgbClr val="9AAE04"/>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6000" dirty="0" smtClean="0"/>
              <a:t>*</a:t>
            </a:r>
            <a:endParaRPr lang="es-ES_tradnl" sz="6000" dirty="0"/>
          </a:p>
        </p:txBody>
      </p:sp>
    </p:spTree>
    <p:extLst>
      <p:ext uri="{BB962C8B-B14F-4D97-AF65-F5344CB8AC3E}">
        <p14:creationId xmlns:p14="http://schemas.microsoft.com/office/powerpoint/2010/main" val="3619413187"/>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5" descr="Afficher l'image d'origine"/>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l="15534" r="191"/>
          <a:stretch/>
        </p:blipFill>
        <p:spPr bwMode="auto">
          <a:xfrm>
            <a:off x="1" y="3"/>
            <a:ext cx="16693102" cy="13725106"/>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8"/>
          <p:cNvSpPr/>
          <p:nvPr/>
        </p:nvSpPr>
        <p:spPr>
          <a:xfrm>
            <a:off x="2566611" y="1"/>
            <a:ext cx="21817390" cy="13715998"/>
          </a:xfrm>
          <a:prstGeom prst="rect">
            <a:avLst/>
          </a:prstGeom>
          <a:gradFill>
            <a:gsLst>
              <a:gs pos="0">
                <a:schemeClr val="accent1">
                  <a:tint val="66000"/>
                  <a:satMod val="160000"/>
                  <a:alpha val="0"/>
                </a:schemeClr>
              </a:gs>
              <a:gs pos="66000">
                <a:srgbClr val="215D6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00" dirty="0"/>
          </a:p>
        </p:txBody>
      </p:sp>
      <p:cxnSp>
        <p:nvCxnSpPr>
          <p:cNvPr id="13" name="Straight Connector 12"/>
          <p:cNvCxnSpPr/>
          <p:nvPr/>
        </p:nvCxnSpPr>
        <p:spPr>
          <a:xfrm flipH="1">
            <a:off x="10876547" y="3056020"/>
            <a:ext cx="6593309" cy="10659980"/>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52" idx="2"/>
          </p:cNvCxnSpPr>
          <p:nvPr/>
        </p:nvCxnSpPr>
        <p:spPr>
          <a:xfrm flipH="1">
            <a:off x="11766885" y="4470370"/>
            <a:ext cx="5714016" cy="9245630"/>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53" idx="2"/>
          </p:cNvCxnSpPr>
          <p:nvPr/>
        </p:nvCxnSpPr>
        <p:spPr>
          <a:xfrm flipH="1">
            <a:off x="12585033" y="5734037"/>
            <a:ext cx="4895868" cy="798196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54" idx="2"/>
          </p:cNvCxnSpPr>
          <p:nvPr/>
        </p:nvCxnSpPr>
        <p:spPr>
          <a:xfrm flipH="1">
            <a:off x="13427243" y="6983217"/>
            <a:ext cx="4053658" cy="673278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64" idx="2"/>
          </p:cNvCxnSpPr>
          <p:nvPr/>
        </p:nvCxnSpPr>
        <p:spPr>
          <a:xfrm flipH="1">
            <a:off x="14341643" y="8232397"/>
            <a:ext cx="3139258" cy="548360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10010274" y="2061411"/>
            <a:ext cx="7427500" cy="11654589"/>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Marcador de texto 6"/>
          <p:cNvSpPr txBox="1">
            <a:spLocks/>
          </p:cNvSpPr>
          <p:nvPr/>
        </p:nvSpPr>
        <p:spPr>
          <a:xfrm>
            <a:off x="18259074" y="921259"/>
            <a:ext cx="2483369" cy="1425574"/>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vert="horz" lIns="95992" tIns="95992" rIns="95992" bIns="95992" rtlCol="0" anchor="ctr">
            <a:normAutofit/>
          </a:bodyPr>
          <a:lstStyle>
            <a:defPPr>
              <a:defRPr lang="en-US"/>
            </a:defPPr>
            <a:lvl1pPr marL="0" algn="r" defTabSz="914400" rtl="0" eaLnBrk="1" latinLnBrk="0" hangingPunct="1">
              <a:defRPr sz="24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3200"/>
              </a:spcBef>
            </a:pPr>
            <a:r>
              <a:rPr lang="en-US" sz="4000" b="1" dirty="0" smtClean="0">
                <a:solidFill>
                  <a:schemeClr val="bg1"/>
                </a:solidFill>
                <a:latin typeface="Calibri" panose="020F0502020204030204" pitchFamily="34" charset="0"/>
              </a:rPr>
              <a:t>Agenda</a:t>
            </a:r>
            <a:endParaRPr lang="en-US" sz="4000" b="1" dirty="0">
              <a:solidFill>
                <a:schemeClr val="bg1"/>
              </a:solidFill>
              <a:latin typeface="Calibri" panose="020F0502020204030204" pitchFamily="34" charset="0"/>
            </a:endParaRPr>
          </a:p>
        </p:txBody>
      </p:sp>
      <p:cxnSp>
        <p:nvCxnSpPr>
          <p:cNvPr id="69" name="Straight Connector 68"/>
          <p:cNvCxnSpPr>
            <a:stCxn id="65" idx="2"/>
          </p:cNvCxnSpPr>
          <p:nvPr/>
        </p:nvCxnSpPr>
        <p:spPr>
          <a:xfrm flipH="1">
            <a:off x="15111664" y="9496064"/>
            <a:ext cx="2369237" cy="4219936"/>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6" idx="2"/>
          </p:cNvCxnSpPr>
          <p:nvPr/>
        </p:nvCxnSpPr>
        <p:spPr>
          <a:xfrm flipH="1">
            <a:off x="15953875" y="10759731"/>
            <a:ext cx="1527026" cy="2956269"/>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8" idx="2"/>
          </p:cNvCxnSpPr>
          <p:nvPr/>
        </p:nvCxnSpPr>
        <p:spPr>
          <a:xfrm flipH="1">
            <a:off x="16606157" y="12023397"/>
            <a:ext cx="865780" cy="169260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17469853" y="0"/>
            <a:ext cx="0" cy="13716000"/>
          </a:xfrm>
          <a:prstGeom prst="line">
            <a:avLst/>
          </a:prstGeom>
          <a:ln w="66675">
            <a:solidFill>
              <a:srgbClr val="FFFFF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Diamond 4"/>
          <p:cNvSpPr/>
          <p:nvPr/>
        </p:nvSpPr>
        <p:spPr>
          <a:xfrm>
            <a:off x="17015107" y="1155031"/>
            <a:ext cx="900000" cy="900000"/>
          </a:xfrm>
          <a:prstGeom prst="diamond">
            <a:avLst/>
          </a:prstGeom>
          <a:solidFill>
            <a:srgbClr val="FFFF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iamond 10"/>
          <p:cNvSpPr/>
          <p:nvPr/>
        </p:nvSpPr>
        <p:spPr>
          <a:xfrm>
            <a:off x="17253361" y="1395962"/>
            <a:ext cx="432000" cy="432000"/>
          </a:xfrm>
          <a:prstGeom prst="diamond">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2836566"/>
            <a:ext cx="384624" cy="384624"/>
          </a:xfrm>
          <a:prstGeom prst="rect">
            <a:avLst/>
          </a:prstGeom>
        </p:spPr>
      </p:pic>
      <p:pic>
        <p:nvPicPr>
          <p:cNvPr id="52" name="Picture 5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4085746"/>
            <a:ext cx="384624" cy="384624"/>
          </a:xfrm>
          <a:prstGeom prst="rect">
            <a:avLst/>
          </a:prstGeom>
        </p:spPr>
      </p:pic>
      <p:pic>
        <p:nvPicPr>
          <p:cNvPr id="53" name="Picture 5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5349413"/>
            <a:ext cx="384624" cy="384624"/>
          </a:xfrm>
          <a:prstGeom prst="rect">
            <a:avLst/>
          </a:prstGeom>
        </p:spPr>
      </p:pic>
      <p:pic>
        <p:nvPicPr>
          <p:cNvPr id="54" name="Picture 5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6598593"/>
            <a:ext cx="384624" cy="384624"/>
          </a:xfrm>
          <a:prstGeom prst="rect">
            <a:avLst/>
          </a:prstGeom>
        </p:spPr>
      </p:pic>
      <p:pic>
        <p:nvPicPr>
          <p:cNvPr id="64" name="Picture 6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7847773"/>
            <a:ext cx="384624" cy="384624"/>
          </a:xfrm>
          <a:prstGeom prst="rect">
            <a:avLst/>
          </a:prstGeom>
        </p:spPr>
      </p:pic>
      <p:pic>
        <p:nvPicPr>
          <p:cNvPr id="65" name="Picture 64"/>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9111440"/>
            <a:ext cx="384624" cy="384624"/>
          </a:xfrm>
          <a:prstGeom prst="rect">
            <a:avLst/>
          </a:prstGeom>
        </p:spPr>
      </p:pic>
      <p:pic>
        <p:nvPicPr>
          <p:cNvPr id="66" name="Picture 65"/>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10375107"/>
            <a:ext cx="384624" cy="384624"/>
          </a:xfrm>
          <a:prstGeom prst="rect">
            <a:avLst/>
          </a:prstGeom>
        </p:spPr>
      </p:pic>
      <p:pic>
        <p:nvPicPr>
          <p:cNvPr id="78" name="Picture 7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79625" y="11638773"/>
            <a:ext cx="384624" cy="384624"/>
          </a:xfrm>
          <a:prstGeom prst="rect">
            <a:avLst/>
          </a:prstGeom>
        </p:spPr>
      </p:pic>
      <p:sp>
        <p:nvSpPr>
          <p:cNvPr id="67" name="Rectángulo 8"/>
          <p:cNvSpPr/>
          <p:nvPr/>
        </p:nvSpPr>
        <p:spPr>
          <a:xfrm>
            <a:off x="17834091" y="5264633"/>
            <a:ext cx="5326595" cy="6173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0" rIns="0" bIns="0" numCol="1" spcCol="38100" rtlCol="0" anchor="t">
            <a:no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Proposed </a:t>
            </a: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Teams Plan</a:t>
            </a:r>
            <a:endPar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endParaRPr>
          </a:p>
        </p:txBody>
      </p:sp>
      <p:sp>
        <p:nvSpPr>
          <p:cNvPr id="68" name="Rectangle 67"/>
          <p:cNvSpPr/>
          <p:nvPr/>
        </p:nvSpPr>
        <p:spPr>
          <a:xfrm>
            <a:off x="17834091" y="6510773"/>
            <a:ext cx="2216175" cy="553998"/>
          </a:xfrm>
          <a:prstGeom prst="rect">
            <a:avLst/>
          </a:prstGeom>
        </p:spPr>
        <p:txBody>
          <a:bodyPr wrap="none" lIns="72000" tIns="0" rIns="0" bIns="0">
            <a:sp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Deployment Plan</a:t>
            </a:r>
          </a:p>
        </p:txBody>
      </p:sp>
      <p:sp>
        <p:nvSpPr>
          <p:cNvPr id="70" name="Rectangle 69"/>
          <p:cNvSpPr/>
          <p:nvPr/>
        </p:nvSpPr>
        <p:spPr>
          <a:xfrm>
            <a:off x="17834091" y="9066412"/>
            <a:ext cx="5326595" cy="553998"/>
          </a:xfrm>
          <a:prstGeom prst="rect">
            <a:avLst/>
          </a:prstGeom>
        </p:spPr>
        <p:txBody>
          <a:bodyPr wrap="square" lIns="72000" tIns="0" rIns="0" bIns="0">
            <a:sp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Details - </a:t>
            </a: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Data Lake</a:t>
            </a:r>
          </a:p>
        </p:txBody>
      </p:sp>
      <p:sp>
        <p:nvSpPr>
          <p:cNvPr id="72" name="Rectangle 71"/>
          <p:cNvSpPr/>
          <p:nvPr/>
        </p:nvSpPr>
        <p:spPr>
          <a:xfrm>
            <a:off x="17834091" y="2708994"/>
            <a:ext cx="5326595" cy="6173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0" rIns="0" bIns="0" numCol="1" spcCol="38100" rtlCol="0" anchor="ctr">
            <a:no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Introduction &amp; Context</a:t>
            </a:r>
            <a:endPar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endParaRPr>
          </a:p>
        </p:txBody>
      </p:sp>
      <p:sp>
        <p:nvSpPr>
          <p:cNvPr id="74" name="Rectangle 73"/>
          <p:cNvSpPr/>
          <p:nvPr/>
        </p:nvSpPr>
        <p:spPr>
          <a:xfrm>
            <a:off x="17834091" y="7820272"/>
            <a:ext cx="3754352" cy="738664"/>
          </a:xfrm>
          <a:prstGeom prst="rect">
            <a:avLst/>
          </a:prstGeom>
        </p:spPr>
        <p:txBody>
          <a:bodyPr wrap="none" lIns="72000" tIns="0" rIns="0" bIns="0">
            <a:spAutoFit/>
          </a:bodyPr>
          <a:lstStyle/>
          <a:p>
            <a:pPr defTabSz="825500" hangingPunct="0">
              <a:lnSpc>
                <a:spcPct val="150000"/>
              </a:lnSpc>
            </a:pPr>
            <a:r>
              <a:rPr lang="en-US" sz="3200" b="1"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Details - SOC</a:t>
            </a:r>
          </a:p>
        </p:txBody>
      </p:sp>
      <p:sp>
        <p:nvSpPr>
          <p:cNvPr id="33" name="Rectangle 67 - 1"/>
          <p:cNvSpPr/>
          <p:nvPr/>
        </p:nvSpPr>
        <p:spPr>
          <a:xfrm>
            <a:off x="17834091" y="4018493"/>
            <a:ext cx="2379297" cy="553998"/>
          </a:xfrm>
          <a:prstGeom prst="rect">
            <a:avLst/>
          </a:prstGeom>
        </p:spPr>
        <p:txBody>
          <a:bodyPr wrap="none" lIns="72000" tIns="0" rIns="0" bIns="0">
            <a:sp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Approach</a:t>
            </a:r>
            <a:endPar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endParaRPr>
          </a:p>
        </p:txBody>
      </p:sp>
      <p:sp>
        <p:nvSpPr>
          <p:cNvPr id="36" name="Rectangle 35"/>
          <p:cNvSpPr/>
          <p:nvPr/>
        </p:nvSpPr>
        <p:spPr>
          <a:xfrm>
            <a:off x="17834091" y="10312552"/>
            <a:ext cx="5326595" cy="553998"/>
          </a:xfrm>
          <a:prstGeom prst="rect">
            <a:avLst/>
          </a:prstGeom>
        </p:spPr>
        <p:txBody>
          <a:bodyPr wrap="square" lIns="72000" tIns="0" rIns="0" bIns="0">
            <a:sp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Details – </a:t>
            </a: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Probes</a:t>
            </a:r>
          </a:p>
        </p:txBody>
      </p:sp>
      <p:sp>
        <p:nvSpPr>
          <p:cNvPr id="37" name="Rectangle 36"/>
          <p:cNvSpPr/>
          <p:nvPr/>
        </p:nvSpPr>
        <p:spPr>
          <a:xfrm>
            <a:off x="17834091" y="11558693"/>
            <a:ext cx="5326595" cy="553998"/>
          </a:xfrm>
          <a:prstGeom prst="rect">
            <a:avLst/>
          </a:prstGeom>
        </p:spPr>
        <p:txBody>
          <a:bodyPr wrap="square" lIns="72000" tIns="0" rIns="0" bIns="0">
            <a:sp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References</a:t>
            </a:r>
          </a:p>
        </p:txBody>
      </p:sp>
    </p:spTree>
    <p:extLst>
      <p:ext uri="{BB962C8B-B14F-4D97-AF65-F5344CB8AC3E}">
        <p14:creationId xmlns:p14="http://schemas.microsoft.com/office/powerpoint/2010/main" val="2241001543"/>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0732179" y="282486"/>
            <a:ext cx="3651821" cy="1343025"/>
          </a:xfrm>
        </p:spPr>
        <p:txBody>
          <a:bodyPr anchor="ctr">
            <a:noAutofit/>
          </a:bodyPr>
          <a:lstStyle/>
          <a:p>
            <a:pPr marL="0" lvl="0" indent="0" algn="ctr">
              <a:buNone/>
            </a:pPr>
            <a:r>
              <a:rPr lang="en-US" sz="2400" b="1" dirty="0" smtClean="0">
                <a:solidFill>
                  <a:prstClr val="white"/>
                </a:solidFill>
                <a:latin typeface="Calibri" panose="020F0502020204030204" pitchFamily="34" charset="0"/>
              </a:rPr>
              <a:t>Framework</a:t>
            </a:r>
            <a:endParaRPr lang="en-US" sz="2400" b="1" dirty="0">
              <a:solidFill>
                <a:prstClr val="white"/>
              </a:solidFill>
              <a:latin typeface="Calibri" panose="020F0502020204030204" pitchFamily="34" charset="0"/>
            </a:endParaRPr>
          </a:p>
        </p:txBody>
      </p:sp>
      <p:sp>
        <p:nvSpPr>
          <p:cNvPr id="4"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noAutofit/>
          </a:bodyPr>
          <a:lstStyle/>
          <a:p>
            <a:pPr defTabSz="1828800">
              <a:spcBef>
                <a:spcPts val="3200"/>
              </a:spcBef>
              <a:defRPr/>
            </a:pPr>
            <a:r>
              <a:rPr lang="en-US" sz="4000" b="1" cap="all" dirty="0" smtClean="0">
                <a:solidFill>
                  <a:prstClr val="black"/>
                </a:solidFill>
                <a:latin typeface="Calibri" panose="020F0502020204030204" pitchFamily="34" charset="0"/>
              </a:rPr>
              <a:t>SOLUTION DETAILS FRAMEWORK (PROBES + DATA LAKE + SOC)</a:t>
            </a:r>
            <a:endParaRPr lang="en-US" sz="4000" b="1" cap="all" dirty="0">
              <a:solidFill>
                <a:prstClr val="black"/>
              </a:solidFill>
              <a:latin typeface="Calibri" panose="020F0502020204030204" pitchFamily="34" charset="0"/>
            </a:endParaRPr>
          </a:p>
        </p:txBody>
      </p:sp>
      <p:sp>
        <p:nvSpPr>
          <p:cNvPr id="5"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10" name="TextBox 9"/>
          <p:cNvSpPr txBox="1"/>
          <p:nvPr/>
        </p:nvSpPr>
        <p:spPr>
          <a:xfrm>
            <a:off x="1390800" y="1923150"/>
            <a:ext cx="21583500" cy="584775"/>
          </a:xfrm>
          <a:prstGeom prst="rect">
            <a:avLst/>
          </a:prstGeom>
          <a:noFill/>
        </p:spPr>
        <p:txBody>
          <a:bodyPr wrap="square" rtlCol="0">
            <a:noAutofit/>
          </a:bodyPr>
          <a:lstStyle/>
          <a:p>
            <a:r>
              <a:rPr lang="en-US" sz="3200" dirty="0" smtClean="0">
                <a:solidFill>
                  <a:prstClr val="black"/>
                </a:solidFill>
                <a:latin typeface="Calibri" panose="020F0502020204030204" pitchFamily="34" charset="0"/>
              </a:rPr>
              <a:t>Below is shown the diagram over which we have structured the solution to the SOC transformation</a:t>
            </a:r>
            <a:endParaRPr lang="en-US" sz="3200" dirty="0">
              <a:solidFill>
                <a:prstClr val="black"/>
              </a:solidFill>
              <a:latin typeface="Calibri" panose="020F0502020204030204" pitchFamily="34" charset="0"/>
            </a:endParaRPr>
          </a:p>
        </p:txBody>
      </p:sp>
      <p:sp>
        <p:nvSpPr>
          <p:cNvPr id="15" name="Rectangle 14"/>
          <p:cNvSpPr/>
          <p:nvPr/>
        </p:nvSpPr>
        <p:spPr>
          <a:xfrm rot="16200000">
            <a:off x="749452" y="10893849"/>
            <a:ext cx="2412000"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smtClean="0">
                <a:solidFill>
                  <a:prstClr val="white"/>
                </a:solidFill>
                <a:latin typeface="Calibri" panose="020F0502020204030204" pitchFamily="34" charset="0"/>
              </a:rPr>
              <a:t>PROBES</a:t>
            </a:r>
            <a:endParaRPr lang="en-US" sz="2400" dirty="0">
              <a:solidFill>
                <a:prstClr val="white"/>
              </a:solidFill>
              <a:latin typeface="Calibri" panose="020F0502020204030204" pitchFamily="34" charset="0"/>
            </a:endParaRPr>
          </a:p>
        </p:txBody>
      </p:sp>
      <p:sp>
        <p:nvSpPr>
          <p:cNvPr id="16" name="Rectangle 15"/>
          <p:cNvSpPr/>
          <p:nvPr/>
        </p:nvSpPr>
        <p:spPr>
          <a:xfrm rot="16200000">
            <a:off x="385259" y="8007222"/>
            <a:ext cx="3140385"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DATA LAKE</a:t>
            </a:r>
          </a:p>
        </p:txBody>
      </p:sp>
      <p:sp>
        <p:nvSpPr>
          <p:cNvPr id="17" name="Rectangle 16"/>
          <p:cNvSpPr/>
          <p:nvPr/>
        </p:nvSpPr>
        <p:spPr>
          <a:xfrm rot="16200000">
            <a:off x="-186337" y="4137950"/>
            <a:ext cx="4283580"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SOC-cem-sqm</a:t>
            </a:r>
          </a:p>
        </p:txBody>
      </p:sp>
      <p:sp>
        <p:nvSpPr>
          <p:cNvPr id="87" name="Rounded Rectangle 86"/>
          <p:cNvSpPr/>
          <p:nvPr/>
        </p:nvSpPr>
        <p:spPr>
          <a:xfrm>
            <a:off x="2712524" y="2567660"/>
            <a:ext cx="19601727" cy="4283580"/>
          </a:xfrm>
          <a:prstGeom prst="roundRect">
            <a:avLst/>
          </a:prstGeom>
          <a:solidFill>
            <a:schemeClr val="bg1"/>
          </a:solidFill>
          <a:ln>
            <a:solidFill>
              <a:srgbClr val="9AAE0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200" dirty="0">
              <a:solidFill>
                <a:prstClr val="white"/>
              </a:solidFill>
            </a:endParaRPr>
          </a:p>
        </p:txBody>
      </p:sp>
      <p:sp>
        <p:nvSpPr>
          <p:cNvPr id="85" name="Rounded Rectangle 84"/>
          <p:cNvSpPr/>
          <p:nvPr/>
        </p:nvSpPr>
        <p:spPr>
          <a:xfrm>
            <a:off x="2712524" y="10259349"/>
            <a:ext cx="19601727" cy="2412000"/>
          </a:xfrm>
          <a:prstGeom prst="roundRect">
            <a:avLst/>
          </a:prstGeom>
          <a:solidFill>
            <a:schemeClr val="bg1"/>
          </a:solidFill>
          <a:ln>
            <a:solidFill>
              <a:srgbClr val="9AAE0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800" dirty="0">
              <a:solidFill>
                <a:prstClr val="white"/>
              </a:solidFill>
            </a:endParaRPr>
          </a:p>
        </p:txBody>
      </p:sp>
      <p:sp>
        <p:nvSpPr>
          <p:cNvPr id="86" name="Rectángulo redondeado 117"/>
          <p:cNvSpPr/>
          <p:nvPr/>
        </p:nvSpPr>
        <p:spPr>
          <a:xfrm>
            <a:off x="7373906" y="10379036"/>
            <a:ext cx="9596106" cy="416529"/>
          </a:xfrm>
          <a:prstGeom prst="round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3600" b="1" dirty="0" smtClean="0">
                <a:solidFill>
                  <a:schemeClr val="tx1"/>
                </a:solidFill>
                <a:latin typeface="Calibri" panose="020F0502020204030204" pitchFamily="34" charset="0"/>
              </a:rPr>
              <a:t>PROBES</a:t>
            </a:r>
            <a:endParaRPr lang="en-US" sz="3200" b="1" dirty="0">
              <a:solidFill>
                <a:schemeClr val="tx1"/>
              </a:solidFill>
              <a:latin typeface="Calibri" panose="020F0502020204030204" pitchFamily="34" charset="0"/>
            </a:endParaRPr>
          </a:p>
        </p:txBody>
      </p:sp>
      <p:sp>
        <p:nvSpPr>
          <p:cNvPr id="7" name="Rectangle 6"/>
          <p:cNvSpPr/>
          <p:nvPr/>
        </p:nvSpPr>
        <p:spPr>
          <a:xfrm>
            <a:off x="15967570" y="10770455"/>
            <a:ext cx="5924719" cy="1464219"/>
          </a:xfrm>
          <a:prstGeom prst="rect">
            <a:avLst/>
          </a:prstGeom>
          <a:solidFill>
            <a:schemeClr val="bg1">
              <a:lumMod val="95000"/>
            </a:schemeClr>
          </a:solidFill>
          <a:ln>
            <a:solidFill>
              <a:schemeClr val="bg1">
                <a:lumMod val="75000"/>
              </a:schemeClr>
            </a:solidFill>
          </a:ln>
          <a:effectLst>
            <a:glow rad="63500">
              <a:schemeClr val="accent1">
                <a:satMod val="175000"/>
                <a:alpha val="40000"/>
              </a:schemeClr>
            </a:glow>
          </a:effectLst>
          <a:scene3d>
            <a:camera prst="orthographicFront"/>
            <a:lightRig rig="threePt" dir="t"/>
          </a:scene3d>
          <a:sp3d>
            <a:bevelT/>
          </a:sp3d>
        </p:spPr>
        <p:txBody>
          <a:bodyPr wrap="square" anchor="ctr">
            <a:noAutofit/>
          </a:bodyPr>
          <a:lstStyle/>
          <a:p>
            <a:pPr algn="ctr"/>
            <a:r>
              <a:rPr lang="en-US" sz="2800" i="1" dirty="0">
                <a:latin typeface="Calibri" panose="020F0502020204030204" pitchFamily="34" charset="0"/>
              </a:rPr>
              <a:t>Evolution: </a:t>
            </a:r>
            <a:r>
              <a:rPr lang="en-US" sz="2800" i="1" dirty="0" smtClean="0">
                <a:latin typeface="Calibri" panose="020F0502020204030204" pitchFamily="34" charset="0"/>
              </a:rPr>
              <a:t>Hardware COTS &amp; </a:t>
            </a:r>
            <a:endParaRPr lang="en-US" sz="2800" i="1" dirty="0">
              <a:latin typeface="Calibri" panose="020F0502020204030204" pitchFamily="34" charset="0"/>
            </a:endParaRPr>
          </a:p>
          <a:p>
            <a:pPr algn="ctr"/>
            <a:r>
              <a:rPr lang="en-US" sz="2800" i="1" dirty="0">
                <a:latin typeface="Calibri" panose="020F0502020204030204" pitchFamily="34" charset="0"/>
              </a:rPr>
              <a:t>Virtualized Environments</a:t>
            </a:r>
          </a:p>
        </p:txBody>
      </p:sp>
      <p:sp>
        <p:nvSpPr>
          <p:cNvPr id="121" name="Rectángulo redondeado 117"/>
          <p:cNvSpPr/>
          <p:nvPr/>
        </p:nvSpPr>
        <p:spPr>
          <a:xfrm>
            <a:off x="7373906" y="2677499"/>
            <a:ext cx="9596106" cy="416529"/>
          </a:xfrm>
          <a:prstGeom prst="round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3600" b="1" dirty="0" smtClean="0">
                <a:solidFill>
                  <a:schemeClr val="tx1"/>
                </a:solidFill>
                <a:latin typeface="Calibri" panose="020F0502020204030204" pitchFamily="34" charset="0"/>
              </a:rPr>
              <a:t>SOC (CEM &amp; SQM)</a:t>
            </a:r>
            <a:endParaRPr lang="en-US" sz="3200" b="1" dirty="0">
              <a:solidFill>
                <a:schemeClr val="tx1"/>
              </a:solidFill>
              <a:latin typeface="Calibri" panose="020F0502020204030204" pitchFamily="34" charset="0"/>
            </a:endParaRPr>
          </a:p>
        </p:txBody>
      </p:sp>
      <p:sp>
        <p:nvSpPr>
          <p:cNvPr id="138" name="Rounded Rectangle 137"/>
          <p:cNvSpPr/>
          <p:nvPr/>
        </p:nvSpPr>
        <p:spPr>
          <a:xfrm>
            <a:off x="2712524" y="6973915"/>
            <a:ext cx="19601727" cy="3109298"/>
          </a:xfrm>
          <a:prstGeom prst="roundRect">
            <a:avLst/>
          </a:prstGeom>
          <a:solidFill>
            <a:schemeClr val="bg1"/>
          </a:solidFill>
          <a:ln>
            <a:solidFill>
              <a:srgbClr val="9AAE0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800" dirty="0">
              <a:solidFill>
                <a:prstClr val="white"/>
              </a:solidFill>
            </a:endParaRPr>
          </a:p>
        </p:txBody>
      </p:sp>
      <p:sp>
        <p:nvSpPr>
          <p:cNvPr id="113" name="Rectángulo redondeado 117"/>
          <p:cNvSpPr/>
          <p:nvPr/>
        </p:nvSpPr>
        <p:spPr>
          <a:xfrm>
            <a:off x="7373906" y="7008529"/>
            <a:ext cx="9596106" cy="416529"/>
          </a:xfrm>
          <a:prstGeom prst="round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3600" b="1" dirty="0" smtClean="0">
                <a:solidFill>
                  <a:schemeClr val="tx1"/>
                </a:solidFill>
                <a:latin typeface="Calibri" panose="020F0502020204030204" pitchFamily="34" charset="0"/>
              </a:rPr>
              <a:t>DATA LAKE</a:t>
            </a:r>
            <a:endParaRPr lang="en-US" sz="3200" b="1" dirty="0">
              <a:solidFill>
                <a:schemeClr val="tx1"/>
              </a:solidFill>
              <a:latin typeface="Calibri" panose="020F0502020204030204" pitchFamily="34" charset="0"/>
            </a:endParaRPr>
          </a:p>
        </p:txBody>
      </p:sp>
      <p:sp>
        <p:nvSpPr>
          <p:cNvPr id="9" name="Rectangle 8"/>
          <p:cNvSpPr/>
          <p:nvPr/>
        </p:nvSpPr>
        <p:spPr>
          <a:xfrm>
            <a:off x="9509422" y="7643464"/>
            <a:ext cx="5924719" cy="1464219"/>
          </a:xfrm>
          <a:prstGeom prst="rect">
            <a:avLst/>
          </a:prstGeom>
          <a:solidFill>
            <a:schemeClr val="bg1">
              <a:lumMod val="95000"/>
            </a:schemeClr>
          </a:solidFill>
          <a:ln>
            <a:solidFill>
              <a:schemeClr val="bg1">
                <a:lumMod val="75000"/>
              </a:schemeClr>
            </a:solidFill>
          </a:ln>
          <a:effectLst>
            <a:glow rad="63500">
              <a:schemeClr val="accent1">
                <a:satMod val="175000"/>
                <a:alpha val="40000"/>
              </a:schemeClr>
            </a:glow>
          </a:effectLst>
          <a:scene3d>
            <a:camera prst="orthographicFront"/>
            <a:lightRig rig="threePt" dir="t"/>
          </a:scene3d>
          <a:sp3d>
            <a:bevelT/>
          </a:sp3d>
        </p:spPr>
        <p:txBody>
          <a:bodyPr wrap="square" anchor="ctr">
            <a:noAutofit/>
          </a:bodyPr>
          <a:lstStyle/>
          <a:p>
            <a:pPr algn="ctr"/>
            <a:r>
              <a:rPr lang="en-US" sz="2800" i="1" dirty="0">
                <a:latin typeface="Calibri" panose="020F0502020204030204" pitchFamily="34" charset="0"/>
              </a:rPr>
              <a:t>Accessibility Of </a:t>
            </a:r>
          </a:p>
          <a:p>
            <a:pPr algn="ctr"/>
            <a:r>
              <a:rPr lang="en-US" sz="2800" i="1" dirty="0">
                <a:latin typeface="Calibri" panose="020F0502020204030204" pitchFamily="34" charset="0"/>
              </a:rPr>
              <a:t>Data and Expected Historical</a:t>
            </a:r>
          </a:p>
        </p:txBody>
      </p:sp>
      <p:sp>
        <p:nvSpPr>
          <p:cNvPr id="114" name="Rectangle 113"/>
          <p:cNvSpPr/>
          <p:nvPr/>
        </p:nvSpPr>
        <p:spPr>
          <a:xfrm>
            <a:off x="15967570" y="7643464"/>
            <a:ext cx="5924719" cy="1464219"/>
          </a:xfrm>
          <a:prstGeom prst="rect">
            <a:avLst/>
          </a:prstGeom>
          <a:solidFill>
            <a:schemeClr val="bg1">
              <a:lumMod val="95000"/>
            </a:schemeClr>
          </a:solidFill>
          <a:ln>
            <a:solidFill>
              <a:schemeClr val="bg1">
                <a:lumMod val="75000"/>
              </a:schemeClr>
            </a:solidFill>
          </a:ln>
          <a:effectLst>
            <a:glow rad="63500">
              <a:schemeClr val="accent1">
                <a:satMod val="175000"/>
                <a:alpha val="40000"/>
              </a:schemeClr>
            </a:glow>
          </a:effectLst>
          <a:scene3d>
            <a:camera prst="orthographicFront"/>
            <a:lightRig rig="threePt" dir="t"/>
          </a:scene3d>
          <a:sp3d>
            <a:bevelT/>
          </a:sp3d>
        </p:spPr>
        <p:txBody>
          <a:bodyPr wrap="square" anchor="ctr">
            <a:noAutofit/>
          </a:bodyPr>
          <a:lstStyle/>
          <a:p>
            <a:pPr algn="ctr"/>
            <a:r>
              <a:rPr lang="en-US" sz="2800" i="1" dirty="0">
                <a:latin typeface="Calibri" panose="020F0502020204030204" pitchFamily="34" charset="0"/>
              </a:rPr>
              <a:t>Response Time </a:t>
            </a:r>
          </a:p>
          <a:p>
            <a:pPr algn="ctr"/>
            <a:r>
              <a:rPr lang="en-US" sz="2800" i="1" dirty="0">
                <a:latin typeface="Calibri" panose="020F0502020204030204" pitchFamily="34" charset="0"/>
              </a:rPr>
              <a:t>For Queries</a:t>
            </a:r>
          </a:p>
        </p:txBody>
      </p:sp>
      <p:sp>
        <p:nvSpPr>
          <p:cNvPr id="125" name="Rectangle 124"/>
          <p:cNvSpPr/>
          <p:nvPr/>
        </p:nvSpPr>
        <p:spPr>
          <a:xfrm>
            <a:off x="3124586" y="3307079"/>
            <a:ext cx="5924719" cy="1464219"/>
          </a:xfrm>
          <a:prstGeom prst="rect">
            <a:avLst/>
          </a:prstGeom>
          <a:solidFill>
            <a:schemeClr val="bg1">
              <a:lumMod val="95000"/>
            </a:schemeClr>
          </a:solidFill>
          <a:ln>
            <a:solidFill>
              <a:schemeClr val="bg1">
                <a:lumMod val="75000"/>
              </a:schemeClr>
            </a:solidFill>
          </a:ln>
          <a:effectLst>
            <a:glow rad="63500">
              <a:schemeClr val="accent1">
                <a:satMod val="175000"/>
                <a:alpha val="40000"/>
              </a:schemeClr>
            </a:glow>
          </a:effectLst>
          <a:scene3d>
            <a:camera prst="orthographicFront"/>
            <a:lightRig rig="threePt" dir="t"/>
          </a:scene3d>
          <a:sp3d>
            <a:bevelT/>
          </a:sp3d>
        </p:spPr>
        <p:txBody>
          <a:bodyPr wrap="square" anchor="ctr">
            <a:noAutofit/>
          </a:bodyPr>
          <a:lstStyle/>
          <a:p>
            <a:pPr algn="ctr"/>
            <a:r>
              <a:rPr lang="en-US" sz="2800" i="1" dirty="0" smtClean="0">
                <a:latin typeface="Calibri" panose="020F0502020204030204" pitchFamily="34" charset="0"/>
              </a:rPr>
              <a:t>KPIs/KQIs </a:t>
            </a:r>
            <a:r>
              <a:rPr lang="en-US" sz="2800" i="1" dirty="0">
                <a:latin typeface="Calibri" panose="020F0502020204030204" pitchFamily="34" charset="0"/>
              </a:rPr>
              <a:t>proposed to measure each of the </a:t>
            </a:r>
            <a:r>
              <a:rPr lang="en-US" sz="2800" i="1" dirty="0" smtClean="0">
                <a:latin typeface="Calibri" panose="020F0502020204030204" pitchFamily="34" charset="0"/>
              </a:rPr>
              <a:t>services</a:t>
            </a:r>
          </a:p>
        </p:txBody>
      </p:sp>
      <p:sp>
        <p:nvSpPr>
          <p:cNvPr id="127" name="Rectangle 126"/>
          <p:cNvSpPr/>
          <p:nvPr/>
        </p:nvSpPr>
        <p:spPr>
          <a:xfrm>
            <a:off x="9509422" y="10770455"/>
            <a:ext cx="5924719" cy="1464219"/>
          </a:xfrm>
          <a:prstGeom prst="rect">
            <a:avLst/>
          </a:prstGeom>
          <a:solidFill>
            <a:schemeClr val="bg1">
              <a:lumMod val="95000"/>
            </a:schemeClr>
          </a:solidFill>
          <a:ln>
            <a:solidFill>
              <a:schemeClr val="bg1">
                <a:lumMod val="75000"/>
              </a:schemeClr>
            </a:solidFill>
          </a:ln>
          <a:effectLst>
            <a:glow rad="63500">
              <a:schemeClr val="accent1">
                <a:satMod val="175000"/>
                <a:alpha val="40000"/>
              </a:schemeClr>
            </a:glow>
          </a:effectLst>
          <a:scene3d>
            <a:camera prst="orthographicFront"/>
            <a:lightRig rig="threePt" dir="t"/>
          </a:scene3d>
          <a:sp3d>
            <a:bevelT/>
          </a:sp3d>
        </p:spPr>
        <p:txBody>
          <a:bodyPr wrap="square" anchor="ctr">
            <a:noAutofit/>
          </a:bodyPr>
          <a:lstStyle/>
          <a:p>
            <a:pPr algn="ctr"/>
            <a:r>
              <a:rPr lang="en-US" sz="2800" i="1" dirty="0">
                <a:latin typeface="Calibri" panose="020F0502020204030204" pitchFamily="34" charset="0"/>
              </a:rPr>
              <a:t>Solution defined for information processing on encrypted </a:t>
            </a:r>
            <a:r>
              <a:rPr lang="en-US" sz="2800" i="1" dirty="0" smtClean="0">
                <a:latin typeface="Calibri" panose="020F0502020204030204" pitchFamily="34" charset="0"/>
              </a:rPr>
              <a:t>interfaces</a:t>
            </a:r>
          </a:p>
          <a:p>
            <a:pPr algn="ctr"/>
            <a:r>
              <a:rPr lang="en-US" sz="2800" i="1" dirty="0" smtClean="0">
                <a:latin typeface="Calibri" panose="020F0502020204030204" pitchFamily="34" charset="0"/>
              </a:rPr>
              <a:t>(</a:t>
            </a:r>
            <a:r>
              <a:rPr lang="en-US" sz="2800" i="1" dirty="0">
                <a:latin typeface="Calibri" panose="020F0502020204030204" pitchFamily="34" charset="0"/>
              </a:rPr>
              <a:t>UP + CP)</a:t>
            </a:r>
          </a:p>
        </p:txBody>
      </p:sp>
      <p:sp>
        <p:nvSpPr>
          <p:cNvPr id="128" name="Rectangle 127"/>
          <p:cNvSpPr/>
          <p:nvPr/>
        </p:nvSpPr>
        <p:spPr>
          <a:xfrm>
            <a:off x="12677151" y="4999066"/>
            <a:ext cx="5924719" cy="1464219"/>
          </a:xfrm>
          <a:prstGeom prst="rect">
            <a:avLst/>
          </a:prstGeom>
          <a:solidFill>
            <a:schemeClr val="bg1">
              <a:lumMod val="95000"/>
            </a:schemeClr>
          </a:solidFill>
          <a:ln>
            <a:solidFill>
              <a:schemeClr val="bg1">
                <a:lumMod val="75000"/>
              </a:schemeClr>
            </a:solidFill>
          </a:ln>
          <a:effectLst>
            <a:glow rad="63500">
              <a:schemeClr val="accent1">
                <a:satMod val="175000"/>
                <a:alpha val="40000"/>
              </a:schemeClr>
            </a:glow>
          </a:effectLst>
          <a:scene3d>
            <a:camera prst="orthographicFront"/>
            <a:lightRig rig="threePt" dir="t"/>
          </a:scene3d>
          <a:sp3d>
            <a:bevelT/>
          </a:sp3d>
        </p:spPr>
        <p:txBody>
          <a:bodyPr wrap="square" anchor="ctr">
            <a:noAutofit/>
          </a:bodyPr>
          <a:lstStyle/>
          <a:p>
            <a:pPr algn="ctr"/>
            <a:r>
              <a:rPr lang="en-US" sz="2800" i="1" dirty="0">
                <a:latin typeface="Calibri" panose="020F0502020204030204" pitchFamily="34" charset="0"/>
              </a:rPr>
              <a:t>Machine Learning capabilities</a:t>
            </a:r>
          </a:p>
        </p:txBody>
      </p:sp>
      <p:sp>
        <p:nvSpPr>
          <p:cNvPr id="129" name="Rectangle 128"/>
          <p:cNvSpPr/>
          <p:nvPr/>
        </p:nvSpPr>
        <p:spPr>
          <a:xfrm>
            <a:off x="15967570" y="3307079"/>
            <a:ext cx="5924719" cy="1464219"/>
          </a:xfrm>
          <a:prstGeom prst="rect">
            <a:avLst/>
          </a:prstGeom>
          <a:solidFill>
            <a:schemeClr val="bg1">
              <a:lumMod val="95000"/>
            </a:schemeClr>
          </a:solidFill>
          <a:ln>
            <a:solidFill>
              <a:schemeClr val="bg1">
                <a:lumMod val="75000"/>
              </a:schemeClr>
            </a:solidFill>
          </a:ln>
          <a:effectLst>
            <a:glow rad="63500">
              <a:schemeClr val="accent1">
                <a:satMod val="175000"/>
                <a:alpha val="40000"/>
              </a:schemeClr>
            </a:glow>
          </a:effectLst>
          <a:scene3d>
            <a:camera prst="orthographicFront"/>
            <a:lightRig rig="threePt" dir="t"/>
          </a:scene3d>
          <a:sp3d>
            <a:bevelT/>
          </a:sp3d>
        </p:spPr>
        <p:txBody>
          <a:bodyPr wrap="square" anchor="ctr">
            <a:noAutofit/>
          </a:bodyPr>
          <a:lstStyle/>
          <a:p>
            <a:pPr algn="ctr"/>
            <a:r>
              <a:rPr lang="en-US" sz="2800" i="1" dirty="0">
                <a:latin typeface="Calibri" panose="020F0502020204030204" pitchFamily="34" charset="0"/>
              </a:rPr>
              <a:t>Flexibility and autonomy on the part of the user to define new KPIs or use cases</a:t>
            </a:r>
          </a:p>
        </p:txBody>
      </p:sp>
      <p:sp>
        <p:nvSpPr>
          <p:cNvPr id="130" name="Rectangle 129"/>
          <p:cNvSpPr/>
          <p:nvPr/>
        </p:nvSpPr>
        <p:spPr>
          <a:xfrm>
            <a:off x="6292315" y="4999066"/>
            <a:ext cx="5924719" cy="1464219"/>
          </a:xfrm>
          <a:prstGeom prst="rect">
            <a:avLst/>
          </a:prstGeom>
          <a:solidFill>
            <a:schemeClr val="bg1">
              <a:lumMod val="95000"/>
            </a:schemeClr>
          </a:solidFill>
          <a:ln>
            <a:solidFill>
              <a:schemeClr val="bg1">
                <a:lumMod val="75000"/>
              </a:schemeClr>
            </a:solidFill>
          </a:ln>
          <a:effectLst>
            <a:glow rad="63500">
              <a:schemeClr val="accent1">
                <a:satMod val="175000"/>
                <a:alpha val="40000"/>
              </a:schemeClr>
            </a:glow>
          </a:effectLst>
          <a:scene3d>
            <a:camera prst="orthographicFront"/>
            <a:lightRig rig="threePt" dir="t"/>
          </a:scene3d>
          <a:sp3d>
            <a:bevelT/>
          </a:sp3d>
        </p:spPr>
        <p:txBody>
          <a:bodyPr wrap="square" anchor="ctr">
            <a:noAutofit/>
          </a:bodyPr>
          <a:lstStyle/>
          <a:p>
            <a:pPr algn="ctr"/>
            <a:r>
              <a:rPr lang="en-US" sz="2800" i="1" dirty="0">
                <a:latin typeface="Calibri" panose="020F0502020204030204" pitchFamily="34" charset="0"/>
              </a:rPr>
              <a:t>Capacity of disaggregation/segmentation of each of the defined KPIs</a:t>
            </a:r>
          </a:p>
        </p:txBody>
      </p:sp>
      <p:sp>
        <p:nvSpPr>
          <p:cNvPr id="31" name="Rectangle 30"/>
          <p:cNvSpPr/>
          <p:nvPr/>
        </p:nvSpPr>
        <p:spPr>
          <a:xfrm>
            <a:off x="3124586" y="7643464"/>
            <a:ext cx="5924719" cy="1464219"/>
          </a:xfrm>
          <a:prstGeom prst="rect">
            <a:avLst/>
          </a:prstGeom>
          <a:solidFill>
            <a:schemeClr val="bg1">
              <a:lumMod val="95000"/>
            </a:schemeClr>
          </a:solidFill>
          <a:ln>
            <a:solidFill>
              <a:schemeClr val="bg1">
                <a:lumMod val="75000"/>
              </a:schemeClr>
            </a:solidFill>
          </a:ln>
          <a:effectLst>
            <a:glow rad="63500">
              <a:schemeClr val="accent1">
                <a:satMod val="175000"/>
                <a:alpha val="40000"/>
              </a:schemeClr>
            </a:glow>
          </a:effectLst>
          <a:scene3d>
            <a:camera prst="orthographicFront"/>
            <a:lightRig rig="threePt" dir="t"/>
          </a:scene3d>
          <a:sp3d>
            <a:bevelT/>
          </a:sp3d>
        </p:spPr>
        <p:txBody>
          <a:bodyPr wrap="square" anchor="ctr">
            <a:noAutofit/>
          </a:bodyPr>
          <a:lstStyle/>
          <a:p>
            <a:pPr algn="ctr"/>
            <a:r>
              <a:rPr lang="en-US" sz="2800" i="1" dirty="0">
                <a:latin typeface="Calibri" panose="020F0502020204030204" pitchFamily="34" charset="0"/>
              </a:rPr>
              <a:t>Description of </a:t>
            </a:r>
          </a:p>
          <a:p>
            <a:pPr algn="ctr"/>
            <a:r>
              <a:rPr lang="en-US" sz="2800" i="1" dirty="0">
                <a:latin typeface="Calibri" panose="020F0502020204030204" pitchFamily="34" charset="0"/>
              </a:rPr>
              <a:t>current functionality</a:t>
            </a:r>
          </a:p>
        </p:txBody>
      </p:sp>
      <p:sp>
        <p:nvSpPr>
          <p:cNvPr id="32" name="Rectangle 31"/>
          <p:cNvSpPr/>
          <p:nvPr/>
        </p:nvSpPr>
        <p:spPr>
          <a:xfrm>
            <a:off x="9509422" y="3307079"/>
            <a:ext cx="5924719" cy="1464219"/>
          </a:xfrm>
          <a:prstGeom prst="rect">
            <a:avLst/>
          </a:prstGeom>
          <a:solidFill>
            <a:schemeClr val="bg1">
              <a:lumMod val="95000"/>
            </a:schemeClr>
          </a:solidFill>
          <a:ln>
            <a:solidFill>
              <a:schemeClr val="bg1">
                <a:lumMod val="75000"/>
              </a:schemeClr>
            </a:solidFill>
          </a:ln>
          <a:effectLst>
            <a:glow rad="63500">
              <a:schemeClr val="accent1">
                <a:satMod val="175000"/>
                <a:alpha val="40000"/>
              </a:schemeClr>
            </a:glow>
          </a:effectLst>
          <a:scene3d>
            <a:camera prst="orthographicFront"/>
            <a:lightRig rig="threePt" dir="t"/>
          </a:scene3d>
          <a:sp3d>
            <a:bevelT/>
          </a:sp3d>
        </p:spPr>
        <p:txBody>
          <a:bodyPr wrap="square" anchor="ctr">
            <a:noAutofit/>
          </a:bodyPr>
          <a:lstStyle/>
          <a:p>
            <a:pPr algn="ctr"/>
            <a:r>
              <a:rPr lang="en-US" sz="2800" i="1" dirty="0">
                <a:latin typeface="Calibri" panose="020F0502020204030204" pitchFamily="34" charset="0"/>
              </a:rPr>
              <a:t>Cases of use defined and/or in operation in other operators that are already using the tool</a:t>
            </a:r>
          </a:p>
        </p:txBody>
      </p:sp>
      <p:grpSp>
        <p:nvGrpSpPr>
          <p:cNvPr id="11" name="Group 10"/>
          <p:cNvGrpSpPr/>
          <p:nvPr/>
        </p:nvGrpSpPr>
        <p:grpSpPr>
          <a:xfrm>
            <a:off x="21365021" y="2416170"/>
            <a:ext cx="1635028" cy="1513997"/>
            <a:chOff x="22529378" y="2498222"/>
            <a:chExt cx="1635028" cy="1513997"/>
          </a:xfrm>
        </p:grpSpPr>
        <p:sp>
          <p:nvSpPr>
            <p:cNvPr id="6" name="Oval 5"/>
            <p:cNvSpPr/>
            <p:nvPr/>
          </p:nvSpPr>
          <p:spPr>
            <a:xfrm>
              <a:off x="22529378" y="2498222"/>
              <a:ext cx="1635028" cy="1513997"/>
            </a:xfrm>
            <a:prstGeom prst="ellipse">
              <a:avLst/>
            </a:prstGeom>
            <a:solidFill>
              <a:schemeClr val="bg1"/>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pic>
          <p:nvPicPr>
            <p:cNvPr id="123" name="Picture 122"/>
            <p:cNvPicPr>
              <a:picLocks noChangeAspect="1"/>
            </p:cNvPicPr>
            <p:nvPr/>
          </p:nvPicPr>
          <p:blipFill rotWithShape="1">
            <a:blip r:embed="rId4">
              <a:extLst>
                <a:ext uri="{28A0092B-C50C-407E-A947-70E740481C1C}">
                  <a14:useLocalDpi xmlns:a14="http://schemas.microsoft.com/office/drawing/2010/main" val="0"/>
                </a:ext>
              </a:extLst>
            </a:blip>
            <a:srcRect l="6367" t="15995" b="16590"/>
            <a:stretch/>
          </p:blipFill>
          <p:spPr>
            <a:xfrm>
              <a:off x="22558089" y="2777063"/>
              <a:ext cx="1516661" cy="761447"/>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pic>
      </p:grpSp>
      <p:sp>
        <p:nvSpPr>
          <p:cNvPr id="36" name="Oval 35"/>
          <p:cNvSpPr/>
          <p:nvPr/>
        </p:nvSpPr>
        <p:spPr>
          <a:xfrm>
            <a:off x="21365021" y="6328081"/>
            <a:ext cx="1635028" cy="1513997"/>
          </a:xfrm>
          <a:prstGeom prst="ellipse">
            <a:avLst/>
          </a:prstGeom>
          <a:solidFill>
            <a:schemeClr val="bg1"/>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4" name="Picture 2" descr="Resultado de imagen de devo log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761" t="22665" r="9273" b="21832"/>
          <a:stretch/>
        </p:blipFill>
        <p:spPr bwMode="auto">
          <a:xfrm>
            <a:off x="21507535" y="6769254"/>
            <a:ext cx="1397481" cy="474872"/>
          </a:xfrm>
          <a:prstGeom prst="rect">
            <a:avLst/>
          </a:prstGeom>
          <a:noFill/>
          <a:extLst>
            <a:ext uri="{909E8E84-426E-40DD-AFC4-6F175D3DCCD1}">
              <a14:hiddenFill xmlns:a14="http://schemas.microsoft.com/office/drawing/2010/main">
                <a:solidFill>
                  <a:srgbClr val="FFFFFF"/>
                </a:solidFill>
              </a14:hiddenFill>
            </a:ext>
          </a:extLst>
        </p:spPr>
      </p:pic>
      <p:sp>
        <p:nvSpPr>
          <p:cNvPr id="54" name="Oval 53"/>
          <p:cNvSpPr/>
          <p:nvPr/>
        </p:nvSpPr>
        <p:spPr>
          <a:xfrm>
            <a:off x="15643570" y="7320184"/>
            <a:ext cx="648000" cy="648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400" b="1" dirty="0" smtClean="0">
                <a:solidFill>
                  <a:schemeClr val="tx1"/>
                </a:solidFill>
                <a:latin typeface="Calibri" panose="020F0502020204030204" pitchFamily="34" charset="0"/>
              </a:rPr>
              <a:t>8</a:t>
            </a:r>
            <a:endParaRPr lang="en-US" sz="2400" b="1" dirty="0">
              <a:solidFill>
                <a:schemeClr val="tx1"/>
              </a:solidFill>
              <a:latin typeface="Calibri" panose="020F0502020204030204" pitchFamily="34" charset="0"/>
            </a:endParaRPr>
          </a:p>
        </p:txBody>
      </p:sp>
      <p:sp>
        <p:nvSpPr>
          <p:cNvPr id="74" name="Oval 73"/>
          <p:cNvSpPr/>
          <p:nvPr/>
        </p:nvSpPr>
        <p:spPr>
          <a:xfrm>
            <a:off x="9198572" y="7320184"/>
            <a:ext cx="648000" cy="648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400" b="1" dirty="0" smtClean="0">
                <a:solidFill>
                  <a:schemeClr val="tx1"/>
                </a:solidFill>
                <a:latin typeface="Calibri" panose="020F0502020204030204" pitchFamily="34" charset="0"/>
              </a:rPr>
              <a:t>7</a:t>
            </a:r>
            <a:endParaRPr lang="en-US" sz="2400" b="1" dirty="0">
              <a:solidFill>
                <a:schemeClr val="tx1"/>
              </a:solidFill>
              <a:latin typeface="Calibri" panose="020F0502020204030204" pitchFamily="34" charset="0"/>
            </a:endParaRPr>
          </a:p>
        </p:txBody>
      </p:sp>
      <p:sp>
        <p:nvSpPr>
          <p:cNvPr id="75" name="Oval 74"/>
          <p:cNvSpPr/>
          <p:nvPr/>
        </p:nvSpPr>
        <p:spPr>
          <a:xfrm>
            <a:off x="2808386" y="7320184"/>
            <a:ext cx="648000" cy="648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400" b="1" dirty="0" smtClean="0">
                <a:solidFill>
                  <a:schemeClr val="tx1"/>
                </a:solidFill>
                <a:latin typeface="Calibri" panose="020F0502020204030204" pitchFamily="34" charset="0"/>
              </a:rPr>
              <a:t>6</a:t>
            </a:r>
            <a:endParaRPr lang="en-US" sz="2400" b="1" dirty="0">
              <a:solidFill>
                <a:schemeClr val="tx1"/>
              </a:solidFill>
              <a:latin typeface="Calibri" panose="020F0502020204030204" pitchFamily="34" charset="0"/>
            </a:endParaRPr>
          </a:p>
        </p:txBody>
      </p:sp>
      <p:sp>
        <p:nvSpPr>
          <p:cNvPr id="80" name="Oval 79"/>
          <p:cNvSpPr/>
          <p:nvPr/>
        </p:nvSpPr>
        <p:spPr>
          <a:xfrm>
            <a:off x="5964489" y="4837752"/>
            <a:ext cx="648000" cy="648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400" b="1" dirty="0" smtClean="0">
                <a:solidFill>
                  <a:schemeClr val="tx1"/>
                </a:solidFill>
                <a:latin typeface="Calibri" panose="020F0502020204030204" pitchFamily="34" charset="0"/>
              </a:rPr>
              <a:t>4</a:t>
            </a:r>
            <a:endParaRPr lang="en-US" sz="2400" b="1" dirty="0">
              <a:solidFill>
                <a:schemeClr val="tx1"/>
              </a:solidFill>
              <a:latin typeface="Calibri" panose="020F0502020204030204" pitchFamily="34" charset="0"/>
            </a:endParaRPr>
          </a:p>
        </p:txBody>
      </p:sp>
      <p:sp>
        <p:nvSpPr>
          <p:cNvPr id="81" name="Oval 80"/>
          <p:cNvSpPr/>
          <p:nvPr/>
        </p:nvSpPr>
        <p:spPr>
          <a:xfrm>
            <a:off x="2808386" y="3039806"/>
            <a:ext cx="648000" cy="648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400" b="1" dirty="0" smtClean="0">
                <a:solidFill>
                  <a:schemeClr val="tx1"/>
                </a:solidFill>
                <a:latin typeface="Calibri" panose="020F0502020204030204" pitchFamily="34" charset="0"/>
              </a:rPr>
              <a:t>1</a:t>
            </a:r>
            <a:endParaRPr lang="en-US" sz="2400" b="1" dirty="0">
              <a:solidFill>
                <a:schemeClr val="tx1"/>
              </a:solidFill>
              <a:latin typeface="Calibri" panose="020F0502020204030204" pitchFamily="34" charset="0"/>
            </a:endParaRPr>
          </a:p>
        </p:txBody>
      </p:sp>
      <p:sp>
        <p:nvSpPr>
          <p:cNvPr id="82" name="Oval 81"/>
          <p:cNvSpPr/>
          <p:nvPr/>
        </p:nvSpPr>
        <p:spPr>
          <a:xfrm>
            <a:off x="9198572" y="3039446"/>
            <a:ext cx="648000" cy="648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400" b="1" dirty="0" smtClean="0">
                <a:solidFill>
                  <a:schemeClr val="tx1"/>
                </a:solidFill>
                <a:latin typeface="Calibri" panose="020F0502020204030204" pitchFamily="34" charset="0"/>
              </a:rPr>
              <a:t>2</a:t>
            </a:r>
            <a:endParaRPr lang="en-US" sz="2400" b="1" dirty="0">
              <a:solidFill>
                <a:schemeClr val="tx1"/>
              </a:solidFill>
              <a:latin typeface="Calibri" panose="020F0502020204030204" pitchFamily="34" charset="0"/>
            </a:endParaRPr>
          </a:p>
        </p:txBody>
      </p:sp>
      <p:sp>
        <p:nvSpPr>
          <p:cNvPr id="83" name="Oval 82"/>
          <p:cNvSpPr/>
          <p:nvPr/>
        </p:nvSpPr>
        <p:spPr>
          <a:xfrm>
            <a:off x="15643570" y="3033493"/>
            <a:ext cx="648000" cy="648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400" b="1" dirty="0" smtClean="0">
                <a:solidFill>
                  <a:schemeClr val="tx1"/>
                </a:solidFill>
                <a:latin typeface="Calibri" panose="020F0502020204030204" pitchFamily="34" charset="0"/>
              </a:rPr>
              <a:t>3</a:t>
            </a:r>
            <a:endParaRPr lang="en-US" sz="2400" b="1" dirty="0">
              <a:solidFill>
                <a:schemeClr val="tx1"/>
              </a:solidFill>
              <a:latin typeface="Calibri" panose="020F0502020204030204" pitchFamily="34" charset="0"/>
            </a:endParaRPr>
          </a:p>
        </p:txBody>
      </p:sp>
      <p:sp>
        <p:nvSpPr>
          <p:cNvPr id="88" name="Oval 87"/>
          <p:cNvSpPr/>
          <p:nvPr/>
        </p:nvSpPr>
        <p:spPr>
          <a:xfrm>
            <a:off x="12366301" y="4837752"/>
            <a:ext cx="648000" cy="648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400" b="1" dirty="0" smtClean="0">
                <a:solidFill>
                  <a:schemeClr val="tx1"/>
                </a:solidFill>
                <a:latin typeface="Calibri" panose="020F0502020204030204" pitchFamily="34" charset="0"/>
              </a:rPr>
              <a:t>5</a:t>
            </a:r>
            <a:endParaRPr lang="en-US" sz="2400" b="1" dirty="0">
              <a:solidFill>
                <a:schemeClr val="tx1"/>
              </a:solidFill>
              <a:latin typeface="Calibri" panose="020F0502020204030204" pitchFamily="34" charset="0"/>
            </a:endParaRPr>
          </a:p>
        </p:txBody>
      </p:sp>
      <p:sp>
        <p:nvSpPr>
          <p:cNvPr id="49" name="Rectangle 48"/>
          <p:cNvSpPr/>
          <p:nvPr/>
        </p:nvSpPr>
        <p:spPr>
          <a:xfrm>
            <a:off x="3124586" y="10770455"/>
            <a:ext cx="5924719" cy="1464219"/>
          </a:xfrm>
          <a:prstGeom prst="rect">
            <a:avLst/>
          </a:prstGeom>
          <a:solidFill>
            <a:schemeClr val="bg1">
              <a:lumMod val="95000"/>
            </a:schemeClr>
          </a:solidFill>
          <a:ln>
            <a:solidFill>
              <a:schemeClr val="bg1">
                <a:lumMod val="75000"/>
              </a:schemeClr>
            </a:solidFill>
          </a:ln>
          <a:effectLst>
            <a:glow rad="63500">
              <a:schemeClr val="accent1">
                <a:satMod val="175000"/>
                <a:alpha val="40000"/>
              </a:schemeClr>
            </a:glow>
          </a:effectLst>
          <a:scene3d>
            <a:camera prst="orthographicFront"/>
            <a:lightRig rig="threePt" dir="t"/>
          </a:scene3d>
          <a:sp3d>
            <a:bevelT/>
          </a:sp3d>
        </p:spPr>
        <p:txBody>
          <a:bodyPr wrap="square" anchor="ctr">
            <a:noAutofit/>
          </a:bodyPr>
          <a:lstStyle/>
          <a:p>
            <a:pPr algn="ctr"/>
            <a:r>
              <a:rPr lang="en-US" sz="2800" i="1" dirty="0">
                <a:latin typeface="Calibri" panose="020F0502020204030204" pitchFamily="34" charset="0"/>
              </a:rPr>
              <a:t>Description of </a:t>
            </a:r>
          </a:p>
          <a:p>
            <a:pPr algn="ctr"/>
            <a:r>
              <a:rPr lang="en-US" sz="2800" i="1" dirty="0">
                <a:latin typeface="Calibri" panose="020F0502020204030204" pitchFamily="34" charset="0"/>
              </a:rPr>
              <a:t>current functionality</a:t>
            </a:r>
          </a:p>
        </p:txBody>
      </p:sp>
      <p:sp>
        <p:nvSpPr>
          <p:cNvPr id="50" name="Rectangle 49"/>
          <p:cNvSpPr/>
          <p:nvPr/>
        </p:nvSpPr>
        <p:spPr>
          <a:xfrm>
            <a:off x="3124586" y="9256240"/>
            <a:ext cx="18767703" cy="633048"/>
          </a:xfrm>
          <a:prstGeom prst="rect">
            <a:avLst/>
          </a:prstGeom>
          <a:solidFill>
            <a:schemeClr val="bg1">
              <a:lumMod val="95000"/>
            </a:schemeClr>
          </a:solidFill>
          <a:ln>
            <a:solidFill>
              <a:schemeClr val="bg1">
                <a:lumMod val="75000"/>
              </a:schemeClr>
            </a:solidFill>
          </a:ln>
          <a:effectLst>
            <a:glow rad="63500">
              <a:schemeClr val="accent1">
                <a:satMod val="175000"/>
                <a:alpha val="40000"/>
              </a:schemeClr>
            </a:glow>
          </a:effectLst>
          <a:scene3d>
            <a:camera prst="orthographicFront"/>
            <a:lightRig rig="threePt" dir="t"/>
          </a:scene3d>
          <a:sp3d>
            <a:bevelT/>
          </a:sp3d>
        </p:spPr>
        <p:txBody>
          <a:bodyPr wrap="square" anchor="ctr">
            <a:noAutofit/>
          </a:bodyPr>
          <a:lstStyle/>
          <a:p>
            <a:pPr algn="ctr"/>
            <a:r>
              <a:rPr lang="en-US" sz="2800" i="1" dirty="0">
                <a:latin typeface="Calibri" panose="020F0502020204030204" pitchFamily="34" charset="0"/>
              </a:rPr>
              <a:t>GDPR: Processing of anonymized customer data</a:t>
            </a:r>
          </a:p>
        </p:txBody>
      </p:sp>
      <p:sp>
        <p:nvSpPr>
          <p:cNvPr id="51" name="Oval 50"/>
          <p:cNvSpPr/>
          <p:nvPr/>
        </p:nvSpPr>
        <p:spPr>
          <a:xfrm>
            <a:off x="2837802" y="8910048"/>
            <a:ext cx="648000" cy="648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400" b="1" dirty="0" smtClean="0">
                <a:solidFill>
                  <a:schemeClr val="tx1"/>
                </a:solidFill>
                <a:latin typeface="Calibri" panose="020F0502020204030204" pitchFamily="34" charset="0"/>
              </a:rPr>
              <a:t>9</a:t>
            </a:r>
            <a:endParaRPr lang="en-US" sz="2400" b="1" dirty="0">
              <a:solidFill>
                <a:schemeClr val="tx1"/>
              </a:solidFill>
              <a:latin typeface="Calibri" panose="020F0502020204030204" pitchFamily="34" charset="0"/>
            </a:endParaRPr>
          </a:p>
        </p:txBody>
      </p:sp>
      <p:sp>
        <p:nvSpPr>
          <p:cNvPr id="52" name="Oval 51"/>
          <p:cNvSpPr/>
          <p:nvPr/>
        </p:nvSpPr>
        <p:spPr>
          <a:xfrm>
            <a:off x="15632685" y="10346400"/>
            <a:ext cx="648000" cy="648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400" b="1" dirty="0" smtClean="0">
                <a:solidFill>
                  <a:schemeClr val="tx1"/>
                </a:solidFill>
                <a:latin typeface="Calibri" panose="020F0502020204030204" pitchFamily="34" charset="0"/>
              </a:rPr>
              <a:t>12</a:t>
            </a:r>
            <a:endParaRPr lang="en-US" sz="2400" b="1" dirty="0">
              <a:solidFill>
                <a:schemeClr val="tx1"/>
              </a:solidFill>
              <a:latin typeface="Calibri" panose="020F0502020204030204" pitchFamily="34" charset="0"/>
            </a:endParaRPr>
          </a:p>
        </p:txBody>
      </p:sp>
      <p:sp>
        <p:nvSpPr>
          <p:cNvPr id="53" name="Oval 52"/>
          <p:cNvSpPr/>
          <p:nvPr/>
        </p:nvSpPr>
        <p:spPr>
          <a:xfrm>
            <a:off x="9187687" y="10346400"/>
            <a:ext cx="648000" cy="648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400" b="1" dirty="0" smtClean="0">
                <a:solidFill>
                  <a:schemeClr val="tx1"/>
                </a:solidFill>
                <a:latin typeface="Calibri" panose="020F0502020204030204" pitchFamily="34" charset="0"/>
              </a:rPr>
              <a:t>11</a:t>
            </a:r>
            <a:endParaRPr lang="en-US" sz="2400" b="1" dirty="0">
              <a:solidFill>
                <a:schemeClr val="tx1"/>
              </a:solidFill>
              <a:latin typeface="Calibri" panose="020F0502020204030204" pitchFamily="34" charset="0"/>
            </a:endParaRPr>
          </a:p>
        </p:txBody>
      </p:sp>
      <p:sp>
        <p:nvSpPr>
          <p:cNvPr id="55" name="Oval 54"/>
          <p:cNvSpPr/>
          <p:nvPr/>
        </p:nvSpPr>
        <p:spPr>
          <a:xfrm>
            <a:off x="2797501" y="10346400"/>
            <a:ext cx="648000" cy="648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400" b="1" dirty="0" smtClean="0">
                <a:solidFill>
                  <a:schemeClr val="tx1"/>
                </a:solidFill>
                <a:latin typeface="Calibri" panose="020F0502020204030204" pitchFamily="34" charset="0"/>
              </a:rPr>
              <a:t>10</a:t>
            </a:r>
            <a:endParaRPr lang="en-US" sz="2400" b="1" dirty="0">
              <a:solidFill>
                <a:schemeClr val="tx1"/>
              </a:solidFill>
              <a:latin typeface="Calibri" panose="020F0502020204030204" pitchFamily="34" charset="0"/>
            </a:endParaRPr>
          </a:p>
        </p:txBody>
      </p:sp>
      <p:sp>
        <p:nvSpPr>
          <p:cNvPr id="39" name="Oval 38"/>
          <p:cNvSpPr/>
          <p:nvPr/>
        </p:nvSpPr>
        <p:spPr>
          <a:xfrm>
            <a:off x="21405192" y="9589401"/>
            <a:ext cx="1635028" cy="1513997"/>
          </a:xfrm>
          <a:prstGeom prst="ellipse">
            <a:avLst/>
          </a:prstGeom>
          <a:solidFill>
            <a:schemeClr val="bg1"/>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 name="Imagen 40"/>
          <p:cNvPicPr>
            <a:picLocks noChangeAspect="1"/>
          </p:cNvPicPr>
          <p:nvPr/>
        </p:nvPicPr>
        <p:blipFill rotWithShape="1">
          <a:blip r:embed="rId6">
            <a:extLst>
              <a:ext uri="{28A0092B-C50C-407E-A947-70E740481C1C}">
                <a14:useLocalDpi xmlns:a14="http://schemas.microsoft.com/office/drawing/2010/main" val="0"/>
              </a:ext>
            </a:extLst>
          </a:blip>
          <a:srcRect l="26230" t="26750" r="24377" b="25987"/>
          <a:stretch/>
        </p:blipFill>
        <p:spPr>
          <a:xfrm>
            <a:off x="21629998" y="9943162"/>
            <a:ext cx="1240070" cy="839953"/>
          </a:xfrm>
          <a:prstGeom prst="rect">
            <a:avLst/>
          </a:prstGeom>
          <a:ln w="3175">
            <a:noFill/>
          </a:ln>
          <a:effectLst/>
        </p:spPr>
      </p:pic>
    </p:spTree>
    <p:extLst>
      <p:ext uri="{BB962C8B-B14F-4D97-AF65-F5344CB8AC3E}">
        <p14:creationId xmlns:p14="http://schemas.microsoft.com/office/powerpoint/2010/main" val="3268107306"/>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0732181" y="282487"/>
            <a:ext cx="3651822" cy="1343026"/>
          </a:xfrm>
        </p:spPr>
        <p:txBody>
          <a:bodyPr anchor="ctr">
            <a:normAutofit/>
          </a:bodyPr>
          <a:lstStyle/>
          <a:p>
            <a:pPr marL="0" indent="0" algn="ctr">
              <a:buNone/>
            </a:pPr>
            <a:r>
              <a:rPr lang="en-US" sz="2400" b="1" dirty="0">
                <a:solidFill>
                  <a:prstClr val="white"/>
                </a:solidFill>
                <a:latin typeface="Calibri" panose="020F0502020204030204" pitchFamily="34" charset="0"/>
              </a:rPr>
              <a:t>KPIs/KQIs</a:t>
            </a:r>
          </a:p>
        </p:txBody>
      </p:sp>
      <p:sp>
        <p:nvSpPr>
          <p:cNvPr id="4" name="Rectángulo 25"/>
          <p:cNvSpPr/>
          <p:nvPr/>
        </p:nvSpPr>
        <p:spPr>
          <a:xfrm>
            <a:off x="1390800" y="873133"/>
            <a:ext cx="20910399"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a:spcBef>
                <a:spcPts val="3200"/>
              </a:spcBef>
              <a:defRPr/>
            </a:pPr>
            <a:r>
              <a:rPr lang="en-US" sz="4000" b="1" cap="all" dirty="0" smtClean="0">
                <a:solidFill>
                  <a:prstClr val="black"/>
                </a:solidFill>
                <a:latin typeface="Calibri" panose="020F0502020204030204" pitchFamily="34" charset="0"/>
              </a:rPr>
              <a:t>KPIs/KQIs </a:t>
            </a:r>
            <a:r>
              <a:rPr lang="en-US" sz="4000" b="1" cap="all" dirty="0">
                <a:solidFill>
                  <a:prstClr val="black"/>
                </a:solidFill>
                <a:latin typeface="Calibri" panose="020F0502020204030204" pitchFamily="34" charset="0"/>
              </a:rPr>
              <a:t>proposed to measure each of the services</a:t>
            </a:r>
          </a:p>
        </p:txBody>
      </p:sp>
      <p:sp>
        <p:nvSpPr>
          <p:cNvPr id="14" name="TextBox 13"/>
          <p:cNvSpPr txBox="1"/>
          <p:nvPr/>
        </p:nvSpPr>
        <p:spPr>
          <a:xfrm>
            <a:off x="1400250" y="1923150"/>
            <a:ext cx="19122950" cy="1569660"/>
          </a:xfrm>
          <a:prstGeom prst="rect">
            <a:avLst/>
          </a:prstGeom>
          <a:noFill/>
        </p:spPr>
        <p:txBody>
          <a:bodyPr wrap="square" rtlCol="0">
            <a:spAutoFit/>
          </a:bodyPr>
          <a:lstStyle/>
          <a:p>
            <a:r>
              <a:rPr lang="en-US" sz="3200" dirty="0" smtClean="0">
                <a:solidFill>
                  <a:prstClr val="black"/>
                </a:solidFill>
                <a:latin typeface="Calibri" panose="020F0502020204030204" pitchFamily="34" charset="0"/>
              </a:rPr>
              <a:t>We are adding KPI measured from Element Management Systems (EMS) for Mobile PS and CS and defining a first level of priority to determine </a:t>
            </a:r>
            <a:r>
              <a:rPr lang="en-US" sz="3200" b="1" dirty="0" smtClean="0">
                <a:solidFill>
                  <a:prstClr val="black"/>
                </a:solidFill>
                <a:latin typeface="Calibri" panose="020F0502020204030204" pitchFamily="34" charset="0"/>
              </a:rPr>
              <a:t>which visualizations to implement first</a:t>
            </a:r>
            <a:r>
              <a:rPr lang="en-US" sz="3200" dirty="0" smtClean="0">
                <a:solidFill>
                  <a:prstClr val="black"/>
                </a:solidFill>
                <a:latin typeface="Calibri" panose="020F0502020204030204" pitchFamily="34" charset="0"/>
              </a:rPr>
              <a:t>. This must be reviewed during the first weeks of the project</a:t>
            </a:r>
            <a:endParaRPr lang="en-US" sz="3200" b="1" dirty="0">
              <a:solidFill>
                <a:prstClr val="black"/>
              </a:solidFill>
              <a:latin typeface="Calibri" panose="020F0502020204030204" pitchFamily="34" charset="0"/>
            </a:endParaRPr>
          </a:p>
        </p:txBody>
      </p:sp>
      <p:sp>
        <p:nvSpPr>
          <p:cNvPr id="49"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48" name="Rectangle 47"/>
          <p:cNvSpPr/>
          <p:nvPr/>
        </p:nvSpPr>
        <p:spPr>
          <a:xfrm rot="16200000">
            <a:off x="-464128" y="11488386"/>
            <a:ext cx="2463138"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PROBES</a:t>
            </a:r>
          </a:p>
        </p:txBody>
      </p:sp>
      <p:sp>
        <p:nvSpPr>
          <p:cNvPr id="50" name="Rectangle 49"/>
          <p:cNvSpPr/>
          <p:nvPr/>
        </p:nvSpPr>
        <p:spPr>
          <a:xfrm rot="16200000">
            <a:off x="-477755" y="8869623"/>
            <a:ext cx="2490392"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DATA LAKE</a:t>
            </a:r>
          </a:p>
        </p:txBody>
      </p:sp>
      <p:sp>
        <p:nvSpPr>
          <p:cNvPr id="51" name="Rectangle 50"/>
          <p:cNvSpPr/>
          <p:nvPr/>
        </p:nvSpPr>
        <p:spPr>
          <a:xfrm rot="16200000">
            <a:off x="-1735649" y="5005080"/>
            <a:ext cx="5006181"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SOC-cem-sqm</a:t>
            </a:r>
          </a:p>
        </p:txBody>
      </p:sp>
      <p:sp>
        <p:nvSpPr>
          <p:cNvPr id="21" name="CuadroTexto 20"/>
          <p:cNvSpPr txBox="1"/>
          <p:nvPr/>
        </p:nvSpPr>
        <p:spPr>
          <a:xfrm>
            <a:off x="2463800" y="12623799"/>
            <a:ext cx="9194800" cy="830997"/>
          </a:xfrm>
          <a:prstGeom prst="rect">
            <a:avLst/>
          </a:prstGeom>
          <a:noFill/>
        </p:spPr>
        <p:txBody>
          <a:bodyPr wrap="square" rtlCol="0">
            <a:spAutoFit/>
          </a:bodyPr>
          <a:lstStyle/>
          <a:p>
            <a:r>
              <a:rPr lang="en-US" sz="2400" dirty="0" smtClean="0">
                <a:solidFill>
                  <a:prstClr val="black"/>
                </a:solidFill>
                <a:latin typeface="Calibri" panose="020F0502020204030204" pitchFamily="34" charset="0"/>
                <a:cs typeface="Calibri" panose="020F0502020204030204" pitchFamily="34" charset="0"/>
              </a:rPr>
              <a:t>EMS: Element Management Systems; PM: Performance Management metrics (counters): CP: Control Plane</a:t>
            </a:r>
            <a:endParaRPr lang="en-US" sz="2400" dirty="0">
              <a:solidFill>
                <a:prstClr val="black"/>
              </a:solidFill>
              <a:latin typeface="Calibri" panose="020F0502020204030204" pitchFamily="34" charset="0"/>
              <a:cs typeface="Calibri" panose="020F0502020204030204" pitchFamily="34" charset="0"/>
            </a:endParaRPr>
          </a:p>
        </p:txBody>
      </p:sp>
      <p:sp>
        <p:nvSpPr>
          <p:cNvPr id="13" name="Oval 12"/>
          <p:cNvSpPr/>
          <p:nvPr/>
        </p:nvSpPr>
        <p:spPr>
          <a:xfrm>
            <a:off x="618941" y="903443"/>
            <a:ext cx="720000" cy="720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4000" b="1" dirty="0" smtClean="0">
                <a:solidFill>
                  <a:schemeClr val="tx1"/>
                </a:solidFill>
                <a:latin typeface="Calibri" panose="020F0502020204030204" pitchFamily="34" charset="0"/>
              </a:rPr>
              <a:t>1</a:t>
            </a:r>
            <a:endParaRPr lang="en-US" sz="4000" b="1" dirty="0">
              <a:solidFill>
                <a:schemeClr val="tx1"/>
              </a:solidFill>
              <a:latin typeface="Calibri" panose="020F0502020204030204" pitchFamily="34" charset="0"/>
            </a:endParaRPr>
          </a:p>
        </p:txBody>
      </p:sp>
      <p:grpSp>
        <p:nvGrpSpPr>
          <p:cNvPr id="12" name="Group 11"/>
          <p:cNvGrpSpPr/>
          <p:nvPr/>
        </p:nvGrpSpPr>
        <p:grpSpPr>
          <a:xfrm>
            <a:off x="1834210" y="3529729"/>
            <a:ext cx="20726319" cy="8911947"/>
            <a:chOff x="2184400" y="3432454"/>
            <a:chExt cx="20726319" cy="8911947"/>
          </a:xfrm>
        </p:grpSpPr>
        <p:cxnSp>
          <p:nvCxnSpPr>
            <p:cNvPr id="22" name="Straight Connector 21"/>
            <p:cNvCxnSpPr/>
            <p:nvPr/>
          </p:nvCxnSpPr>
          <p:spPr>
            <a:xfrm rot="5400000">
              <a:off x="-1540339" y="7900563"/>
              <a:ext cx="8136000" cy="1"/>
            </a:xfrm>
            <a:prstGeom prst="line">
              <a:avLst/>
            </a:prstGeom>
            <a:ln w="3810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921454" y="12122195"/>
              <a:ext cx="19368000" cy="1"/>
            </a:xfrm>
            <a:prstGeom prst="line">
              <a:avLst/>
            </a:prstGeom>
            <a:ln w="3810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12780821" y="5008417"/>
              <a:ext cx="6608615" cy="4644126"/>
            </a:xfrm>
            <a:prstGeom prst="rect">
              <a:avLst/>
            </a:prstGeom>
            <a:solidFill>
              <a:schemeClr val="accent2">
                <a:lumMod val="20000"/>
                <a:lumOff val="80000"/>
              </a:schemeClr>
            </a:solidFill>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prstClr val="black"/>
                </a:solidFill>
                <a:latin typeface="Calibri" panose="020F0502020204030204" pitchFamily="34" charset="0"/>
              </a:endParaRPr>
            </a:p>
          </p:txBody>
        </p:sp>
        <p:graphicFrame>
          <p:nvGraphicFramePr>
            <p:cNvPr id="59" name="Gráfico 58"/>
            <p:cNvGraphicFramePr>
              <a:graphicFrameLocks/>
            </p:cNvGraphicFramePr>
            <p:nvPr>
              <p:extLst>
                <p:ext uri="{D42A27DB-BD31-4B8C-83A1-F6EECF244321}">
                  <p14:modId xmlns:p14="http://schemas.microsoft.com/office/powerpoint/2010/main" val="531265284"/>
                </p:ext>
              </p:extLst>
            </p:nvPr>
          </p:nvGraphicFramePr>
          <p:xfrm>
            <a:off x="2184400" y="3540313"/>
            <a:ext cx="20675600" cy="8804088"/>
          </p:xfrm>
          <a:graphic>
            <a:graphicData uri="http://schemas.openxmlformats.org/drawingml/2006/chart">
              <c:chart xmlns:c="http://schemas.openxmlformats.org/drawingml/2006/chart" xmlns:r="http://schemas.openxmlformats.org/officeDocument/2006/relationships" r:id="rId4"/>
            </a:graphicData>
          </a:graphic>
        </p:graphicFrame>
        <p:sp>
          <p:nvSpPr>
            <p:cNvPr id="5" name="Rectangle 4"/>
            <p:cNvSpPr/>
            <p:nvPr/>
          </p:nvSpPr>
          <p:spPr>
            <a:xfrm>
              <a:off x="2235198" y="11922140"/>
              <a:ext cx="608436" cy="400110"/>
            </a:xfrm>
            <a:prstGeom prst="rect">
              <a:avLst/>
            </a:prstGeom>
          </p:spPr>
          <p:txBody>
            <a:bodyPr wrap="none">
              <a:spAutoFit/>
            </a:bodyPr>
            <a:lstStyle/>
            <a:p>
              <a:r>
                <a:rPr lang="en-US" sz="2000" dirty="0" smtClean="0">
                  <a:solidFill>
                    <a:prstClr val="black"/>
                  </a:solidFill>
                  <a:latin typeface="Calibri" panose="020F0502020204030204" pitchFamily="34" charset="0"/>
                </a:rPr>
                <a:t>Low</a:t>
              </a:r>
              <a:endParaRPr lang="en-US" sz="2000" dirty="0"/>
            </a:p>
          </p:txBody>
        </p:sp>
        <p:sp>
          <p:nvSpPr>
            <p:cNvPr id="15" name="Rectangle 14"/>
            <p:cNvSpPr/>
            <p:nvPr/>
          </p:nvSpPr>
          <p:spPr>
            <a:xfrm>
              <a:off x="22251564" y="11922140"/>
              <a:ext cx="659155" cy="400110"/>
            </a:xfrm>
            <a:prstGeom prst="rect">
              <a:avLst/>
            </a:prstGeom>
          </p:spPr>
          <p:txBody>
            <a:bodyPr wrap="none">
              <a:spAutoFit/>
            </a:bodyPr>
            <a:lstStyle/>
            <a:p>
              <a:r>
                <a:rPr lang="en-US" sz="2000" dirty="0" smtClean="0">
                  <a:solidFill>
                    <a:prstClr val="black"/>
                  </a:solidFill>
                  <a:latin typeface="Calibri" panose="020F0502020204030204" pitchFamily="34" charset="0"/>
                </a:rPr>
                <a:t>High</a:t>
              </a:r>
              <a:endParaRPr lang="en-US" sz="2000" dirty="0"/>
            </a:p>
          </p:txBody>
        </p:sp>
        <p:sp>
          <p:nvSpPr>
            <p:cNvPr id="17" name="Rectangle 16"/>
            <p:cNvSpPr/>
            <p:nvPr/>
          </p:nvSpPr>
          <p:spPr>
            <a:xfrm>
              <a:off x="2235198" y="3432454"/>
              <a:ext cx="659155" cy="400110"/>
            </a:xfrm>
            <a:prstGeom prst="rect">
              <a:avLst/>
            </a:prstGeom>
          </p:spPr>
          <p:txBody>
            <a:bodyPr wrap="none">
              <a:spAutoFit/>
            </a:bodyPr>
            <a:lstStyle/>
            <a:p>
              <a:r>
                <a:rPr lang="en-US" sz="2000" dirty="0" smtClean="0">
                  <a:solidFill>
                    <a:prstClr val="black"/>
                  </a:solidFill>
                  <a:latin typeface="Calibri" panose="020F0502020204030204" pitchFamily="34" charset="0"/>
                </a:rPr>
                <a:t>High</a:t>
              </a:r>
              <a:endParaRPr lang="en-US" sz="2000" dirty="0"/>
            </a:p>
          </p:txBody>
        </p:sp>
        <p:sp>
          <p:nvSpPr>
            <p:cNvPr id="11" name="Rectangle 10"/>
            <p:cNvSpPr/>
            <p:nvPr/>
          </p:nvSpPr>
          <p:spPr>
            <a:xfrm rot="1800000">
              <a:off x="20471591" y="3711181"/>
              <a:ext cx="2412460" cy="65165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Calibri" panose="020F0502020204030204" pitchFamily="34" charset="0"/>
                  <a:cs typeface="Calibri" panose="020F0502020204030204" pitchFamily="34" charset="0"/>
                </a:rPr>
                <a:t>Illustrative</a:t>
              </a:r>
              <a:endParaRPr lang="en-US" sz="2800" b="1" dirty="0">
                <a:solidFill>
                  <a:schemeClr val="tx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242413721"/>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5" descr="Afficher l'image d'origine"/>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l="15534" r="191"/>
          <a:stretch/>
        </p:blipFill>
        <p:spPr bwMode="auto">
          <a:xfrm>
            <a:off x="1" y="3"/>
            <a:ext cx="16693102" cy="13725106"/>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8"/>
          <p:cNvSpPr/>
          <p:nvPr/>
        </p:nvSpPr>
        <p:spPr>
          <a:xfrm>
            <a:off x="2566611" y="1"/>
            <a:ext cx="21817390" cy="13715998"/>
          </a:xfrm>
          <a:prstGeom prst="rect">
            <a:avLst/>
          </a:prstGeom>
          <a:gradFill>
            <a:gsLst>
              <a:gs pos="0">
                <a:schemeClr val="accent1">
                  <a:tint val="66000"/>
                  <a:satMod val="160000"/>
                  <a:alpha val="0"/>
                </a:schemeClr>
              </a:gs>
              <a:gs pos="66000">
                <a:srgbClr val="215D6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00" dirty="0"/>
          </a:p>
        </p:txBody>
      </p:sp>
      <p:cxnSp>
        <p:nvCxnSpPr>
          <p:cNvPr id="13" name="Straight Connector 12"/>
          <p:cNvCxnSpPr/>
          <p:nvPr/>
        </p:nvCxnSpPr>
        <p:spPr>
          <a:xfrm flipH="1">
            <a:off x="10876547" y="3056020"/>
            <a:ext cx="6593309" cy="10659980"/>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52" idx="2"/>
          </p:cNvCxnSpPr>
          <p:nvPr/>
        </p:nvCxnSpPr>
        <p:spPr>
          <a:xfrm flipH="1">
            <a:off x="11766885" y="4470370"/>
            <a:ext cx="5714016" cy="9245630"/>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53" idx="2"/>
          </p:cNvCxnSpPr>
          <p:nvPr/>
        </p:nvCxnSpPr>
        <p:spPr>
          <a:xfrm flipH="1">
            <a:off x="12585033" y="5734037"/>
            <a:ext cx="4895868" cy="798196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54" idx="2"/>
          </p:cNvCxnSpPr>
          <p:nvPr/>
        </p:nvCxnSpPr>
        <p:spPr>
          <a:xfrm flipH="1">
            <a:off x="13427243" y="6983217"/>
            <a:ext cx="4053658" cy="673278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64" idx="2"/>
          </p:cNvCxnSpPr>
          <p:nvPr/>
        </p:nvCxnSpPr>
        <p:spPr>
          <a:xfrm flipH="1">
            <a:off x="14341643" y="8232397"/>
            <a:ext cx="3139258" cy="548360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10010274" y="2061411"/>
            <a:ext cx="7427500" cy="11654589"/>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Marcador de texto 6"/>
          <p:cNvSpPr txBox="1">
            <a:spLocks/>
          </p:cNvSpPr>
          <p:nvPr/>
        </p:nvSpPr>
        <p:spPr>
          <a:xfrm>
            <a:off x="18259074" y="921259"/>
            <a:ext cx="2483369" cy="1425574"/>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vert="horz" lIns="95992" tIns="95992" rIns="95992" bIns="95992" rtlCol="0" anchor="ctr">
            <a:normAutofit/>
          </a:bodyPr>
          <a:lstStyle>
            <a:defPPr>
              <a:defRPr lang="en-US"/>
            </a:defPPr>
            <a:lvl1pPr marL="0" algn="r" defTabSz="914400" rtl="0" eaLnBrk="1" latinLnBrk="0" hangingPunct="1">
              <a:defRPr sz="24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3200"/>
              </a:spcBef>
            </a:pPr>
            <a:r>
              <a:rPr lang="en-US" sz="4000" b="1" dirty="0" smtClean="0">
                <a:solidFill>
                  <a:schemeClr val="bg1"/>
                </a:solidFill>
                <a:latin typeface="Calibri" panose="020F0502020204030204" pitchFamily="34" charset="0"/>
              </a:rPr>
              <a:t>Agenda</a:t>
            </a:r>
            <a:endParaRPr lang="en-US" sz="4000" b="1" dirty="0">
              <a:solidFill>
                <a:schemeClr val="bg1"/>
              </a:solidFill>
              <a:latin typeface="Calibri" panose="020F0502020204030204" pitchFamily="34" charset="0"/>
            </a:endParaRPr>
          </a:p>
        </p:txBody>
      </p:sp>
      <p:cxnSp>
        <p:nvCxnSpPr>
          <p:cNvPr id="69" name="Straight Connector 68"/>
          <p:cNvCxnSpPr>
            <a:stCxn id="65" idx="2"/>
          </p:cNvCxnSpPr>
          <p:nvPr/>
        </p:nvCxnSpPr>
        <p:spPr>
          <a:xfrm flipH="1">
            <a:off x="15111664" y="9496064"/>
            <a:ext cx="2369237" cy="4219936"/>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6" idx="2"/>
          </p:cNvCxnSpPr>
          <p:nvPr/>
        </p:nvCxnSpPr>
        <p:spPr>
          <a:xfrm flipH="1">
            <a:off x="15953875" y="10759731"/>
            <a:ext cx="1527026" cy="2956269"/>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8" idx="2"/>
          </p:cNvCxnSpPr>
          <p:nvPr/>
        </p:nvCxnSpPr>
        <p:spPr>
          <a:xfrm flipH="1">
            <a:off x="16606157" y="12023397"/>
            <a:ext cx="865780" cy="169260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17469853" y="0"/>
            <a:ext cx="0" cy="13716000"/>
          </a:xfrm>
          <a:prstGeom prst="line">
            <a:avLst/>
          </a:prstGeom>
          <a:ln w="66675">
            <a:solidFill>
              <a:srgbClr val="FFFFF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Diamond 4"/>
          <p:cNvSpPr/>
          <p:nvPr/>
        </p:nvSpPr>
        <p:spPr>
          <a:xfrm>
            <a:off x="17015107" y="1155031"/>
            <a:ext cx="900000" cy="900000"/>
          </a:xfrm>
          <a:prstGeom prst="diamond">
            <a:avLst/>
          </a:prstGeom>
          <a:solidFill>
            <a:srgbClr val="FFFF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iamond 10"/>
          <p:cNvSpPr/>
          <p:nvPr/>
        </p:nvSpPr>
        <p:spPr>
          <a:xfrm>
            <a:off x="17253361" y="1395962"/>
            <a:ext cx="432000" cy="432000"/>
          </a:xfrm>
          <a:prstGeom prst="diamond">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2836566"/>
            <a:ext cx="384624" cy="384624"/>
          </a:xfrm>
          <a:prstGeom prst="rect">
            <a:avLst/>
          </a:prstGeom>
        </p:spPr>
      </p:pic>
      <p:pic>
        <p:nvPicPr>
          <p:cNvPr id="52" name="Picture 5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4085746"/>
            <a:ext cx="384624" cy="384624"/>
          </a:xfrm>
          <a:prstGeom prst="rect">
            <a:avLst/>
          </a:prstGeom>
        </p:spPr>
      </p:pic>
      <p:pic>
        <p:nvPicPr>
          <p:cNvPr id="53" name="Picture 5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5349413"/>
            <a:ext cx="384624" cy="384624"/>
          </a:xfrm>
          <a:prstGeom prst="rect">
            <a:avLst/>
          </a:prstGeom>
        </p:spPr>
      </p:pic>
      <p:pic>
        <p:nvPicPr>
          <p:cNvPr id="54" name="Picture 5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6598593"/>
            <a:ext cx="384624" cy="384624"/>
          </a:xfrm>
          <a:prstGeom prst="rect">
            <a:avLst/>
          </a:prstGeom>
        </p:spPr>
      </p:pic>
      <p:pic>
        <p:nvPicPr>
          <p:cNvPr id="64" name="Picture 6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7847773"/>
            <a:ext cx="384624" cy="384624"/>
          </a:xfrm>
          <a:prstGeom prst="rect">
            <a:avLst/>
          </a:prstGeom>
        </p:spPr>
      </p:pic>
      <p:pic>
        <p:nvPicPr>
          <p:cNvPr id="65" name="Picture 64"/>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9111440"/>
            <a:ext cx="384624" cy="384624"/>
          </a:xfrm>
          <a:prstGeom prst="rect">
            <a:avLst/>
          </a:prstGeom>
        </p:spPr>
      </p:pic>
      <p:pic>
        <p:nvPicPr>
          <p:cNvPr id="66" name="Picture 65"/>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10375107"/>
            <a:ext cx="384624" cy="384624"/>
          </a:xfrm>
          <a:prstGeom prst="rect">
            <a:avLst/>
          </a:prstGeom>
        </p:spPr>
      </p:pic>
      <p:pic>
        <p:nvPicPr>
          <p:cNvPr id="78" name="Picture 7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79625" y="11638773"/>
            <a:ext cx="384624" cy="384624"/>
          </a:xfrm>
          <a:prstGeom prst="rect">
            <a:avLst/>
          </a:prstGeom>
        </p:spPr>
      </p:pic>
      <p:sp>
        <p:nvSpPr>
          <p:cNvPr id="67" name="Rectángulo 8"/>
          <p:cNvSpPr/>
          <p:nvPr/>
        </p:nvSpPr>
        <p:spPr>
          <a:xfrm>
            <a:off x="17834091" y="5264633"/>
            <a:ext cx="5326595" cy="6173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0" rIns="0" bIns="0" numCol="1" spcCol="38100" rtlCol="0" anchor="t">
            <a:no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Proposed </a:t>
            </a: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Teams Plan</a:t>
            </a:r>
            <a:endPar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endParaRPr>
          </a:p>
        </p:txBody>
      </p:sp>
      <p:sp>
        <p:nvSpPr>
          <p:cNvPr id="68" name="Rectangle 67"/>
          <p:cNvSpPr/>
          <p:nvPr/>
        </p:nvSpPr>
        <p:spPr>
          <a:xfrm>
            <a:off x="17834091" y="6510773"/>
            <a:ext cx="2216175" cy="553998"/>
          </a:xfrm>
          <a:prstGeom prst="rect">
            <a:avLst/>
          </a:prstGeom>
        </p:spPr>
        <p:txBody>
          <a:bodyPr wrap="none" lIns="72000" tIns="0" rIns="0" bIns="0">
            <a:sp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Deployment Plan</a:t>
            </a:r>
          </a:p>
        </p:txBody>
      </p:sp>
      <p:sp>
        <p:nvSpPr>
          <p:cNvPr id="70" name="Rectangle 69"/>
          <p:cNvSpPr/>
          <p:nvPr/>
        </p:nvSpPr>
        <p:spPr>
          <a:xfrm>
            <a:off x="17834091" y="9066412"/>
            <a:ext cx="5326595" cy="553998"/>
          </a:xfrm>
          <a:prstGeom prst="rect">
            <a:avLst/>
          </a:prstGeom>
        </p:spPr>
        <p:txBody>
          <a:bodyPr wrap="square" lIns="72000" tIns="0" rIns="0" bIns="0">
            <a:sp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Details - </a:t>
            </a: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Data Lake</a:t>
            </a:r>
          </a:p>
        </p:txBody>
      </p:sp>
      <p:sp>
        <p:nvSpPr>
          <p:cNvPr id="72" name="Rectangle 71"/>
          <p:cNvSpPr/>
          <p:nvPr/>
        </p:nvSpPr>
        <p:spPr>
          <a:xfrm>
            <a:off x="17834091" y="2708994"/>
            <a:ext cx="5326595" cy="6173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0" rIns="0" bIns="0" numCol="1" spcCol="38100" rtlCol="0" anchor="ctr">
            <a:no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Introduction &amp; Context</a:t>
            </a:r>
            <a:endPar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endParaRPr>
          </a:p>
        </p:txBody>
      </p:sp>
      <p:sp>
        <p:nvSpPr>
          <p:cNvPr id="74" name="Rectangle 73"/>
          <p:cNvSpPr/>
          <p:nvPr/>
        </p:nvSpPr>
        <p:spPr>
          <a:xfrm>
            <a:off x="17834091" y="7820272"/>
            <a:ext cx="2763504" cy="553998"/>
          </a:xfrm>
          <a:prstGeom prst="rect">
            <a:avLst/>
          </a:prstGeom>
        </p:spPr>
        <p:txBody>
          <a:bodyPr wrap="none" lIns="72000" tIns="0" rIns="0" bIns="0">
            <a:sp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Details - SOC</a:t>
            </a:r>
          </a:p>
        </p:txBody>
      </p:sp>
      <p:sp>
        <p:nvSpPr>
          <p:cNvPr id="33" name="Rectangle 67 - 1"/>
          <p:cNvSpPr/>
          <p:nvPr/>
        </p:nvSpPr>
        <p:spPr>
          <a:xfrm>
            <a:off x="17834091" y="4018493"/>
            <a:ext cx="2379297" cy="553998"/>
          </a:xfrm>
          <a:prstGeom prst="rect">
            <a:avLst/>
          </a:prstGeom>
        </p:spPr>
        <p:txBody>
          <a:bodyPr wrap="none" lIns="72000" tIns="0" rIns="0" bIns="0">
            <a:sp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Approach</a:t>
            </a:r>
            <a:endPar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endParaRPr>
          </a:p>
        </p:txBody>
      </p:sp>
      <p:sp>
        <p:nvSpPr>
          <p:cNvPr id="36" name="Rectangle 35"/>
          <p:cNvSpPr/>
          <p:nvPr/>
        </p:nvSpPr>
        <p:spPr>
          <a:xfrm>
            <a:off x="17834091" y="10312552"/>
            <a:ext cx="5326595" cy="553998"/>
          </a:xfrm>
          <a:prstGeom prst="rect">
            <a:avLst/>
          </a:prstGeom>
        </p:spPr>
        <p:txBody>
          <a:bodyPr wrap="square" lIns="72000" tIns="0" rIns="0" bIns="0">
            <a:sp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Details – </a:t>
            </a: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Probes</a:t>
            </a:r>
          </a:p>
        </p:txBody>
      </p:sp>
      <p:sp>
        <p:nvSpPr>
          <p:cNvPr id="37" name="Rectangle 36"/>
          <p:cNvSpPr/>
          <p:nvPr/>
        </p:nvSpPr>
        <p:spPr>
          <a:xfrm>
            <a:off x="17834091" y="11558693"/>
            <a:ext cx="5326595" cy="553998"/>
          </a:xfrm>
          <a:prstGeom prst="rect">
            <a:avLst/>
          </a:prstGeom>
        </p:spPr>
        <p:txBody>
          <a:bodyPr wrap="square" lIns="72000" tIns="0" rIns="0" bIns="0">
            <a:sp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References</a:t>
            </a:r>
          </a:p>
        </p:txBody>
      </p:sp>
    </p:spTree>
    <p:extLst>
      <p:ext uri="{BB962C8B-B14F-4D97-AF65-F5344CB8AC3E}">
        <p14:creationId xmlns:p14="http://schemas.microsoft.com/office/powerpoint/2010/main" val="179955809"/>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0732181" y="282487"/>
            <a:ext cx="3651822" cy="1343026"/>
          </a:xfrm>
        </p:spPr>
        <p:txBody>
          <a:bodyPr anchor="ctr">
            <a:normAutofit/>
          </a:bodyPr>
          <a:lstStyle/>
          <a:p>
            <a:pPr marL="0" indent="0" algn="ctr">
              <a:buNone/>
            </a:pPr>
            <a:r>
              <a:rPr lang="en-US" sz="2400" b="1" dirty="0">
                <a:solidFill>
                  <a:prstClr val="white"/>
                </a:solidFill>
                <a:latin typeface="Calibri" panose="020F0502020204030204" pitchFamily="34" charset="0"/>
              </a:rPr>
              <a:t>KPIs/KQIs</a:t>
            </a:r>
          </a:p>
        </p:txBody>
      </p:sp>
      <p:sp>
        <p:nvSpPr>
          <p:cNvPr id="4" name="Rectángulo 25"/>
          <p:cNvSpPr/>
          <p:nvPr/>
        </p:nvSpPr>
        <p:spPr>
          <a:xfrm>
            <a:off x="1390801" y="873133"/>
            <a:ext cx="18829518"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a:spcBef>
                <a:spcPts val="3200"/>
              </a:spcBef>
              <a:defRPr/>
            </a:pPr>
            <a:r>
              <a:rPr lang="en-US" sz="4000" b="1" cap="all" dirty="0" smtClean="0">
                <a:solidFill>
                  <a:prstClr val="black"/>
                </a:solidFill>
                <a:latin typeface="Calibri" panose="020F0502020204030204" pitchFamily="34" charset="0"/>
              </a:rPr>
              <a:t>KPIs/KQIs </a:t>
            </a:r>
            <a:r>
              <a:rPr lang="en-US" sz="4000" b="1" cap="all" dirty="0">
                <a:solidFill>
                  <a:prstClr val="black"/>
                </a:solidFill>
                <a:latin typeface="Calibri" panose="020F0502020204030204" pitchFamily="34" charset="0"/>
              </a:rPr>
              <a:t>proposed to measure each of the </a:t>
            </a:r>
            <a:r>
              <a:rPr lang="en-US" sz="4000" b="1" cap="all" dirty="0" smtClean="0">
                <a:solidFill>
                  <a:prstClr val="black"/>
                </a:solidFill>
                <a:latin typeface="Calibri" panose="020F0502020204030204" pitchFamily="34" charset="0"/>
              </a:rPr>
              <a:t>services – pm EMS</a:t>
            </a:r>
            <a:endParaRPr lang="en-US" sz="4000" b="1" cap="all" dirty="0">
              <a:solidFill>
                <a:prstClr val="black"/>
              </a:solidFill>
              <a:latin typeface="Calibri" panose="020F0502020204030204" pitchFamily="34" charset="0"/>
            </a:endParaRPr>
          </a:p>
        </p:txBody>
      </p:sp>
      <p:sp>
        <p:nvSpPr>
          <p:cNvPr id="14" name="TextBox 13"/>
          <p:cNvSpPr txBox="1"/>
          <p:nvPr/>
        </p:nvSpPr>
        <p:spPr>
          <a:xfrm>
            <a:off x="1400250" y="1923150"/>
            <a:ext cx="21583500" cy="584775"/>
          </a:xfrm>
          <a:prstGeom prst="rect">
            <a:avLst/>
          </a:prstGeom>
          <a:noFill/>
        </p:spPr>
        <p:txBody>
          <a:bodyPr wrap="square" rtlCol="0">
            <a:spAutoFit/>
          </a:bodyPr>
          <a:lstStyle/>
          <a:p>
            <a:r>
              <a:rPr lang="en-US" sz="3200" dirty="0" smtClean="0">
                <a:solidFill>
                  <a:prstClr val="black"/>
                </a:solidFill>
                <a:latin typeface="Calibri" panose="020F0502020204030204" pitchFamily="34" charset="0"/>
              </a:rPr>
              <a:t>This is an example on how to visualize </a:t>
            </a:r>
            <a:r>
              <a:rPr lang="en-US" sz="3200" b="1" dirty="0" smtClean="0">
                <a:solidFill>
                  <a:prstClr val="black"/>
                </a:solidFill>
                <a:latin typeface="Calibri" panose="020F0502020204030204" pitchFamily="34" charset="0"/>
              </a:rPr>
              <a:t>Network Performance</a:t>
            </a:r>
            <a:r>
              <a:rPr lang="en-US" sz="3200" dirty="0" smtClean="0">
                <a:solidFill>
                  <a:prstClr val="black"/>
                </a:solidFill>
                <a:latin typeface="Calibri" panose="020F0502020204030204" pitchFamily="34" charset="0"/>
              </a:rPr>
              <a:t> data that Telefónica has already enabled</a:t>
            </a:r>
            <a:endParaRPr lang="en-US" sz="3200" dirty="0">
              <a:solidFill>
                <a:prstClr val="black"/>
              </a:solidFill>
              <a:latin typeface="Calibri" panose="020F0502020204030204" pitchFamily="34" charset="0"/>
            </a:endParaRPr>
          </a:p>
        </p:txBody>
      </p:sp>
      <p:sp>
        <p:nvSpPr>
          <p:cNvPr id="49"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050" y="3073489"/>
            <a:ext cx="18767350" cy="9525853"/>
          </a:xfrm>
          <a:prstGeom prst="rect">
            <a:avLst/>
          </a:prstGeom>
        </p:spPr>
      </p:pic>
      <p:sp>
        <p:nvSpPr>
          <p:cNvPr id="52" name="Rectangle 47"/>
          <p:cNvSpPr/>
          <p:nvPr/>
        </p:nvSpPr>
        <p:spPr>
          <a:xfrm rot="16200000">
            <a:off x="-464128" y="11488386"/>
            <a:ext cx="2463138"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PROBES</a:t>
            </a:r>
          </a:p>
        </p:txBody>
      </p:sp>
      <p:sp>
        <p:nvSpPr>
          <p:cNvPr id="54" name="Rectangle 49"/>
          <p:cNvSpPr/>
          <p:nvPr/>
        </p:nvSpPr>
        <p:spPr>
          <a:xfrm rot="16200000">
            <a:off x="-477755" y="8869623"/>
            <a:ext cx="2490392"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DATA LAKE</a:t>
            </a:r>
          </a:p>
        </p:txBody>
      </p:sp>
      <p:sp>
        <p:nvSpPr>
          <p:cNvPr id="57" name="Rectangle 50"/>
          <p:cNvSpPr/>
          <p:nvPr/>
        </p:nvSpPr>
        <p:spPr>
          <a:xfrm rot="16200000">
            <a:off x="-1735649" y="5005080"/>
            <a:ext cx="5006181"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SOC-cem-sqm</a:t>
            </a:r>
          </a:p>
        </p:txBody>
      </p:sp>
      <p:sp>
        <p:nvSpPr>
          <p:cNvPr id="12" name="Oval 11"/>
          <p:cNvSpPr/>
          <p:nvPr/>
        </p:nvSpPr>
        <p:spPr>
          <a:xfrm>
            <a:off x="618941" y="903443"/>
            <a:ext cx="720000" cy="720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4000" b="1" dirty="0" smtClean="0">
                <a:solidFill>
                  <a:schemeClr val="tx1"/>
                </a:solidFill>
                <a:latin typeface="Calibri" panose="020F0502020204030204" pitchFamily="34" charset="0"/>
              </a:rPr>
              <a:t>1</a:t>
            </a:r>
            <a:endParaRPr lang="en-US" sz="4000" b="1" dirty="0">
              <a:solidFill>
                <a:schemeClr val="tx1"/>
              </a:solidFill>
              <a:latin typeface="Calibri" panose="020F0502020204030204" pitchFamily="34" charset="0"/>
            </a:endParaRPr>
          </a:p>
        </p:txBody>
      </p:sp>
      <p:sp>
        <p:nvSpPr>
          <p:cNvPr id="15" name="Rectangle 14"/>
          <p:cNvSpPr/>
          <p:nvPr/>
        </p:nvSpPr>
        <p:spPr>
          <a:xfrm rot="1800000">
            <a:off x="20121401" y="3808456"/>
            <a:ext cx="2412460" cy="65165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Calibri" panose="020F0502020204030204" pitchFamily="34" charset="0"/>
                <a:cs typeface="Calibri" panose="020F0502020204030204" pitchFamily="34" charset="0"/>
              </a:rPr>
              <a:t>Illustrative</a:t>
            </a:r>
            <a:endParaRPr lang="en-US" sz="28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63387768"/>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0732181" y="282487"/>
            <a:ext cx="3651822" cy="1343026"/>
          </a:xfrm>
        </p:spPr>
        <p:txBody>
          <a:bodyPr anchor="ctr">
            <a:normAutofit/>
          </a:bodyPr>
          <a:lstStyle/>
          <a:p>
            <a:pPr marL="0" indent="0" algn="ctr">
              <a:buNone/>
            </a:pPr>
            <a:r>
              <a:rPr lang="en-US" sz="2400" b="1" dirty="0">
                <a:solidFill>
                  <a:prstClr val="white"/>
                </a:solidFill>
                <a:latin typeface="Calibri" panose="020F0502020204030204" pitchFamily="34" charset="0"/>
              </a:rPr>
              <a:t>KPIs/KQIs</a:t>
            </a:r>
          </a:p>
        </p:txBody>
      </p:sp>
      <p:sp>
        <p:nvSpPr>
          <p:cNvPr id="4" name="Rectángulo 25"/>
          <p:cNvSpPr/>
          <p:nvPr/>
        </p:nvSpPr>
        <p:spPr>
          <a:xfrm>
            <a:off x="1390801" y="873133"/>
            <a:ext cx="18829518"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a:spcBef>
                <a:spcPts val="3200"/>
              </a:spcBef>
              <a:defRPr/>
            </a:pPr>
            <a:r>
              <a:rPr lang="en-US" sz="4000" b="1" cap="all" dirty="0" smtClean="0">
                <a:solidFill>
                  <a:prstClr val="black"/>
                </a:solidFill>
                <a:latin typeface="Calibri" panose="020F0502020204030204" pitchFamily="34" charset="0"/>
              </a:rPr>
              <a:t>KPIs/KQIs </a:t>
            </a:r>
            <a:r>
              <a:rPr lang="en-US" sz="4000" b="1" cap="all" dirty="0">
                <a:solidFill>
                  <a:prstClr val="black"/>
                </a:solidFill>
                <a:latin typeface="Calibri" panose="020F0502020204030204" pitchFamily="34" charset="0"/>
              </a:rPr>
              <a:t>proposed to measure each of the </a:t>
            </a:r>
            <a:r>
              <a:rPr lang="en-US" sz="4000" b="1" cap="all" dirty="0" smtClean="0">
                <a:solidFill>
                  <a:prstClr val="black"/>
                </a:solidFill>
                <a:latin typeface="Calibri" panose="020F0502020204030204" pitchFamily="34" charset="0"/>
              </a:rPr>
              <a:t>services – Latency</a:t>
            </a:r>
            <a:endParaRPr lang="en-US" sz="4000" b="1" cap="all" dirty="0">
              <a:solidFill>
                <a:prstClr val="black"/>
              </a:solidFill>
              <a:latin typeface="Calibri" panose="020F0502020204030204" pitchFamily="34" charset="0"/>
            </a:endParaRPr>
          </a:p>
        </p:txBody>
      </p:sp>
      <p:sp>
        <p:nvSpPr>
          <p:cNvPr id="14" name="TextBox 13"/>
          <p:cNvSpPr txBox="1"/>
          <p:nvPr/>
        </p:nvSpPr>
        <p:spPr>
          <a:xfrm>
            <a:off x="1400250" y="1923150"/>
            <a:ext cx="21583500" cy="1077218"/>
          </a:xfrm>
          <a:prstGeom prst="rect">
            <a:avLst/>
          </a:prstGeom>
          <a:noFill/>
        </p:spPr>
        <p:txBody>
          <a:bodyPr wrap="square" rtlCol="0">
            <a:spAutoFit/>
          </a:bodyPr>
          <a:lstStyle/>
          <a:p>
            <a:r>
              <a:rPr lang="en-US" sz="3200" dirty="0" smtClean="0">
                <a:solidFill>
                  <a:prstClr val="black"/>
                </a:solidFill>
                <a:latin typeface="Calibri" panose="020F0502020204030204" pitchFamily="34" charset="0"/>
              </a:rPr>
              <a:t>In this example, </a:t>
            </a:r>
            <a:r>
              <a:rPr lang="en-US" sz="3200" b="1" dirty="0" smtClean="0">
                <a:solidFill>
                  <a:prstClr val="black"/>
                </a:solidFill>
                <a:latin typeface="Calibri" panose="020F0502020204030204" pitchFamily="34" charset="0"/>
              </a:rPr>
              <a:t>aggregated information </a:t>
            </a:r>
            <a:r>
              <a:rPr lang="en-US" sz="3200" dirty="0" smtClean="0">
                <a:solidFill>
                  <a:prstClr val="black"/>
                </a:solidFill>
                <a:latin typeface="Calibri" panose="020F0502020204030204" pitchFamily="34" charset="0"/>
              </a:rPr>
              <a:t>can be analyzed and </a:t>
            </a:r>
            <a:r>
              <a:rPr lang="en-US" sz="3200" b="1" dirty="0" smtClean="0">
                <a:solidFill>
                  <a:prstClr val="black"/>
                </a:solidFill>
                <a:latin typeface="Calibri" panose="020F0502020204030204" pitchFamily="34" charset="0"/>
              </a:rPr>
              <a:t>drill-in to the user level</a:t>
            </a:r>
            <a:r>
              <a:rPr lang="en-US" sz="3200" dirty="0" smtClean="0">
                <a:solidFill>
                  <a:prstClr val="black"/>
                </a:solidFill>
                <a:latin typeface="Calibri" panose="020F0502020204030204" pitchFamily="34" charset="0"/>
              </a:rPr>
              <a:t> to understand </a:t>
            </a:r>
            <a:r>
              <a:rPr lang="en-US" sz="3200" b="1" dirty="0" smtClean="0">
                <a:solidFill>
                  <a:prstClr val="black"/>
                </a:solidFill>
                <a:latin typeface="Calibri" panose="020F0502020204030204" pitchFamily="34" charset="0"/>
              </a:rPr>
              <a:t>Latency</a:t>
            </a:r>
            <a:r>
              <a:rPr lang="en-US" sz="3200" dirty="0" smtClean="0">
                <a:solidFill>
                  <a:prstClr val="black"/>
                </a:solidFill>
                <a:latin typeface="Calibri" panose="020F0502020204030204" pitchFamily="34" charset="0"/>
              </a:rPr>
              <a:t> measured using data provided by network probes in the mobile network, </a:t>
            </a:r>
            <a:r>
              <a:rPr lang="en-US" sz="3200" b="1" dirty="0" smtClean="0">
                <a:solidFill>
                  <a:prstClr val="black"/>
                </a:solidFill>
                <a:latin typeface="Calibri" panose="020F0502020204030204" pitchFamily="34" charset="0"/>
              </a:rPr>
              <a:t>enriched</a:t>
            </a:r>
            <a:r>
              <a:rPr lang="en-US" sz="3200" dirty="0" smtClean="0">
                <a:solidFill>
                  <a:prstClr val="black"/>
                </a:solidFill>
                <a:latin typeface="Calibri" panose="020F0502020204030204" pitchFamily="34" charset="0"/>
              </a:rPr>
              <a:t> with geography and topology data.</a:t>
            </a:r>
            <a:endParaRPr lang="en-US" sz="3200" dirty="0">
              <a:solidFill>
                <a:prstClr val="black"/>
              </a:solidFill>
              <a:latin typeface="Calibri" panose="020F0502020204030204" pitchFamily="34" charset="0"/>
            </a:endParaRPr>
          </a:p>
        </p:txBody>
      </p:sp>
      <p:sp>
        <p:nvSpPr>
          <p:cNvPr id="49"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52" name="Rectangle 47"/>
          <p:cNvSpPr/>
          <p:nvPr/>
        </p:nvSpPr>
        <p:spPr>
          <a:xfrm rot="16200000">
            <a:off x="-464128" y="11488386"/>
            <a:ext cx="2463138"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PROBES</a:t>
            </a:r>
          </a:p>
        </p:txBody>
      </p:sp>
      <p:sp>
        <p:nvSpPr>
          <p:cNvPr id="54" name="Rectangle 49"/>
          <p:cNvSpPr/>
          <p:nvPr/>
        </p:nvSpPr>
        <p:spPr>
          <a:xfrm rot="16200000">
            <a:off x="-477755" y="8869623"/>
            <a:ext cx="2490392"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DATA LAKE</a:t>
            </a:r>
          </a:p>
        </p:txBody>
      </p:sp>
      <p:sp>
        <p:nvSpPr>
          <p:cNvPr id="57" name="Rectangle 50"/>
          <p:cNvSpPr/>
          <p:nvPr/>
        </p:nvSpPr>
        <p:spPr>
          <a:xfrm rot="16200000">
            <a:off x="-1735649" y="5005080"/>
            <a:ext cx="5006181"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SOC-cem-sqm</a:t>
            </a:r>
          </a:p>
        </p:txBody>
      </p:sp>
      <p:grpSp>
        <p:nvGrpSpPr>
          <p:cNvPr id="3" name="Grupo 2"/>
          <p:cNvGrpSpPr/>
          <p:nvPr/>
        </p:nvGrpSpPr>
        <p:grpSpPr>
          <a:xfrm>
            <a:off x="3309115" y="3251199"/>
            <a:ext cx="16452085" cy="9502421"/>
            <a:chOff x="3258315" y="3251199"/>
            <a:chExt cx="16452085" cy="9502421"/>
          </a:xfrm>
        </p:grpSpPr>
        <p:pic>
          <p:nvPicPr>
            <p:cNvPr id="11" name="Imagen 11"/>
            <p:cNvPicPr>
              <a:picLocks noChangeAspect="1"/>
            </p:cNvPicPr>
            <p:nvPr/>
          </p:nvPicPr>
          <p:blipFill rotWithShape="1">
            <a:blip r:embed="rId4" cstate="print">
              <a:extLst>
                <a:ext uri="{28A0092B-C50C-407E-A947-70E740481C1C}">
                  <a14:useLocalDpi xmlns:a14="http://schemas.microsoft.com/office/drawing/2010/main"/>
                </a:ext>
              </a:extLst>
            </a:blip>
            <a:srcRect t="2674" b="46626"/>
            <a:stretch/>
          </p:blipFill>
          <p:spPr>
            <a:xfrm>
              <a:off x="8907589" y="3251199"/>
              <a:ext cx="10802811" cy="9502421"/>
            </a:xfrm>
            <a:prstGeom prst="rect">
              <a:avLst/>
            </a:prstGeom>
          </p:spPr>
        </p:pic>
        <p:pic>
          <p:nvPicPr>
            <p:cNvPr id="12" name="Imagen 12"/>
            <p:cNvPicPr>
              <a:picLocks noChangeAspect="1"/>
            </p:cNvPicPr>
            <p:nvPr/>
          </p:nvPicPr>
          <p:blipFill rotWithShape="1">
            <a:blip r:embed="rId5" cstate="print">
              <a:extLst>
                <a:ext uri="{28A0092B-C50C-407E-A947-70E740481C1C}">
                  <a14:useLocalDpi xmlns:a14="http://schemas.microsoft.com/office/drawing/2010/main"/>
                </a:ext>
              </a:extLst>
            </a:blip>
            <a:srcRect t="2130"/>
            <a:stretch/>
          </p:blipFill>
          <p:spPr>
            <a:xfrm>
              <a:off x="3258315" y="3251200"/>
              <a:ext cx="5375845" cy="9491409"/>
            </a:xfrm>
            <a:prstGeom prst="rect">
              <a:avLst/>
            </a:prstGeom>
          </p:spPr>
        </p:pic>
      </p:grpSp>
      <p:sp>
        <p:nvSpPr>
          <p:cNvPr id="15" name="Oval 14"/>
          <p:cNvSpPr/>
          <p:nvPr/>
        </p:nvSpPr>
        <p:spPr>
          <a:xfrm>
            <a:off x="618941" y="903443"/>
            <a:ext cx="720000" cy="720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4000" b="1" dirty="0" smtClean="0">
                <a:solidFill>
                  <a:schemeClr val="tx1"/>
                </a:solidFill>
                <a:latin typeface="Calibri" panose="020F0502020204030204" pitchFamily="34" charset="0"/>
              </a:rPr>
              <a:t>1</a:t>
            </a:r>
            <a:endParaRPr lang="en-US" sz="4000" b="1" dirty="0">
              <a:solidFill>
                <a:schemeClr val="tx1"/>
              </a:solidFill>
              <a:latin typeface="Calibri" panose="020F0502020204030204" pitchFamily="34" charset="0"/>
            </a:endParaRPr>
          </a:p>
        </p:txBody>
      </p:sp>
      <p:sp>
        <p:nvSpPr>
          <p:cNvPr id="16" name="Rectangle 15"/>
          <p:cNvSpPr/>
          <p:nvPr/>
        </p:nvSpPr>
        <p:spPr>
          <a:xfrm rot="1800000">
            <a:off x="20121401" y="3808456"/>
            <a:ext cx="2412460" cy="65165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Calibri" panose="020F0502020204030204" pitchFamily="34" charset="0"/>
                <a:cs typeface="Calibri" panose="020F0502020204030204" pitchFamily="34" charset="0"/>
              </a:rPr>
              <a:t>Illustrative</a:t>
            </a:r>
            <a:endParaRPr lang="en-US" sz="2800" b="1" dirty="0">
              <a:solidFill>
                <a:schemeClr val="tx1"/>
              </a:solidFill>
              <a:latin typeface="Calibri" panose="020F0502020204030204" pitchFamily="34" charset="0"/>
              <a:cs typeface="Calibri" panose="020F0502020204030204" pitchFamily="34" charset="0"/>
            </a:endParaRPr>
          </a:p>
        </p:txBody>
      </p:sp>
      <p:sp>
        <p:nvSpPr>
          <p:cNvPr id="17" name="Rectángulo 16"/>
          <p:cNvSpPr/>
          <p:nvPr/>
        </p:nvSpPr>
        <p:spPr>
          <a:xfrm>
            <a:off x="-273727" y="-139987"/>
            <a:ext cx="892668" cy="636814"/>
          </a:xfrm>
          <a:prstGeom prst="rect">
            <a:avLst/>
          </a:prstGeom>
          <a:solidFill>
            <a:srgbClr val="9AAE04"/>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6000" dirty="0" smtClean="0"/>
              <a:t>*</a:t>
            </a:r>
            <a:endParaRPr lang="es-ES_tradnl" sz="6000" dirty="0"/>
          </a:p>
        </p:txBody>
      </p:sp>
    </p:spTree>
    <p:extLst>
      <p:ext uri="{BB962C8B-B14F-4D97-AF65-F5344CB8AC3E}">
        <p14:creationId xmlns:p14="http://schemas.microsoft.com/office/powerpoint/2010/main" val="3599909623"/>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Use Cases</a:t>
            </a:r>
            <a:endParaRPr lang="en-US" sz="2400" b="1" dirty="0">
              <a:solidFill>
                <a:prstClr val="white"/>
              </a:solidFill>
              <a:latin typeface="Calibri" panose="020F0502020204030204" pitchFamily="34" charset="0"/>
            </a:endParaRPr>
          </a:p>
        </p:txBody>
      </p:sp>
      <p:sp>
        <p:nvSpPr>
          <p:cNvPr id="48" name="Rectángulo 25"/>
          <p:cNvSpPr/>
          <p:nvPr/>
        </p:nvSpPr>
        <p:spPr>
          <a:xfrm>
            <a:off x="1390799" y="873133"/>
            <a:ext cx="1971893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a:spcBef>
                <a:spcPts val="3200"/>
              </a:spcBef>
            </a:pPr>
            <a:r>
              <a:rPr lang="en-US" sz="4000" b="1" cap="all" dirty="0" smtClean="0">
                <a:solidFill>
                  <a:prstClr val="black"/>
                </a:solidFill>
                <a:latin typeface="Calibri" panose="020F0502020204030204" pitchFamily="34" charset="0"/>
              </a:rPr>
              <a:t>USE CASES PROPOSED OVER THE TOP OF THE TOOL</a:t>
            </a:r>
            <a:endParaRPr lang="en-US" sz="4000" b="1" cap="all" dirty="0">
              <a:solidFill>
                <a:prstClr val="black"/>
              </a:solidFill>
              <a:latin typeface="Calibri" panose="020F0502020204030204" pitchFamily="34" charset="0"/>
            </a:endParaRPr>
          </a:p>
        </p:txBody>
      </p:sp>
      <p:sp>
        <p:nvSpPr>
          <p:cNvPr id="50" name="TextBox 49"/>
          <p:cNvSpPr txBox="1"/>
          <p:nvPr/>
        </p:nvSpPr>
        <p:spPr>
          <a:xfrm>
            <a:off x="1390800" y="1923150"/>
            <a:ext cx="21583500" cy="1077218"/>
          </a:xfrm>
          <a:prstGeom prst="rect">
            <a:avLst/>
          </a:prstGeom>
          <a:noFill/>
        </p:spPr>
        <p:txBody>
          <a:bodyPr wrap="square" rtlCol="0">
            <a:spAutoFit/>
          </a:bodyPr>
          <a:lstStyle/>
          <a:p>
            <a:r>
              <a:rPr lang="en-US" sz="3200" dirty="0" smtClean="0">
                <a:solidFill>
                  <a:srgbClr val="000000"/>
                </a:solidFill>
                <a:latin typeface="Calibri" panose="020F0502020204030204" pitchFamily="34" charset="0"/>
                <a:cs typeface="Arial" panose="020B0604020202020204" pitchFamily="34" charset="0"/>
              </a:rPr>
              <a:t>This short list is a result of our experience building successful use cases that have helped customers in their SOC-CEM-SQM processes.</a:t>
            </a:r>
            <a:endParaRPr lang="en-US" sz="3200" dirty="0">
              <a:solidFill>
                <a:srgbClr val="000000"/>
              </a:solidFill>
              <a:latin typeface="Calibri" panose="020F0502020204030204" pitchFamily="34" charset="0"/>
              <a:cs typeface="Arial" panose="020B0604020202020204" pitchFamily="34" charset="0"/>
            </a:endParaRPr>
          </a:p>
        </p:txBody>
      </p:sp>
      <p:sp>
        <p:nvSpPr>
          <p:cNvPr id="45"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44" name="Rectangle 43"/>
          <p:cNvSpPr/>
          <p:nvPr/>
        </p:nvSpPr>
        <p:spPr>
          <a:xfrm rot="16200000">
            <a:off x="-464128" y="11488386"/>
            <a:ext cx="2463138"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PROBES</a:t>
            </a:r>
          </a:p>
        </p:txBody>
      </p:sp>
      <p:sp>
        <p:nvSpPr>
          <p:cNvPr id="46" name="Rectangle 45"/>
          <p:cNvSpPr/>
          <p:nvPr/>
        </p:nvSpPr>
        <p:spPr>
          <a:xfrm rot="16200000">
            <a:off x="-477755" y="8869623"/>
            <a:ext cx="2490392"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DATA LAKE</a:t>
            </a:r>
          </a:p>
        </p:txBody>
      </p:sp>
      <p:sp>
        <p:nvSpPr>
          <p:cNvPr id="49" name="Rectangle 48"/>
          <p:cNvSpPr/>
          <p:nvPr/>
        </p:nvSpPr>
        <p:spPr>
          <a:xfrm rot="16200000">
            <a:off x="-1735649" y="5005080"/>
            <a:ext cx="5006181"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SOC-cem-sqm</a:t>
            </a:r>
          </a:p>
        </p:txBody>
      </p:sp>
      <p:grpSp>
        <p:nvGrpSpPr>
          <p:cNvPr id="52" name="Grupo 51"/>
          <p:cNvGrpSpPr/>
          <p:nvPr/>
        </p:nvGrpSpPr>
        <p:grpSpPr>
          <a:xfrm>
            <a:off x="1467758" y="2689078"/>
            <a:ext cx="22718485" cy="9889578"/>
            <a:chOff x="1262740" y="2689078"/>
            <a:chExt cx="22718485" cy="9889578"/>
          </a:xfrm>
        </p:grpSpPr>
        <p:sp>
          <p:nvSpPr>
            <p:cNvPr id="53" name="Rectangle 116"/>
            <p:cNvSpPr/>
            <p:nvPr/>
          </p:nvSpPr>
          <p:spPr>
            <a:xfrm>
              <a:off x="1262740" y="3915221"/>
              <a:ext cx="11152414" cy="8654143"/>
            </a:xfrm>
            <a:prstGeom prst="rect">
              <a:avLst/>
            </a:prstGeom>
            <a:solidFill>
              <a:schemeClr val="bg1"/>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prstClr val="black"/>
                </a:solidFill>
                <a:latin typeface="Calibri" panose="020F0502020204030204" pitchFamily="34" charset="0"/>
              </a:endParaRPr>
            </a:p>
          </p:txBody>
        </p:sp>
        <p:sp>
          <p:nvSpPr>
            <p:cNvPr id="54" name="Rectangle 122"/>
            <p:cNvSpPr/>
            <p:nvPr/>
          </p:nvSpPr>
          <p:spPr>
            <a:xfrm>
              <a:off x="4987992" y="3493724"/>
              <a:ext cx="3701910" cy="523220"/>
            </a:xfrm>
            <a:prstGeom prst="rect">
              <a:avLst/>
            </a:prstGeom>
            <a:solidFill>
              <a:srgbClr val="9AAE04"/>
            </a:solidFill>
          </p:spPr>
          <p:txBody>
            <a:bodyPr wrap="square">
              <a:spAutoFit/>
            </a:bodyPr>
            <a:lstStyle/>
            <a:p>
              <a:pPr algn="ctr"/>
              <a:r>
                <a:rPr lang="en-US" sz="2800" b="1" dirty="0" smtClean="0">
                  <a:solidFill>
                    <a:prstClr val="white"/>
                  </a:solidFill>
                  <a:latin typeface="Calibri" panose="020F0502020204030204" pitchFamily="34" charset="0"/>
                </a:rPr>
                <a:t>Mobile</a:t>
              </a:r>
              <a:endParaRPr lang="en-US" sz="2800" b="1" dirty="0">
                <a:solidFill>
                  <a:prstClr val="white"/>
                </a:solidFill>
                <a:latin typeface="Calibri" panose="020F0502020204030204" pitchFamily="34" charset="0"/>
              </a:endParaRPr>
            </a:p>
          </p:txBody>
        </p:sp>
        <p:sp>
          <p:nvSpPr>
            <p:cNvPr id="55" name="Rectangle 124"/>
            <p:cNvSpPr/>
            <p:nvPr/>
          </p:nvSpPr>
          <p:spPr>
            <a:xfrm>
              <a:off x="3425407" y="3949176"/>
              <a:ext cx="1194558" cy="400110"/>
            </a:xfrm>
            <a:prstGeom prst="rect">
              <a:avLst/>
            </a:prstGeom>
          </p:spPr>
          <p:txBody>
            <a:bodyPr wrap="none">
              <a:spAutoFit/>
            </a:bodyPr>
            <a:lstStyle/>
            <a:p>
              <a:r>
                <a:rPr lang="en-US" sz="2000" b="1" dirty="0" smtClean="0">
                  <a:solidFill>
                    <a:prstClr val="black"/>
                  </a:solidFill>
                  <a:latin typeface="Calibri" panose="020F0502020204030204" pitchFamily="34" charset="0"/>
                  <a:cs typeface="Arial" panose="020B0604020202020204" pitchFamily="34" charset="0"/>
                </a:rPr>
                <a:t>USE CASE</a:t>
              </a:r>
              <a:endParaRPr lang="en-US" sz="2000" b="1" dirty="0">
                <a:solidFill>
                  <a:prstClr val="black"/>
                </a:solidFill>
                <a:latin typeface="Calibri" panose="020F0502020204030204" pitchFamily="34" charset="0"/>
              </a:endParaRPr>
            </a:p>
          </p:txBody>
        </p:sp>
        <p:sp>
          <p:nvSpPr>
            <p:cNvPr id="56" name="Rectangle 125"/>
            <p:cNvSpPr/>
            <p:nvPr/>
          </p:nvSpPr>
          <p:spPr>
            <a:xfrm>
              <a:off x="8951329" y="3949176"/>
              <a:ext cx="1318694" cy="400110"/>
            </a:xfrm>
            <a:prstGeom prst="rect">
              <a:avLst/>
            </a:prstGeom>
          </p:spPr>
          <p:txBody>
            <a:bodyPr wrap="none">
              <a:spAutoFit/>
            </a:bodyPr>
            <a:lstStyle/>
            <a:p>
              <a:r>
                <a:rPr lang="en-US" sz="2000" b="1" dirty="0" smtClean="0">
                  <a:solidFill>
                    <a:prstClr val="black"/>
                  </a:solidFill>
                  <a:latin typeface="Calibri" panose="020F0502020204030204" pitchFamily="34" charset="0"/>
                  <a:cs typeface="Arial" panose="020B0604020202020204" pitchFamily="34" charset="0"/>
                </a:rPr>
                <a:t>OBJECTIVE</a:t>
              </a:r>
              <a:endParaRPr lang="en-US" sz="2000" b="1" dirty="0">
                <a:solidFill>
                  <a:prstClr val="black"/>
                </a:solidFill>
                <a:latin typeface="Calibri" panose="020F0502020204030204" pitchFamily="34" charset="0"/>
              </a:endParaRPr>
            </a:p>
          </p:txBody>
        </p:sp>
        <p:cxnSp>
          <p:nvCxnSpPr>
            <p:cNvPr id="57" name="Straight Connector 130"/>
            <p:cNvCxnSpPr/>
            <p:nvPr/>
          </p:nvCxnSpPr>
          <p:spPr>
            <a:xfrm>
              <a:off x="1552941" y="6157751"/>
              <a:ext cx="10476000" cy="0"/>
            </a:xfrm>
            <a:prstGeom prst="line">
              <a:avLst/>
            </a:prstGeom>
            <a:ln>
              <a:solidFill>
                <a:srgbClr val="9AAE04"/>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131"/>
            <p:cNvCxnSpPr/>
            <p:nvPr/>
          </p:nvCxnSpPr>
          <p:spPr>
            <a:xfrm>
              <a:off x="1552941" y="8227831"/>
              <a:ext cx="10476000" cy="0"/>
            </a:xfrm>
            <a:prstGeom prst="line">
              <a:avLst/>
            </a:prstGeom>
            <a:ln>
              <a:solidFill>
                <a:srgbClr val="9AAE04"/>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132"/>
            <p:cNvCxnSpPr/>
            <p:nvPr/>
          </p:nvCxnSpPr>
          <p:spPr>
            <a:xfrm>
              <a:off x="1552941" y="10020912"/>
              <a:ext cx="10476000" cy="0"/>
            </a:xfrm>
            <a:prstGeom prst="line">
              <a:avLst/>
            </a:prstGeom>
            <a:ln>
              <a:solidFill>
                <a:srgbClr val="9AAE04"/>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133"/>
            <p:cNvCxnSpPr/>
            <p:nvPr/>
          </p:nvCxnSpPr>
          <p:spPr>
            <a:xfrm>
              <a:off x="1552941" y="11259995"/>
              <a:ext cx="10476000" cy="0"/>
            </a:xfrm>
            <a:prstGeom prst="line">
              <a:avLst/>
            </a:prstGeom>
            <a:ln>
              <a:solidFill>
                <a:srgbClr val="9AAE04"/>
              </a:solidFill>
              <a:prstDash val="dash"/>
            </a:ln>
          </p:spPr>
          <p:style>
            <a:lnRef idx="1">
              <a:schemeClr val="accent1"/>
            </a:lnRef>
            <a:fillRef idx="0">
              <a:schemeClr val="accent1"/>
            </a:fillRef>
            <a:effectRef idx="0">
              <a:schemeClr val="accent1"/>
            </a:effectRef>
            <a:fontRef idx="minor">
              <a:schemeClr val="tx1"/>
            </a:fontRef>
          </p:style>
        </p:cxnSp>
        <p:sp>
          <p:nvSpPr>
            <p:cNvPr id="61" name="Rectangle 134"/>
            <p:cNvSpPr/>
            <p:nvPr/>
          </p:nvSpPr>
          <p:spPr>
            <a:xfrm>
              <a:off x="12811983" y="3924513"/>
              <a:ext cx="11152414" cy="8654143"/>
            </a:xfrm>
            <a:prstGeom prst="rect">
              <a:avLst/>
            </a:prstGeom>
            <a:solidFill>
              <a:schemeClr val="bg1"/>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prstClr val="black"/>
                </a:solidFill>
                <a:latin typeface="Calibri" panose="020F0502020204030204" pitchFamily="34" charset="0"/>
              </a:endParaRPr>
            </a:p>
          </p:txBody>
        </p:sp>
        <p:sp>
          <p:nvSpPr>
            <p:cNvPr id="62" name="Rectangle 140"/>
            <p:cNvSpPr/>
            <p:nvPr/>
          </p:nvSpPr>
          <p:spPr>
            <a:xfrm>
              <a:off x="16368969" y="3493724"/>
              <a:ext cx="4072101" cy="523220"/>
            </a:xfrm>
            <a:prstGeom prst="rect">
              <a:avLst/>
            </a:prstGeom>
            <a:solidFill>
              <a:srgbClr val="9AAE04"/>
            </a:solidFill>
          </p:spPr>
          <p:txBody>
            <a:bodyPr wrap="square">
              <a:spAutoFit/>
            </a:bodyPr>
            <a:lstStyle/>
            <a:p>
              <a:pPr algn="ctr"/>
              <a:r>
                <a:rPr lang="en-US" sz="2800" b="1" dirty="0" smtClean="0">
                  <a:solidFill>
                    <a:prstClr val="white"/>
                  </a:solidFill>
                  <a:latin typeface="Calibri" panose="020F0502020204030204" pitchFamily="34" charset="0"/>
                </a:rPr>
                <a:t>Fixed</a:t>
              </a:r>
              <a:endParaRPr lang="en-US" sz="2800" b="1" dirty="0">
                <a:solidFill>
                  <a:prstClr val="white"/>
                </a:solidFill>
                <a:latin typeface="Calibri" panose="020F0502020204030204" pitchFamily="34" charset="0"/>
              </a:endParaRPr>
            </a:p>
          </p:txBody>
        </p:sp>
        <p:sp>
          <p:nvSpPr>
            <p:cNvPr id="63" name="Rectangle 142"/>
            <p:cNvSpPr/>
            <p:nvPr/>
          </p:nvSpPr>
          <p:spPr>
            <a:xfrm>
              <a:off x="14991479" y="3954619"/>
              <a:ext cx="1194558" cy="400110"/>
            </a:xfrm>
            <a:prstGeom prst="rect">
              <a:avLst/>
            </a:prstGeom>
          </p:spPr>
          <p:txBody>
            <a:bodyPr wrap="none">
              <a:spAutoFit/>
            </a:bodyPr>
            <a:lstStyle/>
            <a:p>
              <a:r>
                <a:rPr lang="en-US" sz="2000" b="1" dirty="0" smtClean="0">
                  <a:solidFill>
                    <a:prstClr val="black"/>
                  </a:solidFill>
                  <a:latin typeface="Calibri" panose="020F0502020204030204" pitchFamily="34" charset="0"/>
                  <a:cs typeface="Arial" panose="020B0604020202020204" pitchFamily="34" charset="0"/>
                </a:rPr>
                <a:t>USE CASE</a:t>
              </a:r>
              <a:endParaRPr lang="en-US" sz="2000" b="1" dirty="0">
                <a:solidFill>
                  <a:prstClr val="black"/>
                </a:solidFill>
                <a:latin typeface="Calibri" panose="020F0502020204030204" pitchFamily="34" charset="0"/>
              </a:endParaRPr>
            </a:p>
          </p:txBody>
        </p:sp>
        <p:sp>
          <p:nvSpPr>
            <p:cNvPr id="64" name="Rectangle 143"/>
            <p:cNvSpPr/>
            <p:nvPr/>
          </p:nvSpPr>
          <p:spPr>
            <a:xfrm>
              <a:off x="20517401" y="3954619"/>
              <a:ext cx="1318694" cy="400110"/>
            </a:xfrm>
            <a:prstGeom prst="rect">
              <a:avLst/>
            </a:prstGeom>
          </p:spPr>
          <p:txBody>
            <a:bodyPr wrap="none">
              <a:spAutoFit/>
            </a:bodyPr>
            <a:lstStyle/>
            <a:p>
              <a:r>
                <a:rPr lang="en-US" sz="2000" b="1" dirty="0" smtClean="0">
                  <a:solidFill>
                    <a:prstClr val="black"/>
                  </a:solidFill>
                  <a:latin typeface="Calibri" panose="020F0502020204030204" pitchFamily="34" charset="0"/>
                  <a:cs typeface="Arial" panose="020B0604020202020204" pitchFamily="34" charset="0"/>
                </a:rPr>
                <a:t>OBJECTIVE</a:t>
              </a:r>
              <a:endParaRPr lang="en-US" sz="2000" b="1" dirty="0">
                <a:solidFill>
                  <a:prstClr val="black"/>
                </a:solidFill>
                <a:latin typeface="Calibri" panose="020F0502020204030204" pitchFamily="34" charset="0"/>
              </a:endParaRPr>
            </a:p>
          </p:txBody>
        </p:sp>
        <p:cxnSp>
          <p:nvCxnSpPr>
            <p:cNvPr id="65" name="Straight Connector 148"/>
            <p:cNvCxnSpPr/>
            <p:nvPr/>
          </p:nvCxnSpPr>
          <p:spPr>
            <a:xfrm>
              <a:off x="13167019" y="5482772"/>
              <a:ext cx="10476000" cy="0"/>
            </a:xfrm>
            <a:prstGeom prst="line">
              <a:avLst/>
            </a:prstGeom>
            <a:ln>
              <a:solidFill>
                <a:srgbClr val="9AAE04"/>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149"/>
            <p:cNvCxnSpPr/>
            <p:nvPr/>
          </p:nvCxnSpPr>
          <p:spPr>
            <a:xfrm>
              <a:off x="13134362" y="8329208"/>
              <a:ext cx="10476000" cy="0"/>
            </a:xfrm>
            <a:prstGeom prst="line">
              <a:avLst/>
            </a:prstGeom>
            <a:ln>
              <a:solidFill>
                <a:srgbClr val="9AAE04"/>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150"/>
            <p:cNvCxnSpPr/>
            <p:nvPr/>
          </p:nvCxnSpPr>
          <p:spPr>
            <a:xfrm>
              <a:off x="13134362" y="10100750"/>
              <a:ext cx="10476000" cy="0"/>
            </a:xfrm>
            <a:prstGeom prst="line">
              <a:avLst/>
            </a:prstGeom>
            <a:ln>
              <a:solidFill>
                <a:srgbClr val="9AAE04"/>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151"/>
            <p:cNvCxnSpPr/>
            <p:nvPr/>
          </p:nvCxnSpPr>
          <p:spPr>
            <a:xfrm>
              <a:off x="13167019" y="11359035"/>
              <a:ext cx="10476000" cy="0"/>
            </a:xfrm>
            <a:prstGeom prst="line">
              <a:avLst/>
            </a:prstGeom>
            <a:ln>
              <a:solidFill>
                <a:srgbClr val="9AAE04"/>
              </a:solidFill>
              <a:prstDash val="dash"/>
            </a:ln>
          </p:spPr>
          <p:style>
            <a:lnRef idx="1">
              <a:schemeClr val="accent1"/>
            </a:lnRef>
            <a:fillRef idx="0">
              <a:schemeClr val="accent1"/>
            </a:fillRef>
            <a:effectRef idx="0">
              <a:schemeClr val="accent1"/>
            </a:effectRef>
            <a:fontRef idx="minor">
              <a:schemeClr val="tx1"/>
            </a:fontRef>
          </p:style>
        </p:cxnSp>
        <p:pic>
          <p:nvPicPr>
            <p:cNvPr id="69" name="Picture 1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82112" y="2710311"/>
              <a:ext cx="751577" cy="751577"/>
            </a:xfrm>
            <a:prstGeom prst="rect">
              <a:avLst/>
            </a:prstGeom>
          </p:spPr>
        </p:pic>
        <p:pic>
          <p:nvPicPr>
            <p:cNvPr id="70" name="Picture 1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352134" y="2689078"/>
              <a:ext cx="751577" cy="751577"/>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pic>
        <p:sp>
          <p:nvSpPr>
            <p:cNvPr id="71" name="Rectangle 154"/>
            <p:cNvSpPr/>
            <p:nvPr/>
          </p:nvSpPr>
          <p:spPr>
            <a:xfrm>
              <a:off x="1502015" y="4384047"/>
              <a:ext cx="4676124" cy="1015663"/>
            </a:xfrm>
            <a:prstGeom prst="rect">
              <a:avLst/>
            </a:prstGeom>
          </p:spPr>
          <p:txBody>
            <a:bodyPr wrap="square">
              <a:spAutoFit/>
            </a:bodyPr>
            <a:lstStyle/>
            <a:p>
              <a:r>
                <a:rPr lang="en-US" sz="2000" b="1" dirty="0" smtClean="0">
                  <a:latin typeface="Calibri" panose="020F0502020204030204" pitchFamily="34" charset="0"/>
                </a:rPr>
                <a:t>Mobile user identification tool with controlled quota and no balance</a:t>
              </a:r>
              <a:endParaRPr lang="en-US" sz="2000" dirty="0" smtClean="0">
                <a:latin typeface="Calibri" panose="020F0502020204030204" pitchFamily="34" charset="0"/>
                <a:cs typeface="Arial" panose="020B0604020202020204" pitchFamily="34" charset="0"/>
              </a:endParaRPr>
            </a:p>
            <a:p>
              <a:endParaRPr lang="en-US" sz="2000" dirty="0">
                <a:solidFill>
                  <a:srgbClr val="9AAE04"/>
                </a:solidFill>
                <a:latin typeface="Calibri" panose="020F0502020204030204" pitchFamily="34" charset="0"/>
              </a:endParaRPr>
            </a:p>
          </p:txBody>
        </p:sp>
        <p:sp>
          <p:nvSpPr>
            <p:cNvPr id="72" name="Rectangle 155"/>
            <p:cNvSpPr/>
            <p:nvPr/>
          </p:nvSpPr>
          <p:spPr>
            <a:xfrm>
              <a:off x="6542311" y="4384047"/>
              <a:ext cx="5905500" cy="1323439"/>
            </a:xfrm>
            <a:prstGeom prst="rect">
              <a:avLst/>
            </a:prstGeom>
          </p:spPr>
          <p:txBody>
            <a:bodyPr wrap="square">
              <a:spAutoFit/>
            </a:bodyPr>
            <a:lstStyle/>
            <a:p>
              <a:r>
                <a:rPr lang="en-US" sz="2000" dirty="0" smtClean="0">
                  <a:solidFill>
                    <a:prstClr val="black"/>
                  </a:solidFill>
                  <a:latin typeface="Calibri" panose="020F0502020204030204" pitchFamily="34" charset="0"/>
                  <a:cs typeface="Arial" panose="020B0604020202020204" pitchFamily="34" charset="0"/>
                </a:rPr>
                <a:t>Identify prepaid users with controlled quota and without balance for enrichment of mobile QoE indicators and diagnosis of mobile Internet service degradation reported</a:t>
              </a:r>
              <a:endParaRPr lang="en-US" sz="2000" dirty="0">
                <a:solidFill>
                  <a:srgbClr val="FF0000"/>
                </a:solidFill>
                <a:latin typeface="Calibri" panose="020F0502020204030204" pitchFamily="34" charset="0"/>
                <a:cs typeface="Arial" panose="020B0604020202020204" pitchFamily="34" charset="0"/>
              </a:endParaRPr>
            </a:p>
          </p:txBody>
        </p:sp>
        <p:sp>
          <p:nvSpPr>
            <p:cNvPr id="73" name="Rectangle 156"/>
            <p:cNvSpPr/>
            <p:nvPr/>
          </p:nvSpPr>
          <p:spPr>
            <a:xfrm>
              <a:off x="13035429" y="7203653"/>
              <a:ext cx="4855239" cy="1015663"/>
            </a:xfrm>
            <a:prstGeom prst="rect">
              <a:avLst/>
            </a:prstGeom>
          </p:spPr>
          <p:txBody>
            <a:bodyPr wrap="square">
              <a:spAutoFit/>
            </a:bodyPr>
            <a:lstStyle/>
            <a:p>
              <a:r>
                <a:rPr lang="en-US" sz="2000" b="1" dirty="0" smtClean="0">
                  <a:latin typeface="Calibri" panose="020F0502020204030204" pitchFamily="34" charset="0"/>
                </a:rPr>
                <a:t>Operations Tool for Wi-Fi Network Performance Monitoring</a:t>
              </a:r>
              <a:endParaRPr lang="en-US" sz="2000" b="1" dirty="0" smtClean="0">
                <a:latin typeface="Calibri" panose="020F0502020204030204" pitchFamily="34" charset="0"/>
                <a:cs typeface="Arial" panose="020B0604020202020204" pitchFamily="34" charset="0"/>
              </a:endParaRPr>
            </a:p>
            <a:p>
              <a:endParaRPr lang="en-US" sz="2000" b="1" dirty="0">
                <a:latin typeface="Calibri" panose="020F0502020204030204" pitchFamily="34" charset="0"/>
              </a:endParaRPr>
            </a:p>
          </p:txBody>
        </p:sp>
        <p:sp>
          <p:nvSpPr>
            <p:cNvPr id="74" name="Rectangle 157"/>
            <p:cNvSpPr/>
            <p:nvPr/>
          </p:nvSpPr>
          <p:spPr>
            <a:xfrm>
              <a:off x="18075725" y="7203653"/>
              <a:ext cx="5905500" cy="1323439"/>
            </a:xfrm>
            <a:prstGeom prst="rect">
              <a:avLst/>
            </a:prstGeom>
          </p:spPr>
          <p:txBody>
            <a:bodyPr wrap="square">
              <a:spAutoFit/>
            </a:bodyPr>
            <a:lstStyle/>
            <a:p>
              <a:r>
                <a:rPr lang="en-US" sz="2000" dirty="0" smtClean="0">
                  <a:solidFill>
                    <a:prstClr val="black"/>
                  </a:solidFill>
                  <a:latin typeface="Calibri" panose="020F0502020204030204" pitchFamily="34" charset="0"/>
                  <a:cs typeface="Arial" panose="020B0604020202020204" pitchFamily="34" charset="0"/>
                </a:rPr>
                <a:t>Monitor the status of the Wi-Fi network through a network performance index in order to identify network degradations affecting the quality of the home broadband service</a:t>
              </a:r>
              <a:endParaRPr lang="en-US" sz="2000" dirty="0">
                <a:solidFill>
                  <a:prstClr val="black"/>
                </a:solidFill>
                <a:latin typeface="Calibri" panose="020F0502020204030204" pitchFamily="34" charset="0"/>
                <a:cs typeface="Arial" panose="020B0604020202020204" pitchFamily="34" charset="0"/>
              </a:endParaRPr>
            </a:p>
          </p:txBody>
        </p:sp>
        <p:sp>
          <p:nvSpPr>
            <p:cNvPr id="75" name="Rectangle 172"/>
            <p:cNvSpPr/>
            <p:nvPr/>
          </p:nvSpPr>
          <p:spPr>
            <a:xfrm>
              <a:off x="1502015" y="6454127"/>
              <a:ext cx="4676124" cy="1015663"/>
            </a:xfrm>
            <a:prstGeom prst="rect">
              <a:avLst/>
            </a:prstGeom>
          </p:spPr>
          <p:txBody>
            <a:bodyPr wrap="square">
              <a:spAutoFit/>
            </a:bodyPr>
            <a:lstStyle/>
            <a:p>
              <a:r>
                <a:rPr lang="en-US" sz="2000" b="1" dirty="0" smtClean="0">
                  <a:latin typeface="Calibri" panose="020F0502020204030204" pitchFamily="34" charset="0"/>
                </a:rPr>
                <a:t>Tool for Mobile Internet Consumer Consultation by User and Application</a:t>
              </a:r>
              <a:r>
                <a:rPr lang="en-US" sz="2000" dirty="0" smtClean="0">
                  <a:solidFill>
                    <a:srgbClr val="9AAE04"/>
                  </a:solidFill>
                  <a:latin typeface="Calibri" panose="020F0502020204030204" pitchFamily="34" charset="0"/>
                </a:rPr>
                <a:t>	</a:t>
              </a:r>
              <a:endParaRPr lang="en-US" sz="2000" b="1" dirty="0">
                <a:solidFill>
                  <a:srgbClr val="9AAE04"/>
                </a:solidFill>
                <a:latin typeface="Calibri" panose="020F0502020204030204" pitchFamily="34" charset="0"/>
              </a:endParaRPr>
            </a:p>
          </p:txBody>
        </p:sp>
        <p:sp>
          <p:nvSpPr>
            <p:cNvPr id="76" name="Rectangle 173"/>
            <p:cNvSpPr/>
            <p:nvPr/>
          </p:nvSpPr>
          <p:spPr>
            <a:xfrm>
              <a:off x="1502015" y="8563173"/>
              <a:ext cx="4676124" cy="707886"/>
            </a:xfrm>
            <a:prstGeom prst="rect">
              <a:avLst/>
            </a:prstGeom>
          </p:spPr>
          <p:txBody>
            <a:bodyPr wrap="square">
              <a:spAutoFit/>
            </a:bodyPr>
            <a:lstStyle/>
            <a:p>
              <a:r>
                <a:rPr lang="en-US" sz="2000" b="1" dirty="0" smtClean="0">
                  <a:latin typeface="Calibri" panose="020F0502020204030204" pitchFamily="34" charset="0"/>
                </a:rPr>
                <a:t>Tool </a:t>
              </a:r>
              <a:r>
                <a:rPr lang="en-US" sz="2000" b="1" dirty="0">
                  <a:latin typeface="Calibri" panose="020F0502020204030204" pitchFamily="34" charset="0"/>
                </a:rPr>
                <a:t>for </a:t>
              </a:r>
              <a:r>
                <a:rPr lang="en-US" sz="2000" b="1" dirty="0" smtClean="0">
                  <a:latin typeface="Calibri" panose="020F0502020204030204" pitchFamily="34" charset="0"/>
                </a:rPr>
                <a:t>Mobile </a:t>
              </a:r>
              <a:r>
                <a:rPr lang="en-US" sz="2000" b="1" dirty="0">
                  <a:latin typeface="Calibri" panose="020F0502020204030204" pitchFamily="34" charset="0"/>
                </a:rPr>
                <a:t>network congestion, expansion and failure </a:t>
              </a:r>
              <a:r>
                <a:rPr lang="en-US" sz="2000" b="1" dirty="0" smtClean="0">
                  <a:latin typeface="Calibri" panose="020F0502020204030204" pitchFamily="34" charset="0"/>
                </a:rPr>
                <a:t>consultation</a:t>
              </a:r>
              <a:endParaRPr lang="en-US" sz="2000" b="1" dirty="0">
                <a:latin typeface="Calibri" panose="020F0502020204030204" pitchFamily="34" charset="0"/>
              </a:endParaRPr>
            </a:p>
          </p:txBody>
        </p:sp>
        <p:sp>
          <p:nvSpPr>
            <p:cNvPr id="77" name="Rectangle 174"/>
            <p:cNvSpPr/>
            <p:nvPr/>
          </p:nvSpPr>
          <p:spPr>
            <a:xfrm>
              <a:off x="1502015" y="10317288"/>
              <a:ext cx="4676124" cy="707886"/>
            </a:xfrm>
            <a:prstGeom prst="rect">
              <a:avLst/>
            </a:prstGeom>
          </p:spPr>
          <p:txBody>
            <a:bodyPr wrap="square">
              <a:spAutoFit/>
            </a:bodyPr>
            <a:lstStyle/>
            <a:p>
              <a:r>
                <a:rPr lang="en-US" sz="2000" b="1" dirty="0" smtClean="0">
                  <a:latin typeface="Calibri" panose="020F0502020204030204" pitchFamily="34" charset="0"/>
                </a:rPr>
                <a:t>Tool for </a:t>
              </a:r>
              <a:r>
                <a:rPr lang="en-US" sz="2000" b="1" dirty="0">
                  <a:latin typeface="Calibri" panose="020F0502020204030204" pitchFamily="34" charset="0"/>
                </a:rPr>
                <a:t>identification of users with GTP </a:t>
              </a:r>
              <a:r>
                <a:rPr lang="en-US" sz="2000" b="1" dirty="0" smtClean="0">
                  <a:latin typeface="Calibri" panose="020F0502020204030204" pitchFamily="34" charset="0"/>
                </a:rPr>
                <a:t>lock</a:t>
              </a:r>
              <a:endParaRPr lang="en-US" sz="2000" b="1" dirty="0">
                <a:latin typeface="Calibri" panose="020F0502020204030204" pitchFamily="34" charset="0"/>
              </a:endParaRPr>
            </a:p>
          </p:txBody>
        </p:sp>
        <p:sp>
          <p:nvSpPr>
            <p:cNvPr id="78" name="Rectangle 175"/>
            <p:cNvSpPr/>
            <p:nvPr/>
          </p:nvSpPr>
          <p:spPr>
            <a:xfrm>
              <a:off x="1502015" y="11556368"/>
              <a:ext cx="4676124" cy="707886"/>
            </a:xfrm>
            <a:prstGeom prst="rect">
              <a:avLst/>
            </a:prstGeom>
          </p:spPr>
          <p:txBody>
            <a:bodyPr wrap="square">
              <a:spAutoFit/>
            </a:bodyPr>
            <a:lstStyle/>
            <a:p>
              <a:r>
                <a:rPr lang="en-US" sz="2000" b="1" dirty="0" smtClean="0">
                  <a:latin typeface="Calibri" panose="020F0502020204030204" pitchFamily="34" charset="0"/>
                </a:rPr>
                <a:t>Tool for </a:t>
              </a:r>
              <a:r>
                <a:rPr lang="en-US" sz="2000" b="1" dirty="0">
                  <a:latin typeface="Calibri" panose="020F0502020204030204" pitchFamily="34" charset="0"/>
                </a:rPr>
                <a:t>billing service degradation </a:t>
              </a:r>
              <a:r>
                <a:rPr lang="en-US" sz="2000" b="1" dirty="0" smtClean="0">
                  <a:latin typeface="Calibri" panose="020F0502020204030204" pitchFamily="34" charset="0"/>
                </a:rPr>
                <a:t>diagnosis</a:t>
              </a:r>
              <a:endParaRPr lang="en-US" sz="2000" b="1" dirty="0">
                <a:latin typeface="Calibri" panose="020F0502020204030204" pitchFamily="34" charset="0"/>
              </a:endParaRPr>
            </a:p>
          </p:txBody>
        </p:sp>
        <p:sp>
          <p:nvSpPr>
            <p:cNvPr id="79" name="Rectangle 176"/>
            <p:cNvSpPr/>
            <p:nvPr/>
          </p:nvSpPr>
          <p:spPr>
            <a:xfrm>
              <a:off x="6542311" y="6454127"/>
              <a:ext cx="5905500" cy="1631216"/>
            </a:xfrm>
            <a:prstGeom prst="rect">
              <a:avLst/>
            </a:prstGeom>
          </p:spPr>
          <p:txBody>
            <a:bodyPr wrap="square">
              <a:spAutoFit/>
            </a:bodyPr>
            <a:lstStyle/>
            <a:p>
              <a:r>
                <a:rPr lang="en-US" sz="2000" dirty="0">
                  <a:solidFill>
                    <a:prstClr val="black"/>
                  </a:solidFill>
                  <a:latin typeface="Calibri" panose="020F0502020204030204" pitchFamily="34" charset="0"/>
                  <a:cs typeface="Arial" panose="020B0604020202020204" pitchFamily="34" charset="0"/>
                </a:rPr>
                <a:t>Provide the </a:t>
              </a:r>
              <a:r>
                <a:rPr lang="en-US" sz="2000" dirty="0" smtClean="0">
                  <a:solidFill>
                    <a:prstClr val="black"/>
                  </a:solidFill>
                  <a:latin typeface="Calibri" panose="020F0502020204030204" pitchFamily="34" charset="0"/>
                  <a:cs typeface="Arial" panose="020B0604020202020204" pitchFamily="34" charset="0"/>
                </a:rPr>
                <a:t>users with </a:t>
              </a:r>
              <a:r>
                <a:rPr lang="en-US" sz="2000" dirty="0">
                  <a:solidFill>
                    <a:prstClr val="black"/>
                  </a:solidFill>
                  <a:latin typeface="Calibri" panose="020F0502020204030204" pitchFamily="34" charset="0"/>
                  <a:cs typeface="Arial" panose="020B0604020202020204" pitchFamily="34" charset="0"/>
                </a:rPr>
                <a:t>information </a:t>
              </a:r>
              <a:r>
                <a:rPr lang="en-US" sz="2000" dirty="0" smtClean="0">
                  <a:solidFill>
                    <a:prstClr val="black"/>
                  </a:solidFill>
                  <a:latin typeface="Calibri" panose="020F0502020204030204" pitchFamily="34" charset="0"/>
                  <a:cs typeface="Arial" panose="020B0604020202020204" pitchFamily="34" charset="0"/>
                </a:rPr>
                <a:t>abou</a:t>
              </a:r>
              <a:r>
                <a:rPr lang="en-US" sz="2000" dirty="0">
                  <a:solidFill>
                    <a:prstClr val="black"/>
                  </a:solidFill>
                  <a:latin typeface="Calibri" panose="020F0502020204030204" pitchFamily="34" charset="0"/>
                  <a:cs typeface="Arial" panose="020B0604020202020204" pitchFamily="34" charset="0"/>
                </a:rPr>
                <a:t>t</a:t>
              </a:r>
              <a:r>
                <a:rPr lang="en-US" sz="2000" dirty="0" smtClean="0">
                  <a:solidFill>
                    <a:prstClr val="black"/>
                  </a:solidFill>
                  <a:latin typeface="Calibri" panose="020F0502020204030204" pitchFamily="34" charset="0"/>
                  <a:cs typeface="Arial" panose="020B0604020202020204" pitchFamily="34" charset="0"/>
                </a:rPr>
                <a:t> its mobile </a:t>
              </a:r>
              <a:r>
                <a:rPr lang="en-US" sz="2000" dirty="0">
                  <a:solidFill>
                    <a:prstClr val="black"/>
                  </a:solidFill>
                  <a:latin typeface="Calibri" panose="020F0502020204030204" pitchFamily="34" charset="0"/>
                  <a:cs typeface="Arial" panose="020B0604020202020204" pitchFamily="34" charset="0"/>
                </a:rPr>
                <a:t>data consumption habits </a:t>
              </a:r>
              <a:r>
                <a:rPr lang="en-US" sz="2000" dirty="0" smtClean="0">
                  <a:solidFill>
                    <a:prstClr val="black"/>
                  </a:solidFill>
                  <a:latin typeface="Calibri" panose="020F0502020204030204" pitchFamily="34" charset="0"/>
                  <a:cs typeface="Arial" panose="020B0604020202020204" pitchFamily="34" charset="0"/>
                </a:rPr>
                <a:t>per </a:t>
              </a:r>
              <a:r>
                <a:rPr lang="en-US" sz="2000" dirty="0">
                  <a:solidFill>
                    <a:prstClr val="black"/>
                  </a:solidFill>
                  <a:latin typeface="Calibri" panose="020F0502020204030204" pitchFamily="34" charset="0"/>
                  <a:cs typeface="Arial" panose="020B0604020202020204" pitchFamily="34" charset="0"/>
                </a:rPr>
                <a:t>application</a:t>
              </a:r>
              <a:r>
                <a:rPr lang="en-US" sz="2000" dirty="0" smtClean="0">
                  <a:solidFill>
                    <a:prstClr val="black"/>
                  </a:solidFill>
                  <a:latin typeface="Calibri" panose="020F0502020204030204" pitchFamily="34" charset="0"/>
                  <a:cs typeface="Arial" panose="020B0604020202020204" pitchFamily="34" charset="0"/>
                </a:rPr>
                <a:t>, and integrating </a:t>
              </a:r>
              <a:r>
                <a:rPr lang="en-US" sz="2000" dirty="0">
                  <a:solidFill>
                    <a:prstClr val="black"/>
                  </a:solidFill>
                  <a:latin typeface="Calibri" panose="020F0502020204030204" pitchFamily="34" charset="0"/>
                  <a:cs typeface="Arial" panose="020B0604020202020204" pitchFamily="34" charset="0"/>
                </a:rPr>
                <a:t>billing, </a:t>
              </a:r>
              <a:r>
                <a:rPr lang="en-US" sz="2000" dirty="0" smtClean="0">
                  <a:solidFill>
                    <a:prstClr val="black"/>
                  </a:solidFill>
                  <a:latin typeface="Calibri" panose="020F0502020204030204" pitchFamily="34" charset="0"/>
                  <a:cs typeface="Arial" panose="020B0604020202020204" pitchFamily="34" charset="0"/>
                </a:rPr>
                <a:t>controlled quota or </a:t>
              </a:r>
              <a:r>
                <a:rPr lang="en-US" sz="2000" dirty="0">
                  <a:solidFill>
                    <a:prstClr val="black"/>
                  </a:solidFill>
                  <a:latin typeface="Calibri" panose="020F0502020204030204" pitchFamily="34" charset="0"/>
                  <a:cs typeface="Arial" panose="020B0604020202020204" pitchFamily="34" charset="0"/>
                </a:rPr>
                <a:t>no balance information </a:t>
              </a:r>
              <a:r>
                <a:rPr lang="en-US" sz="2000" dirty="0" smtClean="0">
                  <a:solidFill>
                    <a:prstClr val="black"/>
                  </a:solidFill>
                  <a:latin typeface="Calibri" panose="020F0502020204030204" pitchFamily="34" charset="0"/>
                  <a:cs typeface="Arial" panose="020B0604020202020204" pitchFamily="34" charset="0"/>
                </a:rPr>
                <a:t>in order to </a:t>
              </a:r>
              <a:r>
                <a:rPr lang="en-US" sz="2000" dirty="0">
                  <a:solidFill>
                    <a:prstClr val="black"/>
                  </a:solidFill>
                  <a:latin typeface="Calibri" panose="020F0502020204030204" pitchFamily="34" charset="0"/>
                  <a:cs typeface="Arial" panose="020B0604020202020204" pitchFamily="34" charset="0"/>
                </a:rPr>
                <a:t>determine if the user has the necessary resources to navigate</a:t>
              </a:r>
            </a:p>
          </p:txBody>
        </p:sp>
        <p:sp>
          <p:nvSpPr>
            <p:cNvPr id="80" name="Rectangle 177"/>
            <p:cNvSpPr/>
            <p:nvPr/>
          </p:nvSpPr>
          <p:spPr>
            <a:xfrm>
              <a:off x="6542311" y="8524207"/>
              <a:ext cx="5905500" cy="1015663"/>
            </a:xfrm>
            <a:prstGeom prst="rect">
              <a:avLst/>
            </a:prstGeom>
          </p:spPr>
          <p:txBody>
            <a:bodyPr wrap="square">
              <a:spAutoFit/>
            </a:bodyPr>
            <a:lstStyle/>
            <a:p>
              <a:r>
                <a:rPr lang="en-US" sz="2000" dirty="0" smtClean="0">
                  <a:solidFill>
                    <a:prstClr val="black"/>
                  </a:solidFill>
                  <a:latin typeface="Calibri" panose="020F0502020204030204" pitchFamily="34" charset="0"/>
                  <a:cs typeface="Arial" panose="020B0604020202020204" pitchFamily="34" charset="0"/>
                </a:rPr>
                <a:t>Provide information related to </a:t>
              </a:r>
              <a:r>
                <a:rPr lang="en-US" sz="2000" dirty="0">
                  <a:solidFill>
                    <a:prstClr val="black"/>
                  </a:solidFill>
                  <a:latin typeface="Calibri" panose="020F0502020204030204" pitchFamily="34" charset="0"/>
                  <a:cs typeface="Arial" panose="020B0604020202020204" pitchFamily="34" charset="0"/>
                </a:rPr>
                <a:t>congestion, </a:t>
              </a:r>
              <a:r>
                <a:rPr lang="en-US" sz="2000" dirty="0" smtClean="0">
                  <a:solidFill>
                    <a:prstClr val="black"/>
                  </a:solidFill>
                  <a:latin typeface="Calibri" panose="020F0502020204030204" pitchFamily="34" charset="0"/>
                  <a:cs typeface="Arial" panose="020B0604020202020204" pitchFamily="34" charset="0"/>
                </a:rPr>
                <a:t>expansions and failures of the network in order to </a:t>
              </a:r>
              <a:r>
                <a:rPr lang="en-US" sz="2000" dirty="0">
                  <a:solidFill>
                    <a:prstClr val="black"/>
                  </a:solidFill>
                  <a:latin typeface="Calibri" panose="020F0502020204030204" pitchFamily="34" charset="0"/>
                  <a:cs typeface="Arial" panose="020B0604020202020204" pitchFamily="34" charset="0"/>
                </a:rPr>
                <a:t>diagnose reported experience </a:t>
              </a:r>
              <a:r>
                <a:rPr lang="en-US" sz="2000" dirty="0" smtClean="0">
                  <a:solidFill>
                    <a:prstClr val="black"/>
                  </a:solidFill>
                  <a:latin typeface="Calibri" panose="020F0502020204030204" pitchFamily="34" charset="0"/>
                  <a:cs typeface="Arial" panose="020B0604020202020204" pitchFamily="34" charset="0"/>
                </a:rPr>
                <a:t>problems reported by users</a:t>
              </a:r>
              <a:endParaRPr lang="en-US" sz="2000" dirty="0">
                <a:solidFill>
                  <a:prstClr val="black"/>
                </a:solidFill>
                <a:latin typeface="Calibri" panose="020F0502020204030204" pitchFamily="34" charset="0"/>
                <a:cs typeface="Arial" panose="020B0604020202020204" pitchFamily="34" charset="0"/>
              </a:endParaRPr>
            </a:p>
          </p:txBody>
        </p:sp>
        <p:sp>
          <p:nvSpPr>
            <p:cNvPr id="81" name="Rectangle 178"/>
            <p:cNvSpPr/>
            <p:nvPr/>
          </p:nvSpPr>
          <p:spPr>
            <a:xfrm>
              <a:off x="6542311" y="10317288"/>
              <a:ext cx="5905500" cy="707886"/>
            </a:xfrm>
            <a:prstGeom prst="rect">
              <a:avLst/>
            </a:prstGeom>
          </p:spPr>
          <p:txBody>
            <a:bodyPr wrap="square">
              <a:spAutoFit/>
            </a:bodyPr>
            <a:lstStyle/>
            <a:p>
              <a:r>
                <a:rPr lang="en-US" sz="2000" dirty="0">
                  <a:solidFill>
                    <a:prstClr val="black"/>
                  </a:solidFill>
                  <a:latin typeface="Calibri" panose="020F0502020204030204" pitchFamily="34" charset="0"/>
                  <a:cs typeface="Arial" panose="020B0604020202020204" pitchFamily="34" charset="0"/>
                </a:rPr>
                <a:t>Identify </a:t>
              </a:r>
              <a:r>
                <a:rPr lang="en-US" sz="2000" dirty="0" smtClean="0">
                  <a:solidFill>
                    <a:prstClr val="black"/>
                  </a:solidFill>
                  <a:latin typeface="Calibri" panose="020F0502020204030204" pitchFamily="34" charset="0"/>
                  <a:cs typeface="Arial" panose="020B0604020202020204" pitchFamily="34" charset="0"/>
                </a:rPr>
                <a:t>in the tool the </a:t>
              </a:r>
              <a:r>
                <a:rPr lang="en-US" sz="2000" dirty="0">
                  <a:solidFill>
                    <a:prstClr val="black"/>
                  </a:solidFill>
                  <a:latin typeface="Calibri" panose="020F0502020204030204" pitchFamily="34" charset="0"/>
                  <a:cs typeface="Arial" panose="020B0604020202020204" pitchFamily="34" charset="0"/>
                </a:rPr>
                <a:t>causes of problems in accessing </a:t>
              </a:r>
              <a:r>
                <a:rPr lang="en-US" sz="2000" dirty="0" smtClean="0">
                  <a:solidFill>
                    <a:prstClr val="black"/>
                  </a:solidFill>
                  <a:latin typeface="Calibri" panose="020F0502020204030204" pitchFamily="34" charset="0"/>
                  <a:cs typeface="Arial" panose="020B0604020202020204" pitchFamily="34" charset="0"/>
                </a:rPr>
                <a:t>to mobile </a:t>
              </a:r>
              <a:r>
                <a:rPr lang="en-US" sz="2000" dirty="0">
                  <a:solidFill>
                    <a:prstClr val="black"/>
                  </a:solidFill>
                  <a:latin typeface="Calibri" panose="020F0502020204030204" pitchFamily="34" charset="0"/>
                  <a:cs typeface="Arial" panose="020B0604020202020204" pitchFamily="34" charset="0"/>
                </a:rPr>
                <a:t>services due to PWG blocking </a:t>
              </a:r>
            </a:p>
          </p:txBody>
        </p:sp>
        <p:sp>
          <p:nvSpPr>
            <p:cNvPr id="82" name="Rectangle 179"/>
            <p:cNvSpPr/>
            <p:nvPr/>
          </p:nvSpPr>
          <p:spPr>
            <a:xfrm>
              <a:off x="6542311" y="11556368"/>
              <a:ext cx="5905500" cy="707886"/>
            </a:xfrm>
            <a:prstGeom prst="rect">
              <a:avLst/>
            </a:prstGeom>
          </p:spPr>
          <p:txBody>
            <a:bodyPr wrap="square">
              <a:spAutoFit/>
            </a:bodyPr>
            <a:lstStyle/>
            <a:p>
              <a:r>
                <a:rPr lang="en-US" sz="2000" dirty="0">
                  <a:solidFill>
                    <a:prstClr val="black"/>
                  </a:solidFill>
                  <a:latin typeface="Calibri" panose="020F0502020204030204" pitchFamily="34" charset="0"/>
                  <a:cs typeface="Arial" panose="020B0604020202020204" pitchFamily="34" charset="0"/>
                </a:rPr>
                <a:t>Diagnose whether a postpaid </a:t>
              </a:r>
              <a:r>
                <a:rPr lang="en-US" sz="2000" dirty="0" smtClean="0">
                  <a:solidFill>
                    <a:prstClr val="black"/>
                  </a:solidFill>
                  <a:latin typeface="Calibri" panose="020F0502020204030204" pitchFamily="34" charset="0"/>
                  <a:cs typeface="Arial" panose="020B0604020202020204" pitchFamily="34" charset="0"/>
                </a:rPr>
                <a:t>user of mobile </a:t>
              </a:r>
              <a:r>
                <a:rPr lang="en-US" sz="2000" dirty="0">
                  <a:solidFill>
                    <a:prstClr val="black"/>
                  </a:solidFill>
                  <a:latin typeface="Calibri" panose="020F0502020204030204" pitchFamily="34" charset="0"/>
                  <a:cs typeface="Arial" panose="020B0604020202020204" pitchFamily="34" charset="0"/>
                </a:rPr>
                <a:t>services are suspended due to billing issues </a:t>
              </a:r>
            </a:p>
          </p:txBody>
        </p:sp>
        <p:sp>
          <p:nvSpPr>
            <p:cNvPr id="83" name="Rectangle 183"/>
            <p:cNvSpPr/>
            <p:nvPr/>
          </p:nvSpPr>
          <p:spPr>
            <a:xfrm>
              <a:off x="13035429" y="11491710"/>
              <a:ext cx="4855239" cy="707886"/>
            </a:xfrm>
            <a:prstGeom prst="rect">
              <a:avLst/>
            </a:prstGeom>
          </p:spPr>
          <p:txBody>
            <a:bodyPr wrap="square">
              <a:spAutoFit/>
            </a:bodyPr>
            <a:lstStyle/>
            <a:p>
              <a:r>
                <a:rPr lang="en-US" sz="2000" b="1" dirty="0" smtClean="0">
                  <a:latin typeface="Calibri" panose="020F0502020204030204" pitchFamily="34" charset="0"/>
                </a:rPr>
                <a:t>Tool for </a:t>
              </a:r>
              <a:r>
                <a:rPr lang="en-US" sz="2000" b="1" dirty="0">
                  <a:latin typeface="Calibri" panose="020F0502020204030204" pitchFamily="34" charset="0"/>
                </a:rPr>
                <a:t>diagnosing problems in devices connected to the </a:t>
              </a:r>
              <a:r>
                <a:rPr lang="en-US" sz="2000" b="1" dirty="0" smtClean="0">
                  <a:latin typeface="Calibri" panose="020F0502020204030204" pitchFamily="34" charset="0"/>
                </a:rPr>
                <a:t>Wi-Fi </a:t>
              </a:r>
              <a:r>
                <a:rPr lang="en-US" sz="2000" b="1" dirty="0">
                  <a:latin typeface="Calibri" panose="020F0502020204030204" pitchFamily="34" charset="0"/>
                </a:rPr>
                <a:t>network</a:t>
              </a:r>
            </a:p>
          </p:txBody>
        </p:sp>
        <p:sp>
          <p:nvSpPr>
            <p:cNvPr id="84" name="Rectangle 184"/>
            <p:cNvSpPr/>
            <p:nvPr/>
          </p:nvSpPr>
          <p:spPr>
            <a:xfrm>
              <a:off x="13018600" y="8535711"/>
              <a:ext cx="4855239" cy="707886"/>
            </a:xfrm>
            <a:prstGeom prst="rect">
              <a:avLst/>
            </a:prstGeom>
          </p:spPr>
          <p:txBody>
            <a:bodyPr wrap="square">
              <a:spAutoFit/>
            </a:bodyPr>
            <a:lstStyle/>
            <a:p>
              <a:r>
                <a:rPr lang="en-US" sz="2000" b="1" dirty="0" smtClean="0">
                  <a:latin typeface="Calibri" panose="020F0502020204030204" pitchFamily="34" charset="0"/>
                </a:rPr>
                <a:t>Tool to </a:t>
              </a:r>
              <a:r>
                <a:rPr lang="en-US" sz="2000" b="1" dirty="0">
                  <a:latin typeface="Calibri" panose="020F0502020204030204" pitchFamily="34" charset="0"/>
                </a:rPr>
                <a:t>diagnose </a:t>
              </a:r>
              <a:r>
                <a:rPr lang="en-US" sz="2000" b="1" dirty="0" smtClean="0">
                  <a:latin typeface="Calibri" panose="020F0502020204030204" pitchFamily="34" charset="0"/>
                </a:rPr>
                <a:t>the home broadband service per subscription</a:t>
              </a:r>
              <a:endParaRPr lang="en-US" sz="2000" b="1" dirty="0">
                <a:latin typeface="Calibri" panose="020F0502020204030204" pitchFamily="34" charset="0"/>
              </a:endParaRPr>
            </a:p>
          </p:txBody>
        </p:sp>
        <p:sp>
          <p:nvSpPr>
            <p:cNvPr id="85" name="Rectangle 185"/>
            <p:cNvSpPr/>
            <p:nvPr/>
          </p:nvSpPr>
          <p:spPr>
            <a:xfrm>
              <a:off x="13035429" y="10267570"/>
              <a:ext cx="4855239" cy="707886"/>
            </a:xfrm>
            <a:prstGeom prst="rect">
              <a:avLst/>
            </a:prstGeom>
          </p:spPr>
          <p:txBody>
            <a:bodyPr wrap="square">
              <a:spAutoFit/>
            </a:bodyPr>
            <a:lstStyle/>
            <a:p>
              <a:r>
                <a:rPr lang="en-US" sz="2000" b="1" dirty="0" smtClean="0">
                  <a:latin typeface="Calibri" panose="020F0502020204030204" pitchFamily="34" charset="0"/>
                </a:rPr>
                <a:t>Tool to diagnose Wi-Fi </a:t>
              </a:r>
              <a:r>
                <a:rPr lang="en-US" sz="2000" b="1" dirty="0">
                  <a:latin typeface="Calibri" panose="020F0502020204030204" pitchFamily="34" charset="0"/>
                </a:rPr>
                <a:t>network performance </a:t>
              </a:r>
              <a:r>
                <a:rPr lang="en-US" sz="2000" b="1" dirty="0" smtClean="0">
                  <a:latin typeface="Calibri" panose="020F0502020204030204" pitchFamily="34" charset="0"/>
                </a:rPr>
                <a:t>issues</a:t>
              </a:r>
              <a:endParaRPr lang="en-US" sz="2000" b="1" dirty="0">
                <a:latin typeface="Calibri" panose="020F0502020204030204" pitchFamily="34" charset="0"/>
              </a:endParaRPr>
            </a:p>
          </p:txBody>
        </p:sp>
        <p:sp>
          <p:nvSpPr>
            <p:cNvPr id="86" name="Rectangle 186"/>
            <p:cNvSpPr/>
            <p:nvPr/>
          </p:nvSpPr>
          <p:spPr>
            <a:xfrm>
              <a:off x="13035429" y="4411512"/>
              <a:ext cx="4855239" cy="1015663"/>
            </a:xfrm>
            <a:prstGeom prst="rect">
              <a:avLst/>
            </a:prstGeom>
          </p:spPr>
          <p:txBody>
            <a:bodyPr wrap="square">
              <a:spAutoFit/>
            </a:bodyPr>
            <a:lstStyle/>
            <a:p>
              <a:r>
                <a:rPr lang="en-US" sz="2000" b="1" dirty="0" smtClean="0">
                  <a:latin typeface="Calibri" panose="020F0502020204030204" pitchFamily="34" charset="0"/>
                </a:rPr>
                <a:t>Operations tool for monitoring the QoE perceived by users of the home broadband service</a:t>
              </a:r>
              <a:endParaRPr lang="en-US" sz="2000" b="1" dirty="0">
                <a:latin typeface="Calibri" panose="020F0502020204030204" pitchFamily="34" charset="0"/>
              </a:endParaRPr>
            </a:p>
          </p:txBody>
        </p:sp>
        <p:sp>
          <p:nvSpPr>
            <p:cNvPr id="87" name="Rectangle 187"/>
            <p:cNvSpPr/>
            <p:nvPr/>
          </p:nvSpPr>
          <p:spPr>
            <a:xfrm>
              <a:off x="18058896" y="8464779"/>
              <a:ext cx="5905500" cy="1631216"/>
            </a:xfrm>
            <a:prstGeom prst="rect">
              <a:avLst/>
            </a:prstGeom>
          </p:spPr>
          <p:txBody>
            <a:bodyPr wrap="square">
              <a:spAutoFit/>
            </a:bodyPr>
            <a:lstStyle/>
            <a:p>
              <a:r>
                <a:rPr lang="en-US" sz="2000" dirty="0">
                  <a:solidFill>
                    <a:prstClr val="black"/>
                  </a:solidFill>
                  <a:latin typeface="Calibri" panose="020F0502020204030204" pitchFamily="34" charset="0"/>
                  <a:cs typeface="Arial" panose="020B0604020202020204" pitchFamily="34" charset="0"/>
                </a:rPr>
                <a:t>Provide an end-to-end diagnostic tool of </a:t>
              </a:r>
              <a:r>
                <a:rPr lang="en-US" sz="2000" dirty="0" smtClean="0">
                  <a:solidFill>
                    <a:prstClr val="black"/>
                  </a:solidFill>
                  <a:latin typeface="Calibri" panose="020F0502020204030204" pitchFamily="34" charset="0"/>
                  <a:cs typeface="Arial" panose="020B0604020202020204" pitchFamily="34" charset="0"/>
                </a:rPr>
                <a:t>the home broadband service per subscription through </a:t>
              </a:r>
              <a:r>
                <a:rPr lang="en-US" sz="2000" dirty="0">
                  <a:solidFill>
                    <a:prstClr val="black"/>
                  </a:solidFill>
                  <a:latin typeface="Calibri" panose="020F0502020204030204" pitchFamily="34" charset="0"/>
                  <a:cs typeface="Arial" panose="020B0604020202020204" pitchFamily="34" charset="0"/>
                </a:rPr>
                <a:t>integrating indicators of quality of experience (QoE), </a:t>
              </a:r>
              <a:r>
                <a:rPr lang="en-US" sz="2000" dirty="0" smtClean="0">
                  <a:solidFill>
                    <a:prstClr val="black"/>
                  </a:solidFill>
                  <a:latin typeface="Calibri" panose="020F0502020204030204" pitchFamily="34" charset="0"/>
                  <a:cs typeface="Arial" panose="020B0604020202020204" pitchFamily="34" charset="0"/>
                </a:rPr>
                <a:t>customer performance index, </a:t>
              </a:r>
              <a:r>
                <a:rPr lang="en-US" sz="2000" dirty="0">
                  <a:solidFill>
                    <a:prstClr val="black"/>
                  </a:solidFill>
                  <a:latin typeface="Calibri" panose="020F0502020204030204" pitchFamily="34" charset="0"/>
                  <a:cs typeface="Arial" panose="020B0604020202020204" pitchFamily="34" charset="0"/>
                </a:rPr>
                <a:t>access network performance, and </a:t>
              </a:r>
              <a:r>
                <a:rPr lang="en-US" sz="2000" dirty="0" smtClean="0">
                  <a:solidFill>
                    <a:prstClr val="black"/>
                  </a:solidFill>
                  <a:latin typeface="Calibri" panose="020F0502020204030204" pitchFamily="34" charset="0"/>
                  <a:cs typeface="Arial" panose="020B0604020202020204" pitchFamily="34" charset="0"/>
                </a:rPr>
                <a:t>modem status.</a:t>
              </a:r>
              <a:endParaRPr lang="en-US" sz="2000" dirty="0">
                <a:solidFill>
                  <a:prstClr val="black"/>
                </a:solidFill>
                <a:latin typeface="Calibri" panose="020F0502020204030204" pitchFamily="34" charset="0"/>
                <a:cs typeface="Arial" panose="020B0604020202020204" pitchFamily="34" charset="0"/>
              </a:endParaRPr>
            </a:p>
          </p:txBody>
        </p:sp>
        <p:sp>
          <p:nvSpPr>
            <p:cNvPr id="88" name="Rectangle 188"/>
            <p:cNvSpPr/>
            <p:nvPr/>
          </p:nvSpPr>
          <p:spPr>
            <a:xfrm>
              <a:off x="18075725" y="10267570"/>
              <a:ext cx="5905500" cy="1015663"/>
            </a:xfrm>
            <a:prstGeom prst="rect">
              <a:avLst/>
            </a:prstGeom>
          </p:spPr>
          <p:txBody>
            <a:bodyPr wrap="square">
              <a:spAutoFit/>
            </a:bodyPr>
            <a:lstStyle/>
            <a:p>
              <a:r>
                <a:rPr lang="en-US" sz="2000" dirty="0">
                  <a:solidFill>
                    <a:prstClr val="black"/>
                  </a:solidFill>
                  <a:latin typeface="Calibri" panose="020F0502020204030204" pitchFamily="34" charset="0"/>
                  <a:cs typeface="Arial" panose="020B0604020202020204" pitchFamily="34" charset="0"/>
                </a:rPr>
                <a:t>Provide a diagnostic and troubleshooting tool </a:t>
              </a:r>
              <a:r>
                <a:rPr lang="en-US" sz="2000" dirty="0" smtClean="0">
                  <a:solidFill>
                    <a:prstClr val="black"/>
                  </a:solidFill>
                  <a:latin typeface="Calibri" panose="020F0502020204030204" pitchFamily="34" charset="0"/>
                  <a:cs typeface="Arial" panose="020B0604020202020204" pitchFamily="34" charset="0"/>
                </a:rPr>
                <a:t>of the Wi-Fi </a:t>
              </a:r>
              <a:r>
                <a:rPr lang="en-US" sz="2000" dirty="0">
                  <a:solidFill>
                    <a:prstClr val="black"/>
                  </a:solidFill>
                  <a:latin typeface="Calibri" panose="020F0502020204030204" pitchFamily="34" charset="0"/>
                  <a:cs typeface="Arial" panose="020B0604020202020204" pitchFamily="34" charset="0"/>
                </a:rPr>
                <a:t>network performance </a:t>
              </a:r>
              <a:r>
                <a:rPr lang="en-US" sz="2000" dirty="0" smtClean="0">
                  <a:solidFill>
                    <a:prstClr val="black"/>
                  </a:solidFill>
                  <a:latin typeface="Calibri" panose="020F0502020204030204" pitchFamily="34" charset="0"/>
                  <a:cs typeface="Arial" panose="020B0604020202020204" pitchFamily="34" charset="0"/>
                </a:rPr>
                <a:t>in order to </a:t>
              </a:r>
              <a:r>
                <a:rPr lang="en-US" sz="2000" dirty="0">
                  <a:solidFill>
                    <a:prstClr val="black"/>
                  </a:solidFill>
                  <a:latin typeface="Calibri" panose="020F0502020204030204" pitchFamily="34" charset="0"/>
                  <a:cs typeface="Arial" panose="020B0604020202020204" pitchFamily="34" charset="0"/>
                </a:rPr>
                <a:t>improve the quality </a:t>
              </a:r>
              <a:r>
                <a:rPr lang="en-US" sz="2000" dirty="0" smtClean="0">
                  <a:solidFill>
                    <a:prstClr val="black"/>
                  </a:solidFill>
                  <a:latin typeface="Calibri" panose="020F0502020204030204" pitchFamily="34" charset="0"/>
                  <a:cs typeface="Arial" panose="020B0604020202020204" pitchFamily="34" charset="0"/>
                </a:rPr>
                <a:t>of the wireless connection.</a:t>
              </a:r>
              <a:endParaRPr lang="en-US" sz="2000" dirty="0">
                <a:solidFill>
                  <a:prstClr val="black"/>
                </a:solidFill>
                <a:latin typeface="Calibri" panose="020F0502020204030204" pitchFamily="34" charset="0"/>
                <a:cs typeface="Arial" panose="020B0604020202020204" pitchFamily="34" charset="0"/>
              </a:endParaRPr>
            </a:p>
          </p:txBody>
        </p:sp>
        <p:sp>
          <p:nvSpPr>
            <p:cNvPr id="89" name="Rectangle 189"/>
            <p:cNvSpPr/>
            <p:nvPr/>
          </p:nvSpPr>
          <p:spPr>
            <a:xfrm>
              <a:off x="18075725" y="11474126"/>
              <a:ext cx="5905500" cy="1015663"/>
            </a:xfrm>
            <a:prstGeom prst="rect">
              <a:avLst/>
            </a:prstGeom>
          </p:spPr>
          <p:txBody>
            <a:bodyPr wrap="square">
              <a:spAutoFit/>
            </a:bodyPr>
            <a:lstStyle/>
            <a:p>
              <a:r>
                <a:rPr lang="en-US" sz="2000" dirty="0" smtClean="0">
                  <a:solidFill>
                    <a:prstClr val="black"/>
                  </a:solidFill>
                  <a:latin typeface="Calibri" panose="020F0502020204030204" pitchFamily="34" charset="0"/>
                  <a:cs typeface="Arial" panose="020B0604020202020204" pitchFamily="34" charset="0"/>
                </a:rPr>
                <a:t>Provide </a:t>
              </a:r>
              <a:r>
                <a:rPr lang="en-US" sz="2000" dirty="0">
                  <a:solidFill>
                    <a:prstClr val="black"/>
                  </a:solidFill>
                  <a:latin typeface="Calibri" panose="020F0502020204030204" pitchFamily="34" charset="0"/>
                  <a:cs typeface="Arial" panose="020B0604020202020204" pitchFamily="34" charset="0"/>
                </a:rPr>
                <a:t>a tool to identify and solve problems in devices connected to the </a:t>
              </a:r>
              <a:r>
                <a:rPr lang="en-US" sz="2000" dirty="0" smtClean="0">
                  <a:solidFill>
                    <a:prstClr val="black"/>
                  </a:solidFill>
                  <a:latin typeface="Calibri" panose="020F0502020204030204" pitchFamily="34" charset="0"/>
                  <a:cs typeface="Arial" panose="020B0604020202020204" pitchFamily="34" charset="0"/>
                </a:rPr>
                <a:t>Wi-Fi </a:t>
              </a:r>
              <a:r>
                <a:rPr lang="en-US" sz="2000" dirty="0">
                  <a:solidFill>
                    <a:prstClr val="black"/>
                  </a:solidFill>
                  <a:latin typeface="Calibri" panose="020F0502020204030204" pitchFamily="34" charset="0"/>
                  <a:cs typeface="Arial" panose="020B0604020202020204" pitchFamily="34" charset="0"/>
                </a:rPr>
                <a:t>network </a:t>
              </a:r>
              <a:r>
                <a:rPr lang="en-US" sz="2000" dirty="0" smtClean="0">
                  <a:solidFill>
                    <a:prstClr val="black"/>
                  </a:solidFill>
                  <a:latin typeface="Calibri" panose="020F0502020204030204" pitchFamily="34" charset="0"/>
                  <a:cs typeface="Arial" panose="020B0604020202020204" pitchFamily="34" charset="0"/>
                </a:rPr>
                <a:t>in order to </a:t>
              </a:r>
              <a:r>
                <a:rPr lang="en-US" sz="2000" dirty="0">
                  <a:solidFill>
                    <a:prstClr val="black"/>
                  </a:solidFill>
                  <a:latin typeface="Calibri" panose="020F0502020204030204" pitchFamily="34" charset="0"/>
                  <a:cs typeface="Arial" panose="020B0604020202020204" pitchFamily="34" charset="0"/>
                </a:rPr>
                <a:t>improve the quality </a:t>
              </a:r>
              <a:r>
                <a:rPr lang="en-US" sz="2000" dirty="0" smtClean="0">
                  <a:solidFill>
                    <a:prstClr val="black"/>
                  </a:solidFill>
                  <a:latin typeface="Calibri" panose="020F0502020204030204" pitchFamily="34" charset="0"/>
                  <a:cs typeface="Arial" panose="020B0604020202020204" pitchFamily="34" charset="0"/>
                </a:rPr>
                <a:t>of signal received by a device.</a:t>
              </a:r>
              <a:endParaRPr lang="en-US" sz="2000" dirty="0">
                <a:solidFill>
                  <a:prstClr val="black"/>
                </a:solidFill>
                <a:latin typeface="Calibri" panose="020F0502020204030204" pitchFamily="34" charset="0"/>
                <a:cs typeface="Arial" panose="020B0604020202020204" pitchFamily="34" charset="0"/>
              </a:endParaRPr>
            </a:p>
          </p:txBody>
        </p:sp>
        <p:sp>
          <p:nvSpPr>
            <p:cNvPr id="90" name="Rectangle 190"/>
            <p:cNvSpPr/>
            <p:nvPr/>
          </p:nvSpPr>
          <p:spPr>
            <a:xfrm>
              <a:off x="18075725" y="4411512"/>
              <a:ext cx="5905500" cy="1323439"/>
            </a:xfrm>
            <a:prstGeom prst="rect">
              <a:avLst/>
            </a:prstGeom>
          </p:spPr>
          <p:txBody>
            <a:bodyPr wrap="square">
              <a:spAutoFit/>
            </a:bodyPr>
            <a:lstStyle/>
            <a:p>
              <a:r>
                <a:rPr lang="en-US" sz="2000" dirty="0">
                  <a:solidFill>
                    <a:prstClr val="black"/>
                  </a:solidFill>
                  <a:latin typeface="Calibri" panose="020F0502020204030204" pitchFamily="34" charset="0"/>
                  <a:cs typeface="Arial" panose="020B0604020202020204" pitchFamily="34" charset="0"/>
                </a:rPr>
                <a:t>Generate </a:t>
              </a:r>
              <a:r>
                <a:rPr lang="en-US" sz="2000" dirty="0" smtClean="0">
                  <a:solidFill>
                    <a:prstClr val="black"/>
                  </a:solidFill>
                  <a:latin typeface="Calibri" panose="020F0502020204030204" pitchFamily="34" charset="0"/>
                  <a:cs typeface="Arial" panose="020B0604020202020204" pitchFamily="34" charset="0"/>
                </a:rPr>
                <a:t>QoE indicators (MOS) </a:t>
              </a:r>
              <a:r>
                <a:rPr lang="en-US" sz="2000" dirty="0">
                  <a:solidFill>
                    <a:prstClr val="black"/>
                  </a:solidFill>
                  <a:latin typeface="Calibri" panose="020F0502020204030204" pitchFamily="34" charset="0"/>
                  <a:cs typeface="Arial" panose="020B0604020202020204" pitchFamily="34" charset="0"/>
                </a:rPr>
                <a:t>from the metrics </a:t>
              </a:r>
              <a:r>
                <a:rPr lang="en-US" sz="2000" dirty="0" smtClean="0">
                  <a:solidFill>
                    <a:prstClr val="black"/>
                  </a:solidFill>
                  <a:latin typeface="Calibri" panose="020F0502020204030204" pitchFamily="34" charset="0"/>
                  <a:cs typeface="Arial" panose="020B0604020202020204" pitchFamily="34" charset="0"/>
                </a:rPr>
                <a:t>provided by probes in order to </a:t>
              </a:r>
              <a:r>
                <a:rPr lang="en-US" sz="2000" dirty="0">
                  <a:solidFill>
                    <a:prstClr val="black"/>
                  </a:solidFill>
                  <a:latin typeface="Calibri" panose="020F0502020204030204" pitchFamily="34" charset="0"/>
                  <a:cs typeface="Arial" panose="020B0604020202020204" pitchFamily="34" charset="0"/>
                </a:rPr>
                <a:t>identify degradations in </a:t>
              </a:r>
              <a:r>
                <a:rPr lang="en-US" sz="2000" dirty="0" smtClean="0">
                  <a:solidFill>
                    <a:prstClr val="black"/>
                  </a:solidFill>
                  <a:latin typeface="Calibri" panose="020F0502020204030204" pitchFamily="34" charset="0"/>
                  <a:cs typeface="Arial" panose="020B0604020202020204" pitchFamily="34" charset="0"/>
                </a:rPr>
                <a:t>web browsing, video streaming, social network and gaming applications.</a:t>
              </a:r>
              <a:endParaRPr lang="en-US" sz="2000" dirty="0">
                <a:solidFill>
                  <a:prstClr val="black"/>
                </a:solidFill>
                <a:latin typeface="Calibri" panose="020F0502020204030204" pitchFamily="34" charset="0"/>
                <a:cs typeface="Arial" panose="020B0604020202020204" pitchFamily="34" charset="0"/>
              </a:endParaRPr>
            </a:p>
          </p:txBody>
        </p:sp>
        <p:cxnSp>
          <p:nvCxnSpPr>
            <p:cNvPr id="91" name="Straight Connector 148"/>
            <p:cNvCxnSpPr/>
            <p:nvPr/>
          </p:nvCxnSpPr>
          <p:spPr>
            <a:xfrm>
              <a:off x="13134362" y="6972910"/>
              <a:ext cx="10476000" cy="0"/>
            </a:xfrm>
            <a:prstGeom prst="line">
              <a:avLst/>
            </a:prstGeom>
            <a:ln>
              <a:solidFill>
                <a:srgbClr val="9AAE04"/>
              </a:solidFill>
              <a:prstDash val="dash"/>
            </a:ln>
          </p:spPr>
          <p:style>
            <a:lnRef idx="1">
              <a:schemeClr val="accent1"/>
            </a:lnRef>
            <a:fillRef idx="0">
              <a:schemeClr val="accent1"/>
            </a:fillRef>
            <a:effectRef idx="0">
              <a:schemeClr val="accent1"/>
            </a:effectRef>
            <a:fontRef idx="minor">
              <a:schemeClr val="tx1"/>
            </a:fontRef>
          </p:style>
        </p:cxnSp>
        <p:sp>
          <p:nvSpPr>
            <p:cNvPr id="92" name="Rectangle 186"/>
            <p:cNvSpPr/>
            <p:nvPr/>
          </p:nvSpPr>
          <p:spPr>
            <a:xfrm>
              <a:off x="13035429" y="5630075"/>
              <a:ext cx="4855239" cy="1015663"/>
            </a:xfrm>
            <a:prstGeom prst="rect">
              <a:avLst/>
            </a:prstGeom>
          </p:spPr>
          <p:txBody>
            <a:bodyPr wrap="square">
              <a:spAutoFit/>
            </a:bodyPr>
            <a:lstStyle/>
            <a:p>
              <a:r>
                <a:rPr lang="en-US" sz="2000" b="1" dirty="0">
                  <a:latin typeface="Calibri" panose="020F0502020204030204" pitchFamily="34" charset="0"/>
                </a:rPr>
                <a:t>Operations tool for monitoring the performance of the </a:t>
              </a:r>
              <a:r>
                <a:rPr lang="en-US" sz="2000" b="1" dirty="0" smtClean="0">
                  <a:latin typeface="Calibri" panose="020F0502020204030204" pitchFamily="34" charset="0"/>
                </a:rPr>
                <a:t>HFC/FTTH </a:t>
              </a:r>
              <a:r>
                <a:rPr lang="en-US" sz="2000" b="1" dirty="0">
                  <a:latin typeface="Calibri" panose="020F0502020204030204" pitchFamily="34" charset="0"/>
                </a:rPr>
                <a:t>access network </a:t>
              </a:r>
              <a:r>
                <a:rPr lang="en-US" sz="2000" b="1" dirty="0" smtClean="0">
                  <a:latin typeface="Calibri" panose="020F0502020204030204" pitchFamily="34" charset="0"/>
                </a:rPr>
                <a:t>from </a:t>
              </a:r>
              <a:r>
                <a:rPr lang="en-US" sz="2000" b="1" dirty="0">
                  <a:latin typeface="Calibri" panose="020F0502020204030204" pitchFamily="34" charset="0"/>
                </a:rPr>
                <a:t>the point of view of </a:t>
              </a:r>
              <a:r>
                <a:rPr lang="en-US" sz="2000" b="1" dirty="0" smtClean="0">
                  <a:latin typeface="Calibri" panose="020F0502020204030204" pitchFamily="34" charset="0"/>
                </a:rPr>
                <a:t>users</a:t>
              </a:r>
              <a:endParaRPr lang="en-US" sz="2000" b="1" dirty="0">
                <a:latin typeface="Calibri" panose="020F0502020204030204" pitchFamily="34" charset="0"/>
              </a:endParaRPr>
            </a:p>
          </p:txBody>
        </p:sp>
        <p:sp>
          <p:nvSpPr>
            <p:cNvPr id="93" name="Rectangle 190"/>
            <p:cNvSpPr/>
            <p:nvPr/>
          </p:nvSpPr>
          <p:spPr>
            <a:xfrm>
              <a:off x="18075725" y="5630075"/>
              <a:ext cx="5905500" cy="1631216"/>
            </a:xfrm>
            <a:prstGeom prst="rect">
              <a:avLst/>
            </a:prstGeom>
          </p:spPr>
          <p:txBody>
            <a:bodyPr wrap="square">
              <a:spAutoFit/>
            </a:bodyPr>
            <a:lstStyle/>
            <a:p>
              <a:r>
                <a:rPr lang="en-US" sz="2000" dirty="0" smtClean="0">
                  <a:solidFill>
                    <a:prstClr val="black"/>
                  </a:solidFill>
                  <a:latin typeface="Calibri" panose="020F0502020204030204" pitchFamily="34" charset="0"/>
                  <a:cs typeface="Arial" panose="020B0604020202020204" pitchFamily="34" charset="0"/>
                </a:rPr>
                <a:t>Customer performance </a:t>
              </a:r>
              <a:r>
                <a:rPr lang="en-US" sz="2000" dirty="0">
                  <a:solidFill>
                    <a:prstClr val="black"/>
                  </a:solidFill>
                  <a:latin typeface="Calibri" panose="020F0502020204030204" pitchFamily="34" charset="0"/>
                  <a:cs typeface="Arial" panose="020B0604020202020204" pitchFamily="34" charset="0"/>
                </a:rPr>
                <a:t>index based on metrics measured in the user's modem such as </a:t>
              </a:r>
              <a:r>
                <a:rPr lang="en-US" sz="2000" dirty="0" smtClean="0">
                  <a:solidFill>
                    <a:prstClr val="black"/>
                  </a:solidFill>
                  <a:latin typeface="Calibri" panose="020F0502020204030204" pitchFamily="34" charset="0"/>
                  <a:cs typeface="Arial" panose="020B0604020202020204" pitchFamily="34" charset="0"/>
                </a:rPr>
                <a:t>SNR, power</a:t>
              </a:r>
              <a:r>
                <a:rPr lang="en-US" sz="2000" dirty="0">
                  <a:solidFill>
                    <a:prstClr val="black"/>
                  </a:solidFill>
                  <a:latin typeface="Calibri" panose="020F0502020204030204" pitchFamily="34" charset="0"/>
                  <a:cs typeface="Arial" panose="020B0604020202020204" pitchFamily="34" charset="0"/>
                </a:rPr>
                <a:t>, connection </a:t>
              </a:r>
              <a:r>
                <a:rPr lang="en-US" sz="2000" dirty="0" smtClean="0">
                  <a:solidFill>
                    <a:prstClr val="black"/>
                  </a:solidFill>
                  <a:latin typeface="Calibri" panose="020F0502020204030204" pitchFamily="34" charset="0"/>
                  <a:cs typeface="Arial" panose="020B0604020202020204" pitchFamily="34" charset="0"/>
                </a:rPr>
                <a:t>status, </a:t>
              </a:r>
              <a:r>
                <a:rPr lang="en-US" sz="2000" dirty="0">
                  <a:solidFill>
                    <a:prstClr val="black"/>
                  </a:solidFill>
                  <a:latin typeface="Calibri" panose="020F0502020204030204" pitchFamily="34" charset="0"/>
                  <a:cs typeface="Arial" panose="020B0604020202020204" pitchFamily="34" charset="0"/>
                </a:rPr>
                <a:t>activity time and packet loss, in order to raise alarms of bad access network </a:t>
              </a:r>
              <a:r>
                <a:rPr lang="en-US" sz="2000" dirty="0" smtClean="0">
                  <a:solidFill>
                    <a:prstClr val="black"/>
                  </a:solidFill>
                  <a:latin typeface="Calibri" panose="020F0502020204030204" pitchFamily="34" charset="0"/>
                  <a:cs typeface="Arial" panose="020B0604020202020204" pitchFamily="34" charset="0"/>
                </a:rPr>
                <a:t>performance</a:t>
              </a:r>
              <a:r>
                <a:rPr lang="en-US" sz="2000" dirty="0">
                  <a:solidFill>
                    <a:prstClr val="black"/>
                  </a:solidFill>
                  <a:latin typeface="Calibri" panose="020F0502020204030204" pitchFamily="34" charset="0"/>
                  <a:cs typeface="Arial" panose="020B0604020202020204" pitchFamily="34" charset="0"/>
                </a:rPr>
                <a:t>.</a:t>
              </a:r>
            </a:p>
          </p:txBody>
        </p:sp>
      </p:grpSp>
      <p:sp>
        <p:nvSpPr>
          <p:cNvPr id="94" name="Oval 93"/>
          <p:cNvSpPr/>
          <p:nvPr/>
        </p:nvSpPr>
        <p:spPr>
          <a:xfrm>
            <a:off x="618941" y="903443"/>
            <a:ext cx="720000" cy="720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4000" b="1" dirty="0" smtClean="0">
                <a:solidFill>
                  <a:schemeClr val="tx1"/>
                </a:solidFill>
                <a:latin typeface="Calibri" panose="020F0502020204030204" pitchFamily="34" charset="0"/>
              </a:rPr>
              <a:t>2</a:t>
            </a:r>
            <a:endParaRPr lang="en-US" sz="4000" b="1" dirty="0">
              <a:solidFill>
                <a:schemeClr val="tx1"/>
              </a:solidFill>
              <a:latin typeface="Calibri" panose="020F0502020204030204" pitchFamily="34" charset="0"/>
            </a:endParaRPr>
          </a:p>
        </p:txBody>
      </p:sp>
      <p:sp>
        <p:nvSpPr>
          <p:cNvPr id="2" name="Rectángulo 1"/>
          <p:cNvSpPr/>
          <p:nvPr/>
        </p:nvSpPr>
        <p:spPr>
          <a:xfrm>
            <a:off x="-273727" y="-139987"/>
            <a:ext cx="892668" cy="636814"/>
          </a:xfrm>
          <a:prstGeom prst="rect">
            <a:avLst/>
          </a:prstGeom>
          <a:solidFill>
            <a:srgbClr val="9AAE04"/>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6000" dirty="0" smtClean="0"/>
              <a:t>*</a:t>
            </a:r>
            <a:endParaRPr lang="es-ES_tradnl" sz="6000" dirty="0"/>
          </a:p>
        </p:txBody>
      </p:sp>
    </p:spTree>
    <p:extLst>
      <p:ext uri="{BB962C8B-B14F-4D97-AF65-F5344CB8AC3E}">
        <p14:creationId xmlns:p14="http://schemas.microsoft.com/office/powerpoint/2010/main" val="4025336647"/>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781" name="Diapositiva de think-cell" r:id="rId6" imgW="384" imgH="385" progId="TCLayout.ActiveDocument.1">
                  <p:embed/>
                </p:oleObj>
              </mc:Choice>
              <mc:Fallback>
                <p:oleObj name="Diapositiva de think-cell" r:id="rId6" imgW="384" imgH="385"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Define new KPIs</a:t>
            </a:r>
            <a:endParaRPr lang="en-US" sz="2400" b="1" dirty="0">
              <a:solidFill>
                <a:prstClr val="white"/>
              </a:solidFill>
              <a:latin typeface="Calibri" panose="020F0502020204030204" pitchFamily="34" charset="0"/>
            </a:endParaRPr>
          </a:p>
        </p:txBody>
      </p:sp>
      <p:sp>
        <p:nvSpPr>
          <p:cNvPr id="33" name="Text Box 2"/>
          <p:cNvSpPr txBox="1">
            <a:spLocks noChangeArrowheads="1"/>
          </p:cNvSpPr>
          <p:nvPr>
            <p:custDataLst>
              <p:tags r:id="rId3"/>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3" name="Rectangle 2"/>
          <p:cNvSpPr/>
          <p:nvPr/>
        </p:nvSpPr>
        <p:spPr>
          <a:xfrm>
            <a:off x="1390799" y="873133"/>
            <a:ext cx="18829516" cy="1425574"/>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wrap="none" lIns="95992" tIns="95992" rIns="95992" bIns="95992">
            <a:noAutofit/>
          </a:bodyPr>
          <a:lstStyle/>
          <a:p>
            <a:pPr>
              <a:spcBef>
                <a:spcPts val="3200"/>
              </a:spcBef>
            </a:pPr>
            <a:r>
              <a:rPr lang="en-US" sz="4000" b="1" dirty="0" smtClean="0">
                <a:solidFill>
                  <a:prstClr val="black"/>
                </a:solidFill>
                <a:latin typeface="Calibri" panose="020F0502020204030204" pitchFamily="34" charset="0"/>
              </a:rPr>
              <a:t>FLEXIBILITY AND AUTONOMY ON THE PART OF THE USER TO DEFINE NEW KPIS OR USE CASES</a:t>
            </a:r>
            <a:endParaRPr lang="en-US" sz="4000" b="1" dirty="0">
              <a:solidFill>
                <a:prstClr val="black"/>
              </a:solidFill>
              <a:latin typeface="Calibri" panose="020F0502020204030204" pitchFamily="34" charset="0"/>
            </a:endParaRPr>
          </a:p>
        </p:txBody>
      </p:sp>
      <p:sp>
        <p:nvSpPr>
          <p:cNvPr id="10" name="Rectangle 9"/>
          <p:cNvSpPr/>
          <p:nvPr/>
        </p:nvSpPr>
        <p:spPr>
          <a:xfrm rot="16200000">
            <a:off x="-464128" y="11488386"/>
            <a:ext cx="2463138"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PROBES</a:t>
            </a:r>
          </a:p>
        </p:txBody>
      </p:sp>
      <p:sp>
        <p:nvSpPr>
          <p:cNvPr id="11" name="Rectangle 10"/>
          <p:cNvSpPr/>
          <p:nvPr/>
        </p:nvSpPr>
        <p:spPr>
          <a:xfrm rot="16200000">
            <a:off x="-477755" y="8869623"/>
            <a:ext cx="2490392"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DATA LAKE</a:t>
            </a:r>
          </a:p>
        </p:txBody>
      </p:sp>
      <p:sp>
        <p:nvSpPr>
          <p:cNvPr id="12" name="Rectangle 11"/>
          <p:cNvSpPr/>
          <p:nvPr/>
        </p:nvSpPr>
        <p:spPr>
          <a:xfrm rot="16200000">
            <a:off x="-1735649" y="5005080"/>
            <a:ext cx="5006181"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SOC-cem-sqm</a:t>
            </a:r>
          </a:p>
        </p:txBody>
      </p:sp>
      <p:sp>
        <p:nvSpPr>
          <p:cNvPr id="15" name="Rectangle 14"/>
          <p:cNvSpPr/>
          <p:nvPr/>
        </p:nvSpPr>
        <p:spPr>
          <a:xfrm>
            <a:off x="2150304" y="11245129"/>
            <a:ext cx="17341224" cy="1143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3600" b="1" cap="all" dirty="0">
                <a:solidFill>
                  <a:prstClr val="white"/>
                </a:solidFill>
                <a:latin typeface="Calibri" panose="020F0502020204030204" pitchFamily="34" charset="0"/>
              </a:rPr>
              <a:t>PROBES / Sources</a:t>
            </a:r>
            <a:endParaRPr lang="en-US" sz="2400" b="1" cap="all" dirty="0">
              <a:solidFill>
                <a:prstClr val="white"/>
              </a:solidFill>
              <a:latin typeface="Calibri" panose="020F0502020204030204" pitchFamily="34" charset="0"/>
            </a:endParaRPr>
          </a:p>
        </p:txBody>
      </p:sp>
      <p:sp>
        <p:nvSpPr>
          <p:cNvPr id="16" name="CuadroTexto 6">
            <a:extLst>
              <a:ext uri="{FF2B5EF4-FFF2-40B4-BE49-F238E27FC236}">
                <a16:creationId xmlns="" xmlns:a16="http://schemas.microsoft.com/office/drawing/2014/main" id="{17790F0E-8E3A-431E-99DC-C6F6FE440012}"/>
              </a:ext>
            </a:extLst>
          </p:cNvPr>
          <p:cNvSpPr txBox="1"/>
          <p:nvPr/>
        </p:nvSpPr>
        <p:spPr>
          <a:xfrm>
            <a:off x="19801926" y="9444511"/>
            <a:ext cx="2914599" cy="954107"/>
          </a:xfrm>
          <a:prstGeom prst="rect">
            <a:avLst/>
          </a:prstGeom>
          <a:noFill/>
        </p:spPr>
        <p:txBody>
          <a:bodyPr wrap="square" rtlCol="0">
            <a:spAutoFit/>
          </a:bodyPr>
          <a:lstStyle/>
          <a:p>
            <a:r>
              <a:rPr lang="en-US" sz="2800" b="1" u="sng" dirty="0" smtClean="0">
                <a:solidFill>
                  <a:schemeClr val="bg2">
                    <a:lumMod val="50000"/>
                  </a:schemeClr>
                </a:solidFill>
                <a:latin typeface="Calibri" panose="020F0502020204030204" pitchFamily="34" charset="0"/>
              </a:rPr>
              <a:t>COUNTERS</a:t>
            </a:r>
          </a:p>
          <a:p>
            <a:r>
              <a:rPr lang="en-US" sz="2800" b="1" dirty="0" smtClean="0">
                <a:solidFill>
                  <a:schemeClr val="bg2">
                    <a:lumMod val="50000"/>
                  </a:schemeClr>
                </a:solidFill>
                <a:latin typeface="Calibri" panose="020F0502020204030204" pitchFamily="34" charset="0"/>
              </a:rPr>
              <a:t>(Raw data)</a:t>
            </a:r>
            <a:endParaRPr lang="en-US" sz="2800" b="1" dirty="0">
              <a:solidFill>
                <a:schemeClr val="bg2">
                  <a:lumMod val="50000"/>
                </a:schemeClr>
              </a:solidFill>
              <a:latin typeface="Calibri" panose="020F0502020204030204" pitchFamily="34" charset="0"/>
            </a:endParaRPr>
          </a:p>
        </p:txBody>
      </p:sp>
      <p:sp>
        <p:nvSpPr>
          <p:cNvPr id="17" name="CuadroTexto 83">
            <a:extLst>
              <a:ext uri="{FF2B5EF4-FFF2-40B4-BE49-F238E27FC236}">
                <a16:creationId xmlns="" xmlns:a16="http://schemas.microsoft.com/office/drawing/2014/main" id="{C495258F-E056-45BE-9EFC-6817E65002BE}"/>
              </a:ext>
            </a:extLst>
          </p:cNvPr>
          <p:cNvSpPr txBox="1"/>
          <p:nvPr/>
        </p:nvSpPr>
        <p:spPr>
          <a:xfrm>
            <a:off x="19801927" y="4079414"/>
            <a:ext cx="3951692" cy="1384995"/>
          </a:xfrm>
          <a:prstGeom prst="rect">
            <a:avLst/>
          </a:prstGeom>
          <a:noFill/>
        </p:spPr>
        <p:txBody>
          <a:bodyPr wrap="square" rtlCol="0">
            <a:spAutoFit/>
          </a:bodyPr>
          <a:lstStyle/>
          <a:p>
            <a:r>
              <a:rPr lang="en-US" dirty="0" smtClean="0">
                <a:solidFill>
                  <a:schemeClr val="bg2">
                    <a:lumMod val="50000"/>
                  </a:schemeClr>
                </a:solidFill>
                <a:latin typeface="Calibri" panose="020F0502020204030204" pitchFamily="34" charset="0"/>
              </a:rPr>
              <a:t> </a:t>
            </a:r>
            <a:r>
              <a:rPr lang="en-US" sz="2800" b="1" u="sng" dirty="0" smtClean="0">
                <a:solidFill>
                  <a:schemeClr val="bg2">
                    <a:lumMod val="50000"/>
                  </a:schemeClr>
                </a:solidFill>
                <a:latin typeface="Calibri" panose="020F0502020204030204" pitchFamily="34" charset="0"/>
              </a:rPr>
              <a:t>KPI</a:t>
            </a:r>
          </a:p>
          <a:p>
            <a:r>
              <a:rPr lang="en-US" sz="2800" b="1" dirty="0" smtClean="0">
                <a:solidFill>
                  <a:schemeClr val="bg2">
                    <a:lumMod val="50000"/>
                  </a:schemeClr>
                </a:solidFill>
                <a:latin typeface="Calibri" panose="020F0502020204030204" pitchFamily="34" charset="0"/>
              </a:rPr>
              <a:t>Business Rules (Queries over components)</a:t>
            </a:r>
            <a:endParaRPr lang="en-US" sz="2800" b="1" dirty="0">
              <a:solidFill>
                <a:schemeClr val="bg2">
                  <a:lumMod val="50000"/>
                </a:schemeClr>
              </a:solidFill>
              <a:latin typeface="Calibri" panose="020F0502020204030204" pitchFamily="34" charset="0"/>
            </a:endParaRPr>
          </a:p>
        </p:txBody>
      </p:sp>
      <p:sp>
        <p:nvSpPr>
          <p:cNvPr id="18" name="CuadroTexto 28">
            <a:extLst>
              <a:ext uri="{FF2B5EF4-FFF2-40B4-BE49-F238E27FC236}">
                <a16:creationId xmlns="" xmlns:a16="http://schemas.microsoft.com/office/drawing/2014/main" id="{5AE115A4-87EA-4B78-BA0D-66F0FBAD4514}"/>
              </a:ext>
            </a:extLst>
          </p:cNvPr>
          <p:cNvSpPr txBox="1"/>
          <p:nvPr/>
        </p:nvSpPr>
        <p:spPr>
          <a:xfrm>
            <a:off x="19801926" y="6923386"/>
            <a:ext cx="3651821" cy="2246769"/>
          </a:xfrm>
          <a:prstGeom prst="rect">
            <a:avLst/>
          </a:prstGeom>
          <a:noFill/>
        </p:spPr>
        <p:txBody>
          <a:bodyPr wrap="square" rtlCol="0">
            <a:spAutoFit/>
          </a:bodyPr>
          <a:lstStyle/>
          <a:p>
            <a:r>
              <a:rPr lang="en-US" sz="2800" b="1" u="sng" dirty="0" smtClean="0">
                <a:solidFill>
                  <a:schemeClr val="bg2">
                    <a:lumMod val="50000"/>
                  </a:schemeClr>
                </a:solidFill>
                <a:latin typeface="Calibri" panose="020F0502020204030204" pitchFamily="34" charset="0"/>
              </a:rPr>
              <a:t>KPI COMPONENTS </a:t>
            </a:r>
          </a:p>
          <a:p>
            <a:r>
              <a:rPr lang="en-US" sz="2800" b="1" dirty="0" smtClean="0">
                <a:solidFill>
                  <a:schemeClr val="bg2">
                    <a:lumMod val="50000"/>
                  </a:schemeClr>
                </a:solidFill>
                <a:latin typeface="Calibri" panose="020F0502020204030204" pitchFamily="34" charset="0"/>
              </a:rPr>
              <a:t>Aggregations every X time, + operations / filters over the Counters</a:t>
            </a:r>
            <a:endParaRPr lang="en-US" sz="2800" b="1" dirty="0">
              <a:solidFill>
                <a:schemeClr val="bg2">
                  <a:lumMod val="50000"/>
                </a:schemeClr>
              </a:solidFill>
              <a:latin typeface="Calibri" panose="020F0502020204030204" pitchFamily="34" charset="0"/>
            </a:endParaRPr>
          </a:p>
        </p:txBody>
      </p:sp>
      <p:sp>
        <p:nvSpPr>
          <p:cNvPr id="19" name="TextBox 18"/>
          <p:cNvSpPr txBox="1"/>
          <p:nvPr/>
        </p:nvSpPr>
        <p:spPr>
          <a:xfrm>
            <a:off x="1427395" y="2138705"/>
            <a:ext cx="21583500" cy="584775"/>
          </a:xfrm>
          <a:prstGeom prst="rect">
            <a:avLst/>
          </a:prstGeom>
          <a:noFill/>
        </p:spPr>
        <p:txBody>
          <a:bodyPr wrap="square" rtlCol="0">
            <a:spAutoFit/>
          </a:bodyPr>
          <a:lstStyle/>
          <a:p>
            <a:r>
              <a:rPr lang="en-US" sz="3200" dirty="0">
                <a:solidFill>
                  <a:prstClr val="black"/>
                </a:solidFill>
                <a:latin typeface="Calibri" panose="020F0502020204030204" pitchFamily="34" charset="0"/>
              </a:rPr>
              <a:t>We are compliant with all the requirements. </a:t>
            </a:r>
            <a:r>
              <a:rPr lang="en-US" sz="3200" dirty="0" smtClean="0">
                <a:solidFill>
                  <a:prstClr val="black"/>
                </a:solidFill>
                <a:latin typeface="Calibri" panose="020F0502020204030204" pitchFamily="34" charset="0"/>
              </a:rPr>
              <a:t>Raw </a:t>
            </a:r>
            <a:r>
              <a:rPr lang="en-US" sz="3200" dirty="0">
                <a:solidFill>
                  <a:prstClr val="black"/>
                </a:solidFill>
                <a:latin typeface="Calibri" panose="020F0502020204030204" pitchFamily="34" charset="0"/>
              </a:rPr>
              <a:t>data </a:t>
            </a:r>
            <a:r>
              <a:rPr lang="en-US" sz="3200" dirty="0" smtClean="0">
                <a:solidFill>
                  <a:prstClr val="black"/>
                </a:solidFill>
                <a:latin typeface="Calibri" panose="020F0502020204030204" pitchFamily="34" charset="0"/>
              </a:rPr>
              <a:t>is </a:t>
            </a:r>
            <a:r>
              <a:rPr lang="en-US" sz="3200" dirty="0">
                <a:solidFill>
                  <a:prstClr val="black"/>
                </a:solidFill>
                <a:latin typeface="Calibri" panose="020F0502020204030204" pitchFamily="34" charset="0"/>
              </a:rPr>
              <a:t>stored, and we are able to build new KPIs ad hoc </a:t>
            </a:r>
          </a:p>
        </p:txBody>
      </p:sp>
      <p:sp>
        <p:nvSpPr>
          <p:cNvPr id="20" name="Rectángulo 4">
            <a:extLst>
              <a:ext uri="{FF2B5EF4-FFF2-40B4-BE49-F238E27FC236}">
                <a16:creationId xmlns="" xmlns:a16="http://schemas.microsoft.com/office/drawing/2014/main" id="{CD07EF20-0E75-46FF-B1A3-D79525FB900D}"/>
              </a:ext>
            </a:extLst>
          </p:cNvPr>
          <p:cNvSpPr/>
          <p:nvPr/>
        </p:nvSpPr>
        <p:spPr>
          <a:xfrm>
            <a:off x="2150303" y="6923385"/>
            <a:ext cx="17341225" cy="3725541"/>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Conector recto de flecha 43">
            <a:extLst>
              <a:ext uri="{FF2B5EF4-FFF2-40B4-BE49-F238E27FC236}">
                <a16:creationId xmlns="" xmlns:a16="http://schemas.microsoft.com/office/drawing/2014/main" id="{F40CB2CA-9FA3-4CDD-8718-088FA583C8B4}"/>
              </a:ext>
            </a:extLst>
          </p:cNvPr>
          <p:cNvCxnSpPr>
            <a:cxnSpLocks/>
          </p:cNvCxnSpPr>
          <p:nvPr/>
        </p:nvCxnSpPr>
        <p:spPr>
          <a:xfrm flipH="1" flipV="1">
            <a:off x="3203815" y="10498914"/>
            <a:ext cx="15230" cy="77329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44">
            <a:extLst>
              <a:ext uri="{FF2B5EF4-FFF2-40B4-BE49-F238E27FC236}">
                <a16:creationId xmlns="" xmlns:a16="http://schemas.microsoft.com/office/drawing/2014/main" id="{3927810F-CD87-4DBD-B4E2-CB66F50DBA4F}"/>
              </a:ext>
            </a:extLst>
          </p:cNvPr>
          <p:cNvCxnSpPr>
            <a:cxnSpLocks/>
          </p:cNvCxnSpPr>
          <p:nvPr/>
        </p:nvCxnSpPr>
        <p:spPr>
          <a:xfrm flipH="1" flipV="1">
            <a:off x="5241810" y="10410495"/>
            <a:ext cx="15230" cy="77329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46">
            <a:extLst>
              <a:ext uri="{FF2B5EF4-FFF2-40B4-BE49-F238E27FC236}">
                <a16:creationId xmlns="" xmlns:a16="http://schemas.microsoft.com/office/drawing/2014/main" id="{71172715-EE0B-4C84-9860-5D751031C1F9}"/>
              </a:ext>
            </a:extLst>
          </p:cNvPr>
          <p:cNvCxnSpPr>
            <a:cxnSpLocks/>
          </p:cNvCxnSpPr>
          <p:nvPr/>
        </p:nvCxnSpPr>
        <p:spPr>
          <a:xfrm flipH="1" flipV="1">
            <a:off x="6590026" y="10451022"/>
            <a:ext cx="15230" cy="77329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47">
            <a:extLst>
              <a:ext uri="{FF2B5EF4-FFF2-40B4-BE49-F238E27FC236}">
                <a16:creationId xmlns="" xmlns:a16="http://schemas.microsoft.com/office/drawing/2014/main" id="{D3A14203-1097-408A-AB30-9E4249A4831D}"/>
              </a:ext>
            </a:extLst>
          </p:cNvPr>
          <p:cNvCxnSpPr>
            <a:cxnSpLocks/>
          </p:cNvCxnSpPr>
          <p:nvPr/>
        </p:nvCxnSpPr>
        <p:spPr>
          <a:xfrm flipH="1" flipV="1">
            <a:off x="8585500" y="10408471"/>
            <a:ext cx="15230" cy="77329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48">
            <a:extLst>
              <a:ext uri="{FF2B5EF4-FFF2-40B4-BE49-F238E27FC236}">
                <a16:creationId xmlns="" xmlns:a16="http://schemas.microsoft.com/office/drawing/2014/main" id="{A3852E7A-76DE-419D-8C93-25636412CBAF}"/>
              </a:ext>
            </a:extLst>
          </p:cNvPr>
          <p:cNvCxnSpPr>
            <a:cxnSpLocks/>
          </p:cNvCxnSpPr>
          <p:nvPr/>
        </p:nvCxnSpPr>
        <p:spPr>
          <a:xfrm flipV="1">
            <a:off x="9976157" y="10398619"/>
            <a:ext cx="80" cy="873592"/>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49">
            <a:extLst>
              <a:ext uri="{FF2B5EF4-FFF2-40B4-BE49-F238E27FC236}">
                <a16:creationId xmlns="" xmlns:a16="http://schemas.microsoft.com/office/drawing/2014/main" id="{84B86E1B-9B0C-407F-953C-3E0819D65231}"/>
              </a:ext>
            </a:extLst>
          </p:cNvPr>
          <p:cNvCxnSpPr>
            <a:cxnSpLocks/>
          </p:cNvCxnSpPr>
          <p:nvPr/>
        </p:nvCxnSpPr>
        <p:spPr>
          <a:xfrm flipH="1" flipV="1">
            <a:off x="11852098" y="10427228"/>
            <a:ext cx="15230" cy="77329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60">
            <a:extLst>
              <a:ext uri="{FF2B5EF4-FFF2-40B4-BE49-F238E27FC236}">
                <a16:creationId xmlns="" xmlns:a16="http://schemas.microsoft.com/office/drawing/2014/main" id="{F1930A8F-17F3-4A18-9318-77CC08A9414F}"/>
              </a:ext>
            </a:extLst>
          </p:cNvPr>
          <p:cNvCxnSpPr>
            <a:cxnSpLocks/>
          </p:cNvCxnSpPr>
          <p:nvPr/>
        </p:nvCxnSpPr>
        <p:spPr>
          <a:xfrm flipH="1" flipV="1">
            <a:off x="13246965" y="10454964"/>
            <a:ext cx="15230" cy="77329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61">
            <a:extLst>
              <a:ext uri="{FF2B5EF4-FFF2-40B4-BE49-F238E27FC236}">
                <a16:creationId xmlns="" xmlns:a16="http://schemas.microsoft.com/office/drawing/2014/main" id="{4A627016-A33F-428B-AB49-AE28A2323B95}"/>
              </a:ext>
            </a:extLst>
          </p:cNvPr>
          <p:cNvCxnSpPr>
            <a:cxnSpLocks/>
          </p:cNvCxnSpPr>
          <p:nvPr/>
        </p:nvCxnSpPr>
        <p:spPr>
          <a:xfrm flipH="1" flipV="1">
            <a:off x="15284960" y="10451022"/>
            <a:ext cx="15230" cy="77329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62">
            <a:extLst>
              <a:ext uri="{FF2B5EF4-FFF2-40B4-BE49-F238E27FC236}">
                <a16:creationId xmlns="" xmlns:a16="http://schemas.microsoft.com/office/drawing/2014/main" id="{0ACAC39C-8782-4047-8486-F59BF7A0B3E8}"/>
              </a:ext>
            </a:extLst>
          </p:cNvPr>
          <p:cNvCxnSpPr>
            <a:cxnSpLocks/>
          </p:cNvCxnSpPr>
          <p:nvPr/>
        </p:nvCxnSpPr>
        <p:spPr>
          <a:xfrm flipH="1" flipV="1">
            <a:off x="16699187" y="10417849"/>
            <a:ext cx="15230" cy="77329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63">
            <a:extLst>
              <a:ext uri="{FF2B5EF4-FFF2-40B4-BE49-F238E27FC236}">
                <a16:creationId xmlns="" xmlns:a16="http://schemas.microsoft.com/office/drawing/2014/main" id="{FDEBC3D0-A504-4603-A24A-D3EBE16C7ADC}"/>
              </a:ext>
            </a:extLst>
          </p:cNvPr>
          <p:cNvCxnSpPr>
            <a:cxnSpLocks/>
          </p:cNvCxnSpPr>
          <p:nvPr/>
        </p:nvCxnSpPr>
        <p:spPr>
          <a:xfrm flipH="1" flipV="1">
            <a:off x="18590358" y="10414828"/>
            <a:ext cx="15230" cy="77329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 name="Imagen 22">
            <a:extLst>
              <a:ext uri="{FF2B5EF4-FFF2-40B4-BE49-F238E27FC236}">
                <a16:creationId xmlns="" xmlns:a16="http://schemas.microsoft.com/office/drawing/2014/main" id="{1C022447-BEC0-40C7-9BA7-7AE314A2057C}"/>
              </a:ext>
            </a:extLst>
          </p:cNvPr>
          <p:cNvPicPr>
            <a:picLocks noChangeAspect="1"/>
          </p:cNvPicPr>
          <p:nvPr/>
        </p:nvPicPr>
        <p:blipFill>
          <a:blip r:embed="rId8"/>
          <a:stretch>
            <a:fillRect/>
          </a:stretch>
        </p:blipFill>
        <p:spPr>
          <a:xfrm>
            <a:off x="2517412" y="6987236"/>
            <a:ext cx="16544925" cy="3400425"/>
          </a:xfrm>
          <a:prstGeom prst="rect">
            <a:avLst/>
          </a:prstGeom>
        </p:spPr>
      </p:pic>
      <p:cxnSp>
        <p:nvCxnSpPr>
          <p:cNvPr id="32" name="Conector: curvado 30">
            <a:extLst>
              <a:ext uri="{FF2B5EF4-FFF2-40B4-BE49-F238E27FC236}">
                <a16:creationId xmlns="" xmlns:a16="http://schemas.microsoft.com/office/drawing/2014/main" id="{C5AA9581-455A-47B4-8445-F7B63F920205}"/>
              </a:ext>
            </a:extLst>
          </p:cNvPr>
          <p:cNvCxnSpPr>
            <a:cxnSpLocks/>
          </p:cNvCxnSpPr>
          <p:nvPr/>
        </p:nvCxnSpPr>
        <p:spPr>
          <a:xfrm rot="10800000" flipV="1">
            <a:off x="4220583" y="5043119"/>
            <a:ext cx="768928" cy="1852492"/>
          </a:xfrm>
          <a:prstGeom prst="curvedConnector2">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Conector: curvado 53">
            <a:extLst>
              <a:ext uri="{FF2B5EF4-FFF2-40B4-BE49-F238E27FC236}">
                <a16:creationId xmlns="" xmlns:a16="http://schemas.microsoft.com/office/drawing/2014/main" id="{1832CCDD-6E75-4320-80B3-9C2796E92F02}"/>
              </a:ext>
            </a:extLst>
          </p:cNvPr>
          <p:cNvCxnSpPr>
            <a:cxnSpLocks/>
            <a:endCxn id="20" idx="0"/>
          </p:cNvCxnSpPr>
          <p:nvPr/>
        </p:nvCxnSpPr>
        <p:spPr>
          <a:xfrm rot="10800000" flipV="1">
            <a:off x="10820917" y="4831917"/>
            <a:ext cx="2164897" cy="2091467"/>
          </a:xfrm>
          <a:prstGeom prst="curvedConnector2">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5" name="Imagen 31">
            <a:extLst>
              <a:ext uri="{FF2B5EF4-FFF2-40B4-BE49-F238E27FC236}">
                <a16:creationId xmlns="" xmlns:a16="http://schemas.microsoft.com/office/drawing/2014/main" id="{80E32812-9B90-4093-875E-5A0740642B70}"/>
              </a:ext>
            </a:extLst>
          </p:cNvPr>
          <p:cNvPicPr>
            <a:picLocks noChangeAspect="1"/>
          </p:cNvPicPr>
          <p:nvPr/>
        </p:nvPicPr>
        <p:blipFill>
          <a:blip r:embed="rId9"/>
          <a:stretch>
            <a:fillRect/>
          </a:stretch>
        </p:blipFill>
        <p:spPr>
          <a:xfrm>
            <a:off x="16348027" y="3304211"/>
            <a:ext cx="2158171" cy="2005758"/>
          </a:xfrm>
          <a:prstGeom prst="rect">
            <a:avLst/>
          </a:prstGeom>
        </p:spPr>
      </p:pic>
      <p:cxnSp>
        <p:nvCxnSpPr>
          <p:cNvPr id="36" name="Conector: curvado 90">
            <a:extLst>
              <a:ext uri="{FF2B5EF4-FFF2-40B4-BE49-F238E27FC236}">
                <a16:creationId xmlns="" xmlns:a16="http://schemas.microsoft.com/office/drawing/2014/main" id="{F9DA2482-7F58-4A5B-A80E-3F835A0E59A5}"/>
              </a:ext>
            </a:extLst>
          </p:cNvPr>
          <p:cNvCxnSpPr>
            <a:cxnSpLocks/>
          </p:cNvCxnSpPr>
          <p:nvPr/>
        </p:nvCxnSpPr>
        <p:spPr>
          <a:xfrm rot="5400000">
            <a:off x="16553831" y="5982801"/>
            <a:ext cx="1729791" cy="16773"/>
          </a:xfrm>
          <a:prstGeom prst="curvedConnector3">
            <a:avLst>
              <a:gd name="adj1" fmla="val 50000"/>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7" name="Imagen 36">
            <a:extLst>
              <a:ext uri="{FF2B5EF4-FFF2-40B4-BE49-F238E27FC236}">
                <a16:creationId xmlns="" xmlns:a16="http://schemas.microsoft.com/office/drawing/2014/main" id="{AB23D856-7A05-4015-B323-E6F41123BD0D}"/>
              </a:ext>
            </a:extLst>
          </p:cNvPr>
          <p:cNvPicPr>
            <a:picLocks noChangeAspect="1"/>
          </p:cNvPicPr>
          <p:nvPr/>
        </p:nvPicPr>
        <p:blipFill>
          <a:blip r:embed="rId10"/>
          <a:stretch>
            <a:fillRect/>
          </a:stretch>
        </p:blipFill>
        <p:spPr>
          <a:xfrm>
            <a:off x="13090934" y="3858260"/>
            <a:ext cx="2115495" cy="1969179"/>
          </a:xfrm>
          <a:prstGeom prst="rect">
            <a:avLst/>
          </a:prstGeom>
        </p:spPr>
      </p:pic>
      <p:cxnSp>
        <p:nvCxnSpPr>
          <p:cNvPr id="38" name="Conector: curvado 96">
            <a:extLst>
              <a:ext uri="{FF2B5EF4-FFF2-40B4-BE49-F238E27FC236}">
                <a16:creationId xmlns="" xmlns:a16="http://schemas.microsoft.com/office/drawing/2014/main" id="{CC7F9D24-68E4-4445-AA0E-DECB0645722D}"/>
              </a:ext>
            </a:extLst>
          </p:cNvPr>
          <p:cNvCxnSpPr>
            <a:cxnSpLocks/>
          </p:cNvCxnSpPr>
          <p:nvPr/>
        </p:nvCxnSpPr>
        <p:spPr>
          <a:xfrm rot="10800000" flipV="1">
            <a:off x="14963763" y="4207859"/>
            <a:ext cx="1527548" cy="621480"/>
          </a:xfrm>
          <a:prstGeom prst="curvedConnector3">
            <a:avLst>
              <a:gd name="adj1" fmla="val 50000"/>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Conector: curvado 67">
            <a:extLst>
              <a:ext uri="{FF2B5EF4-FFF2-40B4-BE49-F238E27FC236}">
                <a16:creationId xmlns="" xmlns:a16="http://schemas.microsoft.com/office/drawing/2014/main" id="{34ABD982-9947-4418-B67C-CE9845CCD0D5}"/>
              </a:ext>
            </a:extLst>
          </p:cNvPr>
          <p:cNvCxnSpPr>
            <a:cxnSpLocks/>
          </p:cNvCxnSpPr>
          <p:nvPr/>
        </p:nvCxnSpPr>
        <p:spPr>
          <a:xfrm rot="5400000">
            <a:off x="13449543" y="6282170"/>
            <a:ext cx="1275528" cy="12700"/>
          </a:xfrm>
          <a:prstGeom prst="curvedConnector3">
            <a:avLst>
              <a:gd name="adj1" fmla="val 50000"/>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40" name="Imagen 38">
            <a:extLst>
              <a:ext uri="{FF2B5EF4-FFF2-40B4-BE49-F238E27FC236}">
                <a16:creationId xmlns="" xmlns:a16="http://schemas.microsoft.com/office/drawing/2014/main" id="{B11A692E-5A82-43D4-AF78-B941AA5A3099}"/>
              </a:ext>
            </a:extLst>
          </p:cNvPr>
          <p:cNvPicPr>
            <a:picLocks noChangeAspect="1"/>
          </p:cNvPicPr>
          <p:nvPr/>
        </p:nvPicPr>
        <p:blipFill>
          <a:blip r:embed="rId11"/>
          <a:stretch>
            <a:fillRect/>
          </a:stretch>
        </p:blipFill>
        <p:spPr>
          <a:xfrm>
            <a:off x="4959315" y="3858260"/>
            <a:ext cx="2438611" cy="1993565"/>
          </a:xfrm>
          <a:prstGeom prst="rect">
            <a:avLst/>
          </a:prstGeom>
        </p:spPr>
      </p:pic>
      <p:cxnSp>
        <p:nvCxnSpPr>
          <p:cNvPr id="41" name="Conector: curvado 99">
            <a:extLst>
              <a:ext uri="{FF2B5EF4-FFF2-40B4-BE49-F238E27FC236}">
                <a16:creationId xmlns="" xmlns:a16="http://schemas.microsoft.com/office/drawing/2014/main" id="{2C9D252B-A0C2-4848-9FD2-FCF2346FC747}"/>
              </a:ext>
            </a:extLst>
          </p:cNvPr>
          <p:cNvCxnSpPr>
            <a:cxnSpLocks/>
          </p:cNvCxnSpPr>
          <p:nvPr/>
        </p:nvCxnSpPr>
        <p:spPr>
          <a:xfrm>
            <a:off x="5979536" y="5650758"/>
            <a:ext cx="1449432" cy="1313644"/>
          </a:xfrm>
          <a:prstGeom prst="curvedConnector3">
            <a:avLst>
              <a:gd name="adj1" fmla="val 50000"/>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Conector: curvado 102">
            <a:extLst>
              <a:ext uri="{FF2B5EF4-FFF2-40B4-BE49-F238E27FC236}">
                <a16:creationId xmlns="" xmlns:a16="http://schemas.microsoft.com/office/drawing/2014/main" id="{2C04C3B0-2EBE-4DE9-959F-59DB604C9514}"/>
              </a:ext>
            </a:extLst>
          </p:cNvPr>
          <p:cNvCxnSpPr>
            <a:cxnSpLocks/>
            <a:endCxn id="31" idx="0"/>
          </p:cNvCxnSpPr>
          <p:nvPr/>
        </p:nvCxnSpPr>
        <p:spPr>
          <a:xfrm>
            <a:off x="6928231" y="4896397"/>
            <a:ext cx="3861644" cy="2090839"/>
          </a:xfrm>
          <a:prstGeom prst="curvedConnector2">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18941" y="903443"/>
            <a:ext cx="720000" cy="720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4000" b="1" dirty="0" smtClean="0">
                <a:solidFill>
                  <a:schemeClr val="tx1"/>
                </a:solidFill>
                <a:latin typeface="Calibri" panose="020F0502020204030204" pitchFamily="34" charset="0"/>
              </a:rPr>
              <a:t>3</a:t>
            </a:r>
            <a:endParaRPr lang="en-US" sz="4000" b="1" dirty="0">
              <a:solidFill>
                <a:schemeClr val="tx1"/>
              </a:solidFill>
              <a:latin typeface="Calibri" panose="020F0502020204030204" pitchFamily="34" charset="0"/>
            </a:endParaRPr>
          </a:p>
        </p:txBody>
      </p:sp>
    </p:spTree>
    <p:extLst>
      <p:ext uri="{BB962C8B-B14F-4D97-AF65-F5344CB8AC3E}">
        <p14:creationId xmlns:p14="http://schemas.microsoft.com/office/powerpoint/2010/main" val="1317636065"/>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768" name="Diapositiva de think-cell" r:id="rId6" imgW="384" imgH="385" progId="TCLayout.ActiveDocument.1">
                  <p:embed/>
                </p:oleObj>
              </mc:Choice>
              <mc:Fallback>
                <p:oleObj name="Diapositiva de think-cell" r:id="rId6" imgW="384" imgH="385"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Segmentation</a:t>
            </a:r>
            <a:endParaRPr lang="en-US" sz="2400" b="1" dirty="0">
              <a:solidFill>
                <a:prstClr val="white"/>
              </a:solidFill>
              <a:latin typeface="Calibri" panose="020F0502020204030204" pitchFamily="34" charset="0"/>
            </a:endParaRPr>
          </a:p>
        </p:txBody>
      </p:sp>
      <p:sp>
        <p:nvSpPr>
          <p:cNvPr id="14" name="TextBox 13"/>
          <p:cNvSpPr txBox="1"/>
          <p:nvPr/>
        </p:nvSpPr>
        <p:spPr>
          <a:xfrm>
            <a:off x="1390800" y="1923150"/>
            <a:ext cx="21583500" cy="1569660"/>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wrap="square" rtlCol="0">
            <a:noAutofit/>
          </a:bodyPr>
          <a:lstStyle/>
          <a:p>
            <a:r>
              <a:rPr lang="en-US" sz="3200" dirty="0">
                <a:solidFill>
                  <a:srgbClr val="000000"/>
                </a:solidFill>
                <a:latin typeface="Calibri" panose="020F0502020204030204" pitchFamily="34" charset="0"/>
                <a:cs typeface="Calibri" panose="020F0502020204030204" pitchFamily="34" charset="0"/>
              </a:rPr>
              <a:t>All the aggregated information will be properly correlated and processed according to the specific requirements in terms of indicator provision following </a:t>
            </a:r>
            <a:r>
              <a:rPr lang="en-US" sz="3200" dirty="0" smtClean="0">
                <a:solidFill>
                  <a:srgbClr val="000000"/>
                </a:solidFill>
                <a:latin typeface="Calibri" panose="020F0502020204030204" pitchFamily="34" charset="0"/>
                <a:cs typeface="Calibri" panose="020F0502020204030204" pitchFamily="34" charset="0"/>
              </a:rPr>
              <a:t>these </a:t>
            </a:r>
            <a:r>
              <a:rPr lang="en-US" sz="3200" dirty="0">
                <a:solidFill>
                  <a:srgbClr val="000000"/>
                </a:solidFill>
                <a:latin typeface="Calibri" panose="020F0502020204030204" pitchFamily="34" charset="0"/>
                <a:cs typeface="Calibri" panose="020F0502020204030204" pitchFamily="34" charset="0"/>
              </a:rPr>
              <a:t>segmentation </a:t>
            </a:r>
            <a:r>
              <a:rPr lang="en-US" sz="3200" dirty="0" smtClean="0">
                <a:solidFill>
                  <a:srgbClr val="000000"/>
                </a:solidFill>
                <a:latin typeface="Calibri" panose="020F0502020204030204" pitchFamily="34" charset="0"/>
                <a:cs typeface="Calibri" panose="020F0502020204030204" pitchFamily="34" charset="0"/>
              </a:rPr>
              <a:t>levels:</a:t>
            </a:r>
            <a:endParaRPr lang="en-US" sz="3200" dirty="0">
              <a:solidFill>
                <a:srgbClr val="000000"/>
              </a:solidFill>
              <a:latin typeface="Calibri" panose="020F0502020204030204" pitchFamily="34" charset="0"/>
              <a:cs typeface="Calibri" panose="020F0502020204030204" pitchFamily="34" charset="0"/>
            </a:endParaRPr>
          </a:p>
        </p:txBody>
      </p:sp>
      <p:sp>
        <p:nvSpPr>
          <p:cNvPr id="49" name="Rectangle 27"/>
          <p:cNvSpPr/>
          <p:nvPr/>
        </p:nvSpPr>
        <p:spPr>
          <a:xfrm>
            <a:off x="12243559" y="3853415"/>
            <a:ext cx="10931966" cy="9540000"/>
          </a:xfrm>
          <a:prstGeom prst="rect">
            <a:avLst/>
          </a:prstGeom>
          <a:solidFill>
            <a:schemeClr val="bg1">
              <a:lumMod val="95000"/>
            </a:schemeClr>
          </a:solidFill>
          <a:ln w="28575">
            <a:solidFill>
              <a:schemeClr val="bg1">
                <a:lumMod val="65000"/>
              </a:schemeClr>
            </a:solidFill>
            <a:prstDash val="solid"/>
          </a:ln>
        </p:spPr>
        <p:txBody>
          <a:bodyPr wrap="square" lIns="180000" tIns="432000" rIns="144000" rtlCol="0" anchor="ctr">
            <a:noAutofit/>
          </a:bodyPr>
          <a:lstStyle/>
          <a:p>
            <a:pPr>
              <a:spcBef>
                <a:spcPts val="600"/>
              </a:spcBef>
            </a:pPr>
            <a:r>
              <a:rPr lang="en-US" sz="2600" b="1" dirty="0" smtClean="0">
                <a:latin typeface="Calibri" panose="020F0502020204030204" pitchFamily="34" charset="0"/>
                <a:cs typeface="Calibri" panose="020F0502020204030204" pitchFamily="34" charset="0"/>
              </a:rPr>
              <a:t>The following levels of segmentation are defined</a:t>
            </a:r>
            <a:r>
              <a:rPr lang="en-US" sz="2600" dirty="0" smtClean="0">
                <a:latin typeface="Calibri" panose="020F0502020204030204" pitchFamily="34" charset="0"/>
                <a:cs typeface="Calibri" panose="020F0502020204030204" pitchFamily="34" charset="0"/>
              </a:rPr>
              <a:t>. </a:t>
            </a:r>
            <a:r>
              <a:rPr lang="en-US" sz="2600" dirty="0">
                <a:latin typeface="Calibri" panose="020F0502020204030204" pitchFamily="34" charset="0"/>
                <a:cs typeface="Calibri" panose="020F0502020204030204" pitchFamily="34" charset="0"/>
              </a:rPr>
              <a:t>The user </a:t>
            </a:r>
            <a:r>
              <a:rPr lang="en-US" sz="2600" dirty="0" smtClean="0">
                <a:latin typeface="Calibri" panose="020F0502020204030204" pitchFamily="34" charset="0"/>
                <a:cs typeface="Calibri" panose="020F0502020204030204" pitchFamily="34" charset="0"/>
              </a:rPr>
              <a:t>will </a:t>
            </a:r>
            <a:r>
              <a:rPr lang="en-US" sz="2600" dirty="0">
                <a:latin typeface="Calibri" panose="020F0502020204030204" pitchFamily="34" charset="0"/>
                <a:cs typeface="Calibri" panose="020F0502020204030204" pitchFamily="34" charset="0"/>
              </a:rPr>
              <a:t>be able to create new levels as </a:t>
            </a:r>
            <a:r>
              <a:rPr lang="en-US" sz="2600" dirty="0" smtClean="0">
                <a:latin typeface="Calibri" panose="020F0502020204030204" pitchFamily="34" charset="0"/>
                <a:cs typeface="Calibri" panose="020F0502020204030204" pitchFamily="34" charset="0"/>
              </a:rPr>
              <a:t>required</a:t>
            </a:r>
          </a:p>
          <a:p>
            <a:pPr marL="285750" indent="-285750">
              <a:spcBef>
                <a:spcPts val="600"/>
              </a:spcBef>
              <a:buFont typeface="Arial" panose="020B0604020202020204" pitchFamily="34" charset="0"/>
              <a:buChar char="•"/>
            </a:pPr>
            <a:r>
              <a:rPr lang="en-US" sz="2600" b="1" dirty="0" smtClean="0">
                <a:latin typeface="Calibri" panose="020F0502020204030204" pitchFamily="34" charset="0"/>
                <a:cs typeface="Calibri" panose="020F0502020204030204" pitchFamily="34" charset="0"/>
              </a:rPr>
              <a:t>Network </a:t>
            </a:r>
            <a:r>
              <a:rPr lang="en-US" sz="2600" b="1" dirty="0">
                <a:latin typeface="Calibri" panose="020F0502020204030204" pitchFamily="34" charset="0"/>
                <a:cs typeface="Calibri" panose="020F0502020204030204" pitchFamily="34" charset="0"/>
              </a:rPr>
              <a:t>scope </a:t>
            </a:r>
            <a:r>
              <a:rPr lang="en-US" sz="2600" dirty="0">
                <a:latin typeface="Calibri" panose="020F0502020204030204" pitchFamily="34" charset="0"/>
                <a:cs typeface="Calibri" panose="020F0502020204030204" pitchFamily="34" charset="0"/>
              </a:rPr>
              <a:t>- </a:t>
            </a:r>
            <a:r>
              <a:rPr lang="en-US" sz="2600" dirty="0" smtClean="0">
                <a:latin typeface="Calibri" panose="020F0502020204030204" pitchFamily="34" charset="0"/>
                <a:cs typeface="Calibri" panose="020F0502020204030204" pitchFamily="34" charset="0"/>
              </a:rPr>
              <a:t>Filtering information based </a:t>
            </a:r>
            <a:r>
              <a:rPr lang="en-US" sz="2600" dirty="0">
                <a:latin typeface="Calibri" panose="020F0502020204030204" pitchFamily="34" charset="0"/>
                <a:cs typeface="Calibri" panose="020F0502020204030204" pitchFamily="34" charset="0"/>
              </a:rPr>
              <a:t>on the topology/network architecture </a:t>
            </a:r>
            <a:r>
              <a:rPr lang="en-US" sz="2600" dirty="0" smtClean="0">
                <a:latin typeface="Calibri" panose="020F0502020204030204" pitchFamily="34" charset="0"/>
                <a:cs typeface="Calibri" panose="020F0502020204030204" pitchFamily="34" charset="0"/>
              </a:rPr>
              <a:t>(per GGSN</a:t>
            </a:r>
            <a:r>
              <a:rPr lang="en-US" sz="2600" dirty="0">
                <a:latin typeface="Calibri" panose="020F0502020204030204" pitchFamily="34" charset="0"/>
                <a:cs typeface="Calibri" panose="020F0502020204030204" pitchFamily="34" charset="0"/>
              </a:rPr>
              <a:t>, per SGSN, per RNC, per NodeB, per eNodeB, per MME, per cell, per SBC, per </a:t>
            </a:r>
            <a:r>
              <a:rPr lang="en-US" sz="2600" dirty="0" smtClean="0">
                <a:latin typeface="Calibri" panose="020F0502020204030204" pitchFamily="34" charset="0"/>
                <a:cs typeface="Calibri" panose="020F0502020204030204" pitchFamily="34" charset="0"/>
              </a:rPr>
              <a:t>AS)</a:t>
            </a:r>
          </a:p>
          <a:p>
            <a:pPr marL="285750" indent="-285750">
              <a:spcBef>
                <a:spcPts val="600"/>
              </a:spcBef>
              <a:buFont typeface="Arial" panose="020B0604020202020204" pitchFamily="34" charset="0"/>
              <a:buChar char="•"/>
            </a:pPr>
            <a:r>
              <a:rPr lang="en-US" sz="2600" b="1" dirty="0">
                <a:latin typeface="Calibri" panose="020F0502020204030204" pitchFamily="34" charset="0"/>
                <a:cs typeface="Calibri" panose="020F0502020204030204" pitchFamily="34" charset="0"/>
              </a:rPr>
              <a:t>Network parameters </a:t>
            </a:r>
            <a:r>
              <a:rPr lang="en-US" sz="2600" dirty="0" smtClean="0">
                <a:latin typeface="Calibri" panose="020F0502020204030204" pitchFamily="34" charset="0"/>
                <a:cs typeface="Calibri" panose="020F0502020204030204" pitchFamily="34" charset="0"/>
              </a:rPr>
              <a:t>- Filtering information based </a:t>
            </a:r>
            <a:r>
              <a:rPr lang="en-US" sz="2600" dirty="0">
                <a:latin typeface="Calibri" panose="020F0502020204030204" pitchFamily="34" charset="0"/>
                <a:cs typeface="Calibri" panose="020F0502020204030204" pitchFamily="34" charset="0"/>
              </a:rPr>
              <a:t>on different </a:t>
            </a:r>
            <a:r>
              <a:rPr lang="en-US" sz="2600" dirty="0" smtClean="0">
                <a:latin typeface="Calibri" panose="020F0502020204030204" pitchFamily="34" charset="0"/>
                <a:cs typeface="Calibri" panose="020F0502020204030204" pitchFamily="34" charset="0"/>
              </a:rPr>
              <a:t>zones (RNCs</a:t>
            </a:r>
            <a:r>
              <a:rPr lang="en-US" sz="2600" dirty="0">
                <a:latin typeface="Calibri" panose="020F0502020204030204" pitchFamily="34" charset="0"/>
                <a:cs typeface="Calibri" panose="020F0502020204030204" pitchFamily="34" charset="0"/>
              </a:rPr>
              <a:t>, Depts., Cities, Zones, </a:t>
            </a:r>
            <a:r>
              <a:rPr lang="en-US" sz="2600" dirty="0" smtClean="0">
                <a:latin typeface="Calibri" panose="020F0502020204030204" pitchFamily="34" charset="0"/>
                <a:cs typeface="Calibri" panose="020F0502020204030204" pitchFamily="34" charset="0"/>
              </a:rPr>
              <a:t>Clusters, Cell group, RAN Sharing agreement)</a:t>
            </a:r>
          </a:p>
          <a:p>
            <a:pPr marL="285750" indent="-285750">
              <a:spcBef>
                <a:spcPts val="600"/>
              </a:spcBef>
              <a:buFont typeface="Arial" panose="020B0604020202020204" pitchFamily="34" charset="0"/>
              <a:buChar char="•"/>
            </a:pPr>
            <a:r>
              <a:rPr lang="en-US" sz="2600" b="1" dirty="0" smtClean="0">
                <a:latin typeface="Calibri" panose="020F0502020204030204" pitchFamily="34" charset="0"/>
                <a:cs typeface="Calibri" panose="020F0502020204030204" pitchFamily="34" charset="0"/>
              </a:rPr>
              <a:t>GIS </a:t>
            </a:r>
            <a:r>
              <a:rPr lang="en-US" sz="2600" b="1" dirty="0">
                <a:latin typeface="Calibri" panose="020F0502020204030204" pitchFamily="34" charset="0"/>
                <a:cs typeface="Calibri" panose="020F0502020204030204" pitchFamily="34" charset="0"/>
              </a:rPr>
              <a:t>Scope </a:t>
            </a:r>
            <a:r>
              <a:rPr lang="en-US" sz="2600" dirty="0">
                <a:latin typeface="Calibri" panose="020F0502020204030204" pitchFamily="34" charset="0"/>
                <a:cs typeface="Calibri" panose="020F0502020204030204" pitchFamily="34" charset="0"/>
              </a:rPr>
              <a:t>- Filtering information </a:t>
            </a:r>
            <a:r>
              <a:rPr lang="en-US" sz="2600" dirty="0" smtClean="0">
                <a:latin typeface="Calibri" panose="020F0502020204030204" pitchFamily="34" charset="0"/>
                <a:cs typeface="Calibri" panose="020F0502020204030204" pitchFamily="34" charset="0"/>
              </a:rPr>
              <a:t>based </a:t>
            </a:r>
            <a:r>
              <a:rPr lang="en-US" sz="2600" dirty="0">
                <a:latin typeface="Calibri" panose="020F0502020204030204" pitchFamily="34" charset="0"/>
                <a:cs typeface="Calibri" panose="020F0502020204030204" pitchFamily="34" charset="0"/>
              </a:rPr>
              <a:t>on geographic </a:t>
            </a:r>
            <a:r>
              <a:rPr lang="en-US" sz="2600" dirty="0" smtClean="0">
                <a:latin typeface="Calibri" panose="020F0502020204030204" pitchFamily="34" charset="0"/>
                <a:cs typeface="Calibri" panose="020F0502020204030204" pitchFamily="34" charset="0"/>
              </a:rPr>
              <a:t>information</a:t>
            </a:r>
          </a:p>
          <a:p>
            <a:pPr marL="285750" indent="-285750">
              <a:spcBef>
                <a:spcPts val="600"/>
              </a:spcBef>
              <a:buFont typeface="Arial" panose="020B0604020202020204" pitchFamily="34" charset="0"/>
              <a:buChar char="•"/>
            </a:pPr>
            <a:r>
              <a:rPr lang="en-US" sz="2600" b="1" dirty="0" smtClean="0">
                <a:latin typeface="Calibri" panose="020F0502020204030204" pitchFamily="34" charset="0"/>
                <a:cs typeface="Calibri" panose="020F0502020204030204" pitchFamily="34" charset="0"/>
              </a:rPr>
              <a:t>Segmentation </a:t>
            </a:r>
            <a:r>
              <a:rPr lang="en-US" sz="2600" b="1" dirty="0">
                <a:latin typeface="Calibri" panose="020F0502020204030204" pitchFamily="34" charset="0"/>
                <a:cs typeface="Calibri" panose="020F0502020204030204" pitchFamily="34" charset="0"/>
              </a:rPr>
              <a:t>by device </a:t>
            </a:r>
            <a:r>
              <a:rPr lang="en-US" sz="2600" dirty="0">
                <a:latin typeface="Calibri" panose="020F0502020204030204" pitchFamily="34" charset="0"/>
                <a:cs typeface="Calibri" panose="020F0502020204030204" pitchFamily="34" charset="0"/>
              </a:rPr>
              <a:t>- </a:t>
            </a:r>
            <a:r>
              <a:rPr lang="en-US" sz="2600" dirty="0" smtClean="0">
                <a:latin typeface="Calibri" panose="020F0502020204030204" pitchFamily="34" charset="0"/>
                <a:cs typeface="Calibri" panose="020F0502020204030204" pitchFamily="34" charset="0"/>
              </a:rPr>
              <a:t>Filtering information based </a:t>
            </a:r>
            <a:r>
              <a:rPr lang="en-US" sz="2600" dirty="0">
                <a:latin typeface="Calibri" panose="020F0502020204030204" pitchFamily="34" charset="0"/>
                <a:cs typeface="Calibri" panose="020F0502020204030204" pitchFamily="34" charset="0"/>
              </a:rPr>
              <a:t>on the different categories of the elements </a:t>
            </a:r>
            <a:r>
              <a:rPr lang="en-US" sz="2600" dirty="0" smtClean="0">
                <a:latin typeface="Calibri" panose="020F0502020204030204" pitchFamily="34" charset="0"/>
                <a:cs typeface="Calibri" panose="020F0502020204030204" pitchFamily="34" charset="0"/>
              </a:rPr>
              <a:t>(handset/dongle/tablet, models</a:t>
            </a:r>
            <a:r>
              <a:rPr lang="en-US" sz="2600" dirty="0">
                <a:latin typeface="Calibri" panose="020F0502020204030204" pitchFamily="34" charset="0"/>
                <a:cs typeface="Calibri" panose="020F0502020204030204" pitchFamily="34" charset="0"/>
              </a:rPr>
              <a:t>, manufacturers, Operating </a:t>
            </a:r>
            <a:r>
              <a:rPr lang="en-US" sz="2600" dirty="0" smtClean="0">
                <a:latin typeface="Calibri" panose="020F0502020204030204" pitchFamily="34" charset="0"/>
                <a:cs typeface="Calibri" panose="020F0502020204030204" pitchFamily="34" charset="0"/>
              </a:rPr>
              <a:t>Systems)</a:t>
            </a:r>
          </a:p>
          <a:p>
            <a:pPr marL="285750" indent="-285750">
              <a:spcBef>
                <a:spcPts val="600"/>
              </a:spcBef>
              <a:buFont typeface="Arial" panose="020B0604020202020204" pitchFamily="34" charset="0"/>
              <a:buChar char="•"/>
            </a:pPr>
            <a:r>
              <a:rPr lang="en-US" sz="2600" b="1" dirty="0" smtClean="0">
                <a:latin typeface="Calibri" panose="020F0502020204030204" pitchFamily="34" charset="0"/>
                <a:cs typeface="Calibri" panose="020F0502020204030204" pitchFamily="34" charset="0"/>
              </a:rPr>
              <a:t>Network </a:t>
            </a:r>
            <a:r>
              <a:rPr lang="en-US" sz="2600" b="1" dirty="0">
                <a:latin typeface="Calibri" panose="020F0502020204030204" pitchFamily="34" charset="0"/>
                <a:cs typeface="Calibri" panose="020F0502020204030204" pitchFamily="34" charset="0"/>
              </a:rPr>
              <a:t>technology </a:t>
            </a:r>
            <a:r>
              <a:rPr lang="en-US" sz="2600" dirty="0">
                <a:latin typeface="Calibri" panose="020F0502020204030204" pitchFamily="34" charset="0"/>
                <a:cs typeface="Calibri" panose="020F0502020204030204" pitchFamily="34" charset="0"/>
              </a:rPr>
              <a:t>- Filtering </a:t>
            </a:r>
            <a:r>
              <a:rPr lang="en-US" sz="2600" dirty="0" smtClean="0">
                <a:latin typeface="Calibri" panose="020F0502020204030204" pitchFamily="34" charset="0"/>
                <a:cs typeface="Calibri" panose="020F0502020204030204" pitchFamily="34" charset="0"/>
              </a:rPr>
              <a:t>information </a:t>
            </a:r>
            <a:r>
              <a:rPr lang="en-US" sz="2600" dirty="0">
                <a:latin typeface="Calibri" panose="020F0502020204030204" pitchFamily="34" charset="0"/>
                <a:cs typeface="Calibri" panose="020F0502020204030204" pitchFamily="34" charset="0"/>
              </a:rPr>
              <a:t>based on radio access network technologies </a:t>
            </a:r>
            <a:r>
              <a:rPr lang="en-US" sz="2600" dirty="0" smtClean="0">
                <a:latin typeface="Calibri" panose="020F0502020204030204" pitchFamily="34" charset="0"/>
                <a:cs typeface="Calibri" panose="020F0502020204030204" pitchFamily="34" charset="0"/>
              </a:rPr>
              <a:t>(</a:t>
            </a:r>
            <a:r>
              <a:rPr lang="en-US" sz="2600" dirty="0">
                <a:latin typeface="Calibri" panose="020F0502020204030204" pitchFamily="34" charset="0"/>
                <a:cs typeface="Calibri" panose="020F0502020204030204" pitchFamily="34" charset="0"/>
              </a:rPr>
              <a:t>2G/3G/4G/5G/IMS/ Fixed-PSTN)</a:t>
            </a:r>
            <a:endParaRPr lang="en-US" sz="2600" dirty="0" smtClean="0">
              <a:latin typeface="Calibri" panose="020F0502020204030204" pitchFamily="34" charset="0"/>
              <a:cs typeface="Calibri" panose="020F0502020204030204" pitchFamily="34" charset="0"/>
            </a:endParaRPr>
          </a:p>
          <a:p>
            <a:pPr marL="285750" indent="-285750">
              <a:spcBef>
                <a:spcPts val="600"/>
              </a:spcBef>
              <a:buFont typeface="Arial" panose="020B0604020202020204" pitchFamily="34" charset="0"/>
              <a:buChar char="•"/>
            </a:pPr>
            <a:r>
              <a:rPr lang="en-US" sz="2600" b="1" dirty="0" smtClean="0">
                <a:latin typeface="Calibri" panose="020F0502020204030204" pitchFamily="34" charset="0"/>
                <a:cs typeface="Calibri" panose="020F0502020204030204" pitchFamily="34" charset="0"/>
              </a:rPr>
              <a:t>Customer </a:t>
            </a:r>
            <a:r>
              <a:rPr lang="en-US" sz="2600" b="1" dirty="0">
                <a:latin typeface="Calibri" panose="020F0502020204030204" pitchFamily="34" charset="0"/>
                <a:cs typeface="Calibri" panose="020F0502020204030204" pitchFamily="34" charset="0"/>
              </a:rPr>
              <a:t>segmentation </a:t>
            </a:r>
            <a:r>
              <a:rPr lang="en-US" sz="2600" dirty="0">
                <a:latin typeface="Calibri" panose="020F0502020204030204" pitchFamily="34" charset="0"/>
                <a:cs typeface="Calibri" panose="020F0502020204030204" pitchFamily="34" charset="0"/>
              </a:rPr>
              <a:t>- Filtering </a:t>
            </a:r>
            <a:r>
              <a:rPr lang="en-US" sz="2600" dirty="0" smtClean="0">
                <a:latin typeface="Calibri" panose="020F0502020204030204" pitchFamily="34" charset="0"/>
                <a:cs typeface="Calibri" panose="020F0502020204030204" pitchFamily="34" charset="0"/>
              </a:rPr>
              <a:t>information </a:t>
            </a:r>
            <a:r>
              <a:rPr lang="en-US" sz="2600" dirty="0">
                <a:latin typeface="Calibri" panose="020F0502020204030204" pitchFamily="34" charset="0"/>
                <a:cs typeface="Calibri" panose="020F0502020204030204" pitchFamily="34" charset="0"/>
              </a:rPr>
              <a:t>based on a predefined customer segmentation (VIP, enterprise </a:t>
            </a:r>
            <a:r>
              <a:rPr lang="en-US" sz="2600" dirty="0" smtClean="0">
                <a:latin typeface="Calibri" panose="020F0502020204030204" pitchFamily="34" charset="0"/>
                <a:cs typeface="Calibri" panose="020F0502020204030204" pitchFamily="34" charset="0"/>
              </a:rPr>
              <a:t>and mass users</a:t>
            </a:r>
            <a:r>
              <a:rPr lang="en-US" sz="2600" dirty="0">
                <a:latin typeface="Calibri" panose="020F0502020204030204" pitchFamily="34" charset="0"/>
                <a:cs typeface="Calibri" panose="020F0502020204030204" pitchFamily="34" charset="0"/>
              </a:rPr>
              <a:t>, roaming </a:t>
            </a:r>
            <a:r>
              <a:rPr lang="en-US" sz="2600" dirty="0" smtClean="0">
                <a:latin typeface="Calibri" panose="020F0502020204030204" pitchFamily="34" charset="0"/>
                <a:cs typeface="Calibri" panose="020F0502020204030204" pitchFamily="34" charset="0"/>
              </a:rPr>
              <a:t>users) </a:t>
            </a:r>
          </a:p>
          <a:p>
            <a:pPr marL="285750" indent="-285750">
              <a:spcBef>
                <a:spcPts val="600"/>
              </a:spcBef>
              <a:buFont typeface="Arial" panose="020B0604020202020204" pitchFamily="34" charset="0"/>
              <a:buChar char="•"/>
            </a:pPr>
            <a:r>
              <a:rPr lang="en-US" sz="2600" b="1" dirty="0" smtClean="0">
                <a:latin typeface="Calibri" panose="020F0502020204030204" pitchFamily="34" charset="0"/>
                <a:cs typeface="Calibri" panose="020F0502020204030204" pitchFamily="34" charset="0"/>
              </a:rPr>
              <a:t>Application </a:t>
            </a:r>
            <a:r>
              <a:rPr lang="en-US" sz="2600" b="1" dirty="0">
                <a:latin typeface="Calibri" panose="020F0502020204030204" pitchFamily="34" charset="0"/>
                <a:cs typeface="Calibri" panose="020F0502020204030204" pitchFamily="34" charset="0"/>
              </a:rPr>
              <a:t>and Protocol Segmentation </a:t>
            </a:r>
            <a:r>
              <a:rPr lang="en-US" sz="2600" dirty="0">
                <a:latin typeface="Calibri" panose="020F0502020204030204" pitchFamily="34" charset="0"/>
                <a:cs typeface="Calibri" panose="020F0502020204030204" pitchFamily="34" charset="0"/>
              </a:rPr>
              <a:t>- Filtering </a:t>
            </a:r>
            <a:r>
              <a:rPr lang="en-US" sz="2600" dirty="0" smtClean="0">
                <a:latin typeface="Calibri" panose="020F0502020204030204" pitchFamily="34" charset="0"/>
                <a:cs typeface="Calibri" panose="020F0502020204030204" pitchFamily="34" charset="0"/>
              </a:rPr>
              <a:t>information </a:t>
            </a:r>
            <a:r>
              <a:rPr lang="en-US" sz="2600" dirty="0">
                <a:latin typeface="Calibri" panose="020F0502020204030204" pitchFamily="34" charset="0"/>
                <a:cs typeface="Calibri" panose="020F0502020204030204" pitchFamily="34" charset="0"/>
              </a:rPr>
              <a:t>based on applications and </a:t>
            </a:r>
            <a:r>
              <a:rPr lang="en-US" sz="2600" dirty="0" smtClean="0">
                <a:latin typeface="Calibri" panose="020F0502020204030204" pitchFamily="34" charset="0"/>
                <a:cs typeface="Calibri" panose="020F0502020204030204" pitchFamily="34" charset="0"/>
              </a:rPr>
              <a:t>protocols</a:t>
            </a:r>
          </a:p>
          <a:p>
            <a:pPr marL="285750" indent="-285750">
              <a:spcBef>
                <a:spcPts val="600"/>
              </a:spcBef>
              <a:buFont typeface="Arial" panose="020B0604020202020204" pitchFamily="34" charset="0"/>
              <a:buChar char="•"/>
            </a:pPr>
            <a:r>
              <a:rPr lang="en-US" sz="2600" b="1" dirty="0">
                <a:latin typeface="Calibri" panose="020F0502020204030204" pitchFamily="34" charset="0"/>
                <a:cs typeface="Calibri" panose="020F0502020204030204" pitchFamily="34" charset="0"/>
              </a:rPr>
              <a:t>Regulatory Segmentation </a:t>
            </a:r>
            <a:r>
              <a:rPr lang="en-US" sz="2600" dirty="0">
                <a:latin typeface="Calibri" panose="020F0502020204030204" pitchFamily="34" charset="0"/>
                <a:cs typeface="Calibri" panose="020F0502020204030204" pitchFamily="34" charset="0"/>
              </a:rPr>
              <a:t>- </a:t>
            </a:r>
            <a:r>
              <a:rPr lang="en-US" sz="2600" dirty="0" smtClean="0">
                <a:latin typeface="Calibri" panose="020F0502020204030204" pitchFamily="34" charset="0"/>
                <a:cs typeface="Calibri" panose="020F0502020204030204" pitchFamily="34" charset="0"/>
              </a:rPr>
              <a:t>in </a:t>
            </a:r>
            <a:r>
              <a:rPr lang="en-US" sz="2600" dirty="0">
                <a:latin typeface="Calibri" panose="020F0502020204030204" pitchFamily="34" charset="0"/>
                <a:cs typeface="Calibri" panose="020F0502020204030204" pitchFamily="34" charset="0"/>
              </a:rPr>
              <a:t>case of specific regulatory segmentation requirements </a:t>
            </a:r>
            <a:r>
              <a:rPr lang="en-US" sz="2600" dirty="0" smtClean="0">
                <a:latin typeface="Calibri" panose="020F0502020204030204" pitchFamily="34" charset="0"/>
                <a:cs typeface="Calibri" panose="020F0502020204030204" pitchFamily="34" charset="0"/>
              </a:rPr>
              <a:t>(Geo-population </a:t>
            </a:r>
            <a:r>
              <a:rPr lang="en-US" sz="2600" dirty="0">
                <a:latin typeface="Calibri" panose="020F0502020204030204" pitchFamily="34" charset="0"/>
                <a:cs typeface="Calibri" panose="020F0502020204030204" pitchFamily="34" charset="0"/>
              </a:rPr>
              <a:t>and Geo-economics) </a:t>
            </a:r>
            <a:r>
              <a:rPr lang="en-US" sz="2600" b="1" dirty="0" smtClean="0">
                <a:latin typeface="Calibri" panose="020F0502020204030204" pitchFamily="34" charset="0"/>
                <a:cs typeface="Calibri" panose="020F0502020204030204" pitchFamily="34" charset="0"/>
              </a:rPr>
              <a:t>URL </a:t>
            </a:r>
            <a:r>
              <a:rPr lang="en-US" sz="2600" b="1" dirty="0">
                <a:latin typeface="Calibri" panose="020F0502020204030204" pitchFamily="34" charset="0"/>
                <a:cs typeface="Calibri" panose="020F0502020204030204" pitchFamily="34" charset="0"/>
              </a:rPr>
              <a:t>Segmentation </a:t>
            </a:r>
            <a:r>
              <a:rPr lang="en-US" sz="2600" dirty="0">
                <a:latin typeface="Calibri" panose="020F0502020204030204" pitchFamily="34" charset="0"/>
                <a:cs typeface="Calibri" panose="020F0502020204030204" pitchFamily="34" charset="0"/>
              </a:rPr>
              <a:t>- Filtering information </a:t>
            </a:r>
            <a:r>
              <a:rPr lang="en-US" sz="2600" dirty="0" smtClean="0">
                <a:latin typeface="Calibri" panose="020F0502020204030204" pitchFamily="34" charset="0"/>
                <a:cs typeface="Calibri" panose="020F0502020204030204" pitchFamily="34" charset="0"/>
              </a:rPr>
              <a:t>based </a:t>
            </a:r>
            <a:r>
              <a:rPr lang="en-US" sz="2600" dirty="0">
                <a:latin typeface="Calibri" panose="020F0502020204030204" pitchFamily="34" charset="0"/>
                <a:cs typeface="Calibri" panose="020F0502020204030204" pitchFamily="34" charset="0"/>
              </a:rPr>
              <a:t>on generic and specific URLS including </a:t>
            </a:r>
            <a:r>
              <a:rPr lang="en-US" sz="2600" dirty="0" smtClean="0">
                <a:latin typeface="Calibri" panose="020F0502020204030204" pitchFamily="34" charset="0"/>
                <a:cs typeface="Calibri" panose="020F0502020204030204" pitchFamily="34" charset="0"/>
              </a:rPr>
              <a:t>slash</a:t>
            </a:r>
          </a:p>
          <a:p>
            <a:pPr marL="285750" indent="-285750">
              <a:spcBef>
                <a:spcPts val="600"/>
              </a:spcBef>
              <a:buFont typeface="Arial" panose="020B0604020202020204" pitchFamily="34" charset="0"/>
              <a:buChar char="•"/>
            </a:pPr>
            <a:r>
              <a:rPr lang="en-US" sz="2600" b="1" dirty="0">
                <a:latin typeface="Calibri" panose="020F0502020204030204" pitchFamily="34" charset="0"/>
                <a:cs typeface="Calibri" panose="020F0502020204030204" pitchFamily="34" charset="0"/>
              </a:rPr>
              <a:t>URL segmentation </a:t>
            </a:r>
            <a:r>
              <a:rPr lang="en-US" sz="2600" dirty="0" smtClean="0">
                <a:latin typeface="Calibri" panose="020F0502020204030204" pitchFamily="34" charset="0"/>
                <a:cs typeface="Calibri" panose="020F0502020204030204" pitchFamily="34" charset="0"/>
              </a:rPr>
              <a:t>– Filtering information </a:t>
            </a:r>
            <a:r>
              <a:rPr lang="en-US" sz="2600" dirty="0">
                <a:latin typeface="Calibri" panose="020F0502020204030204" pitchFamily="34" charset="0"/>
                <a:cs typeface="Calibri" panose="020F0502020204030204" pitchFamily="34" charset="0"/>
              </a:rPr>
              <a:t>about URLs (generics and specifics) each URL will be computed according to its </a:t>
            </a:r>
            <a:r>
              <a:rPr lang="en-US" sz="2600" dirty="0" smtClean="0">
                <a:latin typeface="Calibri" panose="020F0502020204030204" pitchFamily="34" charset="0"/>
                <a:cs typeface="Calibri" panose="020F0502020204030204" pitchFamily="34" charset="0"/>
              </a:rPr>
              <a:t>content</a:t>
            </a:r>
          </a:p>
          <a:p>
            <a:pPr marL="285750" indent="-285750">
              <a:spcBef>
                <a:spcPts val="600"/>
              </a:spcBef>
              <a:buFont typeface="Arial" panose="020B0604020202020204" pitchFamily="34" charset="0"/>
              <a:buChar char="•"/>
            </a:pPr>
            <a:endParaRPr lang="en-US" sz="2600" dirty="0" smtClean="0">
              <a:latin typeface="Calibri" panose="020F0502020204030204" pitchFamily="34" charset="0"/>
              <a:cs typeface="Calibri" panose="020F0502020204030204" pitchFamily="34" charset="0"/>
            </a:endParaRPr>
          </a:p>
        </p:txBody>
      </p:sp>
      <p:sp>
        <p:nvSpPr>
          <p:cNvPr id="33" name="Text Box 2"/>
          <p:cNvSpPr txBox="1">
            <a:spLocks noChangeArrowheads="1"/>
          </p:cNvSpPr>
          <p:nvPr>
            <p:custDataLst>
              <p:tags r:id="rId3"/>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32" name="Rectangle 31"/>
          <p:cNvSpPr/>
          <p:nvPr/>
        </p:nvSpPr>
        <p:spPr>
          <a:xfrm rot="16200000">
            <a:off x="-464128" y="11488386"/>
            <a:ext cx="2463138"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PROBES</a:t>
            </a:r>
          </a:p>
        </p:txBody>
      </p:sp>
      <p:sp>
        <p:nvSpPr>
          <p:cNvPr id="40" name="Rectangle 39"/>
          <p:cNvSpPr/>
          <p:nvPr/>
        </p:nvSpPr>
        <p:spPr>
          <a:xfrm rot="16200000">
            <a:off x="-477755" y="8869623"/>
            <a:ext cx="2490392"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DATA LAKE</a:t>
            </a:r>
          </a:p>
        </p:txBody>
      </p:sp>
      <p:sp>
        <p:nvSpPr>
          <p:cNvPr id="41" name="Rectangle 40"/>
          <p:cNvSpPr/>
          <p:nvPr/>
        </p:nvSpPr>
        <p:spPr>
          <a:xfrm rot="16200000">
            <a:off x="-1735649" y="5005080"/>
            <a:ext cx="5006181"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SOC-cem-sqm</a:t>
            </a:r>
          </a:p>
        </p:txBody>
      </p:sp>
      <p:sp>
        <p:nvSpPr>
          <p:cNvPr id="12" name="Rectangle 27"/>
          <p:cNvSpPr/>
          <p:nvPr/>
        </p:nvSpPr>
        <p:spPr>
          <a:xfrm>
            <a:off x="8111374" y="3658008"/>
            <a:ext cx="3547882" cy="2308324"/>
          </a:xfrm>
          <a:prstGeom prst="rect">
            <a:avLst/>
          </a:prstGeom>
        </p:spPr>
        <p:txBody>
          <a:bodyPr wrap="square">
            <a:noAutofit/>
          </a:bodyPr>
          <a:lstStyle/>
          <a:p>
            <a:pPr algn="ctr"/>
            <a:r>
              <a:rPr lang="en-US" sz="2400" dirty="0" smtClean="0">
                <a:solidFill>
                  <a:prstClr val="black"/>
                </a:solidFill>
                <a:latin typeface="Calibri" panose="020F0502020204030204" pitchFamily="34" charset="0"/>
              </a:rPr>
              <a:t> </a:t>
            </a:r>
            <a:r>
              <a:rPr lang="en-US" sz="2400" dirty="0">
                <a:solidFill>
                  <a:prstClr val="black"/>
                </a:solidFill>
                <a:latin typeface="Calibri" panose="020F0502020204030204" pitchFamily="34" charset="0"/>
              </a:rPr>
              <a:t>Flexibility to </a:t>
            </a:r>
            <a:r>
              <a:rPr lang="en-US" sz="2800" b="1" dirty="0">
                <a:solidFill>
                  <a:prstClr val="black"/>
                </a:solidFill>
                <a:latin typeface="Calibri" panose="020F0502020204030204" pitchFamily="34" charset="0"/>
              </a:rPr>
              <a:t>customize the formulas </a:t>
            </a:r>
            <a:r>
              <a:rPr lang="en-US" sz="2400" dirty="0">
                <a:solidFill>
                  <a:prstClr val="black"/>
                </a:solidFill>
                <a:latin typeface="Calibri" panose="020F0502020204030204" pitchFamily="34" charset="0"/>
              </a:rPr>
              <a:t>to assign different weights about how the individual parameters contribute to the QoE </a:t>
            </a:r>
            <a:r>
              <a:rPr lang="en-US" sz="2400" dirty="0" smtClean="0">
                <a:solidFill>
                  <a:prstClr val="black"/>
                </a:solidFill>
                <a:latin typeface="Calibri" panose="020F0502020204030204" pitchFamily="34" charset="0"/>
              </a:rPr>
              <a:t>index for each service</a:t>
            </a:r>
            <a:endParaRPr lang="en-US" sz="2400" dirty="0">
              <a:solidFill>
                <a:prstClr val="black"/>
              </a:solidFill>
              <a:latin typeface="Calibri" panose="020F0502020204030204" pitchFamily="34" charset="0"/>
            </a:endParaRPr>
          </a:p>
        </p:txBody>
      </p:sp>
      <p:grpSp>
        <p:nvGrpSpPr>
          <p:cNvPr id="4" name="Group 3"/>
          <p:cNvGrpSpPr/>
          <p:nvPr/>
        </p:nvGrpSpPr>
        <p:grpSpPr>
          <a:xfrm rot="16200000">
            <a:off x="2450715" y="6676903"/>
            <a:ext cx="8609958" cy="3461638"/>
            <a:chOff x="1680577" y="6412028"/>
            <a:chExt cx="11192542" cy="3461638"/>
          </a:xfrm>
        </p:grpSpPr>
        <p:sp>
          <p:nvSpPr>
            <p:cNvPr id="39" name="Freeform 15"/>
            <p:cNvSpPr>
              <a:spLocks/>
            </p:cNvSpPr>
            <p:nvPr/>
          </p:nvSpPr>
          <p:spPr bwMode="auto">
            <a:xfrm>
              <a:off x="4449277" y="7974674"/>
              <a:ext cx="3486747" cy="1898992"/>
            </a:xfrm>
            <a:custGeom>
              <a:avLst/>
              <a:gdLst>
                <a:gd name="T0" fmla="*/ 677 w 769"/>
                <a:gd name="T1" fmla="*/ 327 h 327"/>
                <a:gd name="T2" fmla="*/ 586 w 769"/>
                <a:gd name="T3" fmla="*/ 236 h 327"/>
                <a:gd name="T4" fmla="*/ 641 w 769"/>
                <a:gd name="T5" fmla="*/ 236 h 327"/>
                <a:gd name="T6" fmla="*/ 641 w 769"/>
                <a:gd name="T7" fmla="*/ 119 h 327"/>
                <a:gd name="T8" fmla="*/ 626 w 769"/>
                <a:gd name="T9" fmla="*/ 83 h 327"/>
                <a:gd name="T10" fmla="*/ 590 w 769"/>
                <a:gd name="T11" fmla="*/ 68 h 327"/>
                <a:gd name="T12" fmla="*/ 0 w 769"/>
                <a:gd name="T13" fmla="*/ 68 h 327"/>
                <a:gd name="T14" fmla="*/ 0 w 769"/>
                <a:gd name="T15" fmla="*/ 0 h 327"/>
                <a:gd name="T16" fmla="*/ 590 w 769"/>
                <a:gd name="T17" fmla="*/ 0 h 327"/>
                <a:gd name="T18" fmla="*/ 674 w 769"/>
                <a:gd name="T19" fmla="*/ 35 h 327"/>
                <a:gd name="T20" fmla="*/ 709 w 769"/>
                <a:gd name="T21" fmla="*/ 119 h 327"/>
                <a:gd name="T22" fmla="*/ 709 w 769"/>
                <a:gd name="T23" fmla="*/ 236 h 327"/>
                <a:gd name="T24" fmla="*/ 769 w 769"/>
                <a:gd name="T25" fmla="*/ 236 h 327"/>
                <a:gd name="T26" fmla="*/ 677 w 769"/>
                <a:gd name="T27"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9" h="327">
                  <a:moveTo>
                    <a:pt x="677" y="327"/>
                  </a:moveTo>
                  <a:cubicBezTo>
                    <a:pt x="586" y="236"/>
                    <a:pt x="586" y="236"/>
                    <a:pt x="586" y="236"/>
                  </a:cubicBezTo>
                  <a:cubicBezTo>
                    <a:pt x="641" y="236"/>
                    <a:pt x="641" y="236"/>
                    <a:pt x="641" y="236"/>
                  </a:cubicBezTo>
                  <a:cubicBezTo>
                    <a:pt x="641" y="119"/>
                    <a:pt x="641" y="119"/>
                    <a:pt x="641" y="119"/>
                  </a:cubicBezTo>
                  <a:cubicBezTo>
                    <a:pt x="641" y="105"/>
                    <a:pt x="635" y="92"/>
                    <a:pt x="626" y="83"/>
                  </a:cubicBezTo>
                  <a:cubicBezTo>
                    <a:pt x="616" y="73"/>
                    <a:pt x="604" y="68"/>
                    <a:pt x="590" y="68"/>
                  </a:cubicBezTo>
                  <a:cubicBezTo>
                    <a:pt x="0" y="68"/>
                    <a:pt x="0" y="68"/>
                    <a:pt x="0" y="68"/>
                  </a:cubicBezTo>
                  <a:cubicBezTo>
                    <a:pt x="0" y="0"/>
                    <a:pt x="0" y="0"/>
                    <a:pt x="0" y="0"/>
                  </a:cubicBezTo>
                  <a:cubicBezTo>
                    <a:pt x="590" y="0"/>
                    <a:pt x="590" y="0"/>
                    <a:pt x="590" y="0"/>
                  </a:cubicBezTo>
                  <a:cubicBezTo>
                    <a:pt x="622" y="0"/>
                    <a:pt x="652" y="13"/>
                    <a:pt x="674" y="35"/>
                  </a:cubicBezTo>
                  <a:cubicBezTo>
                    <a:pt x="695" y="56"/>
                    <a:pt x="709" y="86"/>
                    <a:pt x="709" y="119"/>
                  </a:cubicBezTo>
                  <a:cubicBezTo>
                    <a:pt x="709" y="236"/>
                    <a:pt x="709" y="236"/>
                    <a:pt x="709" y="236"/>
                  </a:cubicBezTo>
                  <a:cubicBezTo>
                    <a:pt x="769" y="236"/>
                    <a:pt x="769" y="236"/>
                    <a:pt x="769" y="236"/>
                  </a:cubicBezTo>
                  <a:lnTo>
                    <a:pt x="677" y="327"/>
                  </a:lnTo>
                  <a:close/>
                </a:path>
              </a:pathLst>
            </a:custGeom>
            <a:solidFill>
              <a:srgbClr val="B2D78B"/>
            </a:solidFill>
            <a:ln>
              <a:noFill/>
            </a:ln>
            <a:effectLst>
              <a:outerShdw blurRad="63500" sx="102000" sy="102000" algn="ctr" rotWithShape="0">
                <a:prstClr val="black">
                  <a:alpha val="25000"/>
                </a:prstClr>
              </a:outerShdw>
            </a:effectLst>
          </p:spPr>
          <p:txBody>
            <a:bodyPr vert="horz" wrap="square" lIns="68580" tIns="34290" rIns="68580" bIns="34290" numCol="1" anchor="t" anchorCtr="0" compatLnSpc="1">
              <a:prstTxWarp prst="textNoShape">
                <a:avLst/>
              </a:prstTxWarp>
            </a:bodyPr>
            <a:lstStyle/>
            <a:p>
              <a:pPr>
                <a:defRPr/>
              </a:pPr>
              <a:endParaRPr lang="en-US" sz="2400" kern="0" dirty="0">
                <a:solidFill>
                  <a:prstClr val="black"/>
                </a:solidFill>
                <a:latin typeface="Calibri"/>
              </a:endParaRPr>
            </a:p>
          </p:txBody>
        </p:sp>
        <p:sp>
          <p:nvSpPr>
            <p:cNvPr id="36" name="Freeform 13"/>
            <p:cNvSpPr>
              <a:spLocks/>
            </p:cNvSpPr>
            <p:nvPr/>
          </p:nvSpPr>
          <p:spPr bwMode="auto">
            <a:xfrm>
              <a:off x="1680577" y="7637487"/>
              <a:ext cx="11192542" cy="1004486"/>
            </a:xfrm>
            <a:custGeom>
              <a:avLst/>
              <a:gdLst>
                <a:gd name="T0" fmla="*/ 3805 w 4022"/>
                <a:gd name="T1" fmla="*/ 411 h 411"/>
                <a:gd name="T2" fmla="*/ 4022 w 4022"/>
                <a:gd name="T3" fmla="*/ 204 h 411"/>
                <a:gd name="T4" fmla="*/ 3805 w 4022"/>
                <a:gd name="T5" fmla="*/ 0 h 411"/>
                <a:gd name="T6" fmla="*/ 3805 w 4022"/>
                <a:gd name="T7" fmla="*/ 124 h 411"/>
                <a:gd name="T8" fmla="*/ 0 w 4022"/>
                <a:gd name="T9" fmla="*/ 124 h 411"/>
                <a:gd name="T10" fmla="*/ 42 w 4022"/>
                <a:gd name="T11" fmla="*/ 288 h 411"/>
                <a:gd name="T12" fmla="*/ 3805 w 4022"/>
                <a:gd name="T13" fmla="*/ 288 h 411"/>
                <a:gd name="T14" fmla="*/ 3805 w 4022"/>
                <a:gd name="T15" fmla="*/ 411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22" h="411">
                  <a:moveTo>
                    <a:pt x="3805" y="411"/>
                  </a:moveTo>
                  <a:lnTo>
                    <a:pt x="4022" y="204"/>
                  </a:lnTo>
                  <a:lnTo>
                    <a:pt x="3805" y="0"/>
                  </a:lnTo>
                  <a:lnTo>
                    <a:pt x="3805" y="124"/>
                  </a:lnTo>
                  <a:lnTo>
                    <a:pt x="0" y="124"/>
                  </a:lnTo>
                  <a:lnTo>
                    <a:pt x="42" y="288"/>
                  </a:lnTo>
                  <a:lnTo>
                    <a:pt x="3805" y="288"/>
                  </a:lnTo>
                  <a:lnTo>
                    <a:pt x="3805" y="411"/>
                  </a:lnTo>
                  <a:close/>
                </a:path>
              </a:pathLst>
            </a:cu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ctr"/>
              <a:endParaRPr lang="en-US" sz="2400" b="1" cap="all" dirty="0">
                <a:solidFill>
                  <a:prstClr val="white"/>
                </a:solidFill>
                <a:latin typeface="Calibri" panose="020F0502020204030204" pitchFamily="34" charset="0"/>
              </a:endParaRPr>
            </a:p>
          </p:txBody>
        </p:sp>
        <p:sp>
          <p:nvSpPr>
            <p:cNvPr id="37" name="Freeform 16"/>
            <p:cNvSpPr>
              <a:spLocks/>
            </p:cNvSpPr>
            <p:nvPr/>
          </p:nvSpPr>
          <p:spPr bwMode="auto">
            <a:xfrm>
              <a:off x="4633541" y="6412028"/>
              <a:ext cx="6540522" cy="1903880"/>
            </a:xfrm>
            <a:custGeom>
              <a:avLst/>
              <a:gdLst>
                <a:gd name="T0" fmla="*/ 1351 w 1443"/>
                <a:gd name="T1" fmla="*/ 0 h 328"/>
                <a:gd name="T2" fmla="*/ 1260 w 1443"/>
                <a:gd name="T3" fmla="*/ 92 h 328"/>
                <a:gd name="T4" fmla="*/ 1315 w 1443"/>
                <a:gd name="T5" fmla="*/ 92 h 328"/>
                <a:gd name="T6" fmla="*/ 1315 w 1443"/>
                <a:gd name="T7" fmla="*/ 209 h 328"/>
                <a:gd name="T8" fmla="*/ 1300 w 1443"/>
                <a:gd name="T9" fmla="*/ 245 h 328"/>
                <a:gd name="T10" fmla="*/ 1264 w 1443"/>
                <a:gd name="T11" fmla="*/ 260 h 328"/>
                <a:gd name="T12" fmla="*/ 18 w 1443"/>
                <a:gd name="T13" fmla="*/ 260 h 328"/>
                <a:gd name="T14" fmla="*/ 0 w 1443"/>
                <a:gd name="T15" fmla="*/ 328 h 328"/>
                <a:gd name="T16" fmla="*/ 1264 w 1443"/>
                <a:gd name="T17" fmla="*/ 328 h 328"/>
                <a:gd name="T18" fmla="*/ 1348 w 1443"/>
                <a:gd name="T19" fmla="*/ 293 h 328"/>
                <a:gd name="T20" fmla="*/ 1383 w 1443"/>
                <a:gd name="T21" fmla="*/ 209 h 328"/>
                <a:gd name="T22" fmla="*/ 1383 w 1443"/>
                <a:gd name="T23" fmla="*/ 92 h 328"/>
                <a:gd name="T24" fmla="*/ 1443 w 1443"/>
                <a:gd name="T25" fmla="*/ 92 h 328"/>
                <a:gd name="T26" fmla="*/ 1351 w 1443"/>
                <a:gd name="T2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3" h="328">
                  <a:moveTo>
                    <a:pt x="1351" y="0"/>
                  </a:moveTo>
                  <a:cubicBezTo>
                    <a:pt x="1260" y="92"/>
                    <a:pt x="1260" y="92"/>
                    <a:pt x="1260" y="92"/>
                  </a:cubicBezTo>
                  <a:cubicBezTo>
                    <a:pt x="1315" y="92"/>
                    <a:pt x="1315" y="92"/>
                    <a:pt x="1315" y="92"/>
                  </a:cubicBezTo>
                  <a:cubicBezTo>
                    <a:pt x="1315" y="209"/>
                    <a:pt x="1315" y="209"/>
                    <a:pt x="1315" y="209"/>
                  </a:cubicBezTo>
                  <a:cubicBezTo>
                    <a:pt x="1315" y="223"/>
                    <a:pt x="1309" y="235"/>
                    <a:pt x="1300" y="245"/>
                  </a:cubicBezTo>
                  <a:cubicBezTo>
                    <a:pt x="1290" y="254"/>
                    <a:pt x="1278" y="260"/>
                    <a:pt x="1264" y="260"/>
                  </a:cubicBezTo>
                  <a:cubicBezTo>
                    <a:pt x="18" y="260"/>
                    <a:pt x="18" y="260"/>
                    <a:pt x="18" y="260"/>
                  </a:cubicBezTo>
                  <a:cubicBezTo>
                    <a:pt x="0" y="328"/>
                    <a:pt x="0" y="328"/>
                    <a:pt x="0" y="328"/>
                  </a:cubicBezTo>
                  <a:cubicBezTo>
                    <a:pt x="1264" y="328"/>
                    <a:pt x="1264" y="328"/>
                    <a:pt x="1264" y="328"/>
                  </a:cubicBezTo>
                  <a:cubicBezTo>
                    <a:pt x="1296" y="328"/>
                    <a:pt x="1326" y="314"/>
                    <a:pt x="1348" y="293"/>
                  </a:cubicBezTo>
                  <a:cubicBezTo>
                    <a:pt x="1369" y="271"/>
                    <a:pt x="1383" y="241"/>
                    <a:pt x="1383" y="209"/>
                  </a:cubicBezTo>
                  <a:cubicBezTo>
                    <a:pt x="1383" y="92"/>
                    <a:pt x="1383" y="92"/>
                    <a:pt x="1383" y="92"/>
                  </a:cubicBezTo>
                  <a:cubicBezTo>
                    <a:pt x="1443" y="92"/>
                    <a:pt x="1443" y="92"/>
                    <a:pt x="1443" y="92"/>
                  </a:cubicBezTo>
                  <a:lnTo>
                    <a:pt x="1351" y="0"/>
                  </a:lnTo>
                  <a:close/>
                </a:path>
              </a:pathLst>
            </a:custGeom>
            <a:solidFill>
              <a:srgbClr val="4AA03F"/>
            </a:solidFill>
            <a:ln>
              <a:noFill/>
            </a:ln>
            <a:effectLst>
              <a:outerShdw blurRad="63500" sx="102000" sy="102000" algn="ctr" rotWithShape="0">
                <a:prstClr val="black">
                  <a:alpha val="25000"/>
                </a:prstClr>
              </a:outerShdw>
            </a:effectLst>
          </p:spPr>
          <p:txBody>
            <a:bodyPr vert="horz" wrap="square" lIns="68580" tIns="34290" rIns="68580" bIns="34290" numCol="1" anchor="t" anchorCtr="0" compatLnSpc="1">
              <a:prstTxWarp prst="textNoShape">
                <a:avLst/>
              </a:prstTxWarp>
            </a:bodyPr>
            <a:lstStyle/>
            <a:p>
              <a:pPr>
                <a:defRPr/>
              </a:pPr>
              <a:endParaRPr lang="en-US" sz="2400" kern="0" dirty="0">
                <a:solidFill>
                  <a:prstClr val="black"/>
                </a:solidFill>
                <a:latin typeface="Calibri"/>
              </a:endParaRPr>
            </a:p>
          </p:txBody>
        </p:sp>
        <p:sp>
          <p:nvSpPr>
            <p:cNvPr id="38" name="Freeform 14"/>
            <p:cNvSpPr>
              <a:spLocks/>
            </p:cNvSpPr>
            <p:nvPr/>
          </p:nvSpPr>
          <p:spPr bwMode="auto">
            <a:xfrm>
              <a:off x="2373786" y="6454011"/>
              <a:ext cx="3610214" cy="1903880"/>
            </a:xfrm>
            <a:custGeom>
              <a:avLst/>
              <a:gdLst>
                <a:gd name="T0" fmla="*/ 797 w 889"/>
                <a:gd name="T1" fmla="*/ 0 h 328"/>
                <a:gd name="T2" fmla="*/ 706 w 889"/>
                <a:gd name="T3" fmla="*/ 92 h 328"/>
                <a:gd name="T4" fmla="*/ 761 w 889"/>
                <a:gd name="T5" fmla="*/ 92 h 328"/>
                <a:gd name="T6" fmla="*/ 761 w 889"/>
                <a:gd name="T7" fmla="*/ 209 h 328"/>
                <a:gd name="T8" fmla="*/ 746 w 889"/>
                <a:gd name="T9" fmla="*/ 245 h 328"/>
                <a:gd name="T10" fmla="*/ 710 w 889"/>
                <a:gd name="T11" fmla="*/ 260 h 328"/>
                <a:gd name="T12" fmla="*/ 0 w 889"/>
                <a:gd name="T13" fmla="*/ 260 h 328"/>
                <a:gd name="T14" fmla="*/ 0 w 889"/>
                <a:gd name="T15" fmla="*/ 328 h 328"/>
                <a:gd name="T16" fmla="*/ 710 w 889"/>
                <a:gd name="T17" fmla="*/ 328 h 328"/>
                <a:gd name="T18" fmla="*/ 794 w 889"/>
                <a:gd name="T19" fmla="*/ 293 h 328"/>
                <a:gd name="T20" fmla="*/ 829 w 889"/>
                <a:gd name="T21" fmla="*/ 209 h 328"/>
                <a:gd name="T22" fmla="*/ 829 w 889"/>
                <a:gd name="T23" fmla="*/ 92 h 328"/>
                <a:gd name="T24" fmla="*/ 889 w 889"/>
                <a:gd name="T25" fmla="*/ 92 h 328"/>
                <a:gd name="T26" fmla="*/ 797 w 889"/>
                <a:gd name="T2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9" h="328">
                  <a:moveTo>
                    <a:pt x="797" y="0"/>
                  </a:moveTo>
                  <a:cubicBezTo>
                    <a:pt x="706" y="92"/>
                    <a:pt x="706" y="92"/>
                    <a:pt x="706" y="92"/>
                  </a:cubicBezTo>
                  <a:cubicBezTo>
                    <a:pt x="761" y="92"/>
                    <a:pt x="761" y="92"/>
                    <a:pt x="761" y="92"/>
                  </a:cubicBezTo>
                  <a:cubicBezTo>
                    <a:pt x="761" y="209"/>
                    <a:pt x="761" y="209"/>
                    <a:pt x="761" y="209"/>
                  </a:cubicBezTo>
                  <a:cubicBezTo>
                    <a:pt x="761" y="223"/>
                    <a:pt x="755" y="235"/>
                    <a:pt x="746" y="245"/>
                  </a:cubicBezTo>
                  <a:cubicBezTo>
                    <a:pt x="736" y="254"/>
                    <a:pt x="724" y="260"/>
                    <a:pt x="710" y="260"/>
                  </a:cubicBezTo>
                  <a:cubicBezTo>
                    <a:pt x="0" y="260"/>
                    <a:pt x="0" y="260"/>
                    <a:pt x="0" y="260"/>
                  </a:cubicBezTo>
                  <a:cubicBezTo>
                    <a:pt x="0" y="328"/>
                    <a:pt x="0" y="328"/>
                    <a:pt x="0" y="328"/>
                  </a:cubicBezTo>
                  <a:cubicBezTo>
                    <a:pt x="710" y="328"/>
                    <a:pt x="710" y="328"/>
                    <a:pt x="710" y="328"/>
                  </a:cubicBezTo>
                  <a:cubicBezTo>
                    <a:pt x="742" y="328"/>
                    <a:pt x="772" y="314"/>
                    <a:pt x="794" y="293"/>
                  </a:cubicBezTo>
                  <a:cubicBezTo>
                    <a:pt x="815" y="271"/>
                    <a:pt x="829" y="241"/>
                    <a:pt x="829" y="209"/>
                  </a:cubicBezTo>
                  <a:cubicBezTo>
                    <a:pt x="829" y="92"/>
                    <a:pt x="829" y="92"/>
                    <a:pt x="829" y="92"/>
                  </a:cubicBezTo>
                  <a:cubicBezTo>
                    <a:pt x="889" y="92"/>
                    <a:pt x="889" y="92"/>
                    <a:pt x="889" y="92"/>
                  </a:cubicBezTo>
                  <a:lnTo>
                    <a:pt x="797" y="0"/>
                  </a:lnTo>
                  <a:close/>
                </a:path>
              </a:pathLst>
            </a:custGeom>
            <a:solidFill>
              <a:srgbClr val="37782F"/>
            </a:solidFill>
            <a:ln>
              <a:noFill/>
            </a:ln>
            <a:effectLst>
              <a:outerShdw blurRad="63500" sx="102000" sy="102000" algn="ctr" rotWithShape="0">
                <a:prstClr val="black">
                  <a:alpha val="25000"/>
                </a:prstClr>
              </a:outerShdw>
            </a:effectLst>
          </p:spPr>
          <p:txBody>
            <a:bodyPr vert="horz" wrap="square" lIns="68580" tIns="34290" rIns="68580" bIns="34290" numCol="1" anchor="t" anchorCtr="0" compatLnSpc="1">
              <a:prstTxWarp prst="textNoShape">
                <a:avLst/>
              </a:prstTxWarp>
            </a:bodyPr>
            <a:lstStyle/>
            <a:p>
              <a:pPr>
                <a:defRPr/>
              </a:pPr>
              <a:endParaRPr lang="en-US" sz="2400" kern="0" dirty="0">
                <a:solidFill>
                  <a:prstClr val="black"/>
                </a:solidFill>
                <a:latin typeface="Calibri"/>
              </a:endParaRPr>
            </a:p>
          </p:txBody>
        </p:sp>
      </p:grpSp>
      <p:sp>
        <p:nvSpPr>
          <p:cNvPr id="42" name="Rectangle 27"/>
          <p:cNvSpPr/>
          <p:nvPr/>
        </p:nvSpPr>
        <p:spPr>
          <a:xfrm>
            <a:off x="8111374" y="11018478"/>
            <a:ext cx="3547882" cy="2308324"/>
          </a:xfrm>
          <a:prstGeom prst="rect">
            <a:avLst/>
          </a:prstGeom>
        </p:spPr>
        <p:txBody>
          <a:bodyPr wrap="square">
            <a:noAutofit/>
          </a:bodyPr>
          <a:lstStyle/>
          <a:p>
            <a:pPr algn="ctr"/>
            <a:r>
              <a:rPr lang="en-US" sz="2400" dirty="0">
                <a:solidFill>
                  <a:prstClr val="black"/>
                </a:solidFill>
                <a:latin typeface="Calibri" panose="020F0502020204030204" pitchFamily="34" charset="0"/>
              </a:rPr>
              <a:t>The </a:t>
            </a:r>
            <a:r>
              <a:rPr lang="en-US" sz="2800" b="1" dirty="0">
                <a:solidFill>
                  <a:prstClr val="black"/>
                </a:solidFill>
                <a:latin typeface="Calibri" panose="020F0502020204030204" pitchFamily="34" charset="0"/>
              </a:rPr>
              <a:t>R</a:t>
            </a:r>
            <a:r>
              <a:rPr lang="en-US" sz="2800" b="1" dirty="0" smtClean="0">
                <a:solidFill>
                  <a:prstClr val="black"/>
                </a:solidFill>
                <a:latin typeface="Calibri" panose="020F0502020204030204" pitchFamily="34" charset="0"/>
              </a:rPr>
              <a:t>aw </a:t>
            </a:r>
            <a:r>
              <a:rPr lang="en-US" sz="2800" b="1" dirty="0">
                <a:solidFill>
                  <a:prstClr val="black"/>
                </a:solidFill>
                <a:latin typeface="Calibri" panose="020F0502020204030204" pitchFamily="34" charset="0"/>
              </a:rPr>
              <a:t>D</a:t>
            </a:r>
            <a:r>
              <a:rPr lang="en-US" sz="2800" b="1" dirty="0" smtClean="0">
                <a:solidFill>
                  <a:prstClr val="black"/>
                </a:solidFill>
                <a:latin typeface="Calibri" panose="020F0502020204030204" pitchFamily="34" charset="0"/>
              </a:rPr>
              <a:t>ata </a:t>
            </a:r>
            <a:r>
              <a:rPr lang="en-US" sz="2800" b="1" dirty="0">
                <a:solidFill>
                  <a:prstClr val="black"/>
                </a:solidFill>
                <a:latin typeface="Calibri" panose="020F0502020204030204" pitchFamily="34" charset="0"/>
              </a:rPr>
              <a:t>is available </a:t>
            </a:r>
            <a:r>
              <a:rPr lang="en-US" sz="2400" dirty="0">
                <a:solidFill>
                  <a:prstClr val="black"/>
                </a:solidFill>
                <a:latin typeface="Calibri" panose="020F0502020204030204" pitchFamily="34" charset="0"/>
              </a:rPr>
              <a:t>and you can build these new segmentations </a:t>
            </a:r>
            <a:r>
              <a:rPr lang="en-US" sz="2400" dirty="0" smtClean="0">
                <a:solidFill>
                  <a:prstClr val="black"/>
                </a:solidFill>
                <a:latin typeface="Calibri" panose="020F0502020204030204" pitchFamily="34" charset="0"/>
              </a:rPr>
              <a:t>online and maximum drill down capabilities</a:t>
            </a:r>
            <a:endParaRPr lang="en-US" sz="2400" dirty="0">
              <a:solidFill>
                <a:prstClr val="black"/>
              </a:solidFill>
              <a:latin typeface="Calibri" panose="020F0502020204030204" pitchFamily="34" charset="0"/>
            </a:endParaRPr>
          </a:p>
        </p:txBody>
      </p:sp>
      <p:sp>
        <p:nvSpPr>
          <p:cNvPr id="47"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defRPr/>
            </a:pPr>
            <a:r>
              <a:rPr lang="en-US" sz="4000" b="1" cap="all" dirty="0" smtClean="0">
                <a:solidFill>
                  <a:prstClr val="black"/>
                </a:solidFill>
                <a:latin typeface="Calibri" panose="020F0502020204030204" pitchFamily="34" charset="0"/>
              </a:rPr>
              <a:t>Capacity </a:t>
            </a:r>
            <a:r>
              <a:rPr lang="en-US" sz="4000" b="1" cap="all" dirty="0">
                <a:solidFill>
                  <a:prstClr val="black"/>
                </a:solidFill>
                <a:latin typeface="Calibri" panose="020F0502020204030204" pitchFamily="34" charset="0"/>
              </a:rPr>
              <a:t>of disaggregation/segmentation of each of the defined KPIs</a:t>
            </a:r>
          </a:p>
        </p:txBody>
      </p:sp>
      <p:sp>
        <p:nvSpPr>
          <p:cNvPr id="9" name="Rectangle 8"/>
          <p:cNvSpPr/>
          <p:nvPr/>
        </p:nvSpPr>
        <p:spPr>
          <a:xfrm>
            <a:off x="1540167" y="9106422"/>
            <a:ext cx="3547882" cy="2308324"/>
          </a:xfrm>
          <a:prstGeom prst="rect">
            <a:avLst/>
          </a:prstGeom>
        </p:spPr>
        <p:txBody>
          <a:bodyPr wrap="square">
            <a:noAutofit/>
          </a:bodyPr>
          <a:lstStyle/>
          <a:p>
            <a:pPr algn="ctr"/>
            <a:r>
              <a:rPr lang="en-US" sz="2400" dirty="0" smtClean="0">
                <a:solidFill>
                  <a:prstClr val="black"/>
                </a:solidFill>
                <a:latin typeface="Calibri" panose="020F0502020204030204" pitchFamily="34" charset="0"/>
              </a:rPr>
              <a:t>The </a:t>
            </a:r>
            <a:r>
              <a:rPr lang="en-US" sz="2400" dirty="0">
                <a:solidFill>
                  <a:prstClr val="black"/>
                </a:solidFill>
                <a:latin typeface="Calibri" panose="020F0502020204030204" pitchFamily="34" charset="0"/>
              </a:rPr>
              <a:t>solution shall be able to </a:t>
            </a:r>
            <a:r>
              <a:rPr lang="en-US" sz="2800" b="1" dirty="0" smtClean="0">
                <a:solidFill>
                  <a:prstClr val="black"/>
                </a:solidFill>
                <a:latin typeface="Calibri" panose="020F0502020204030204" pitchFamily="34" charset="0"/>
              </a:rPr>
              <a:t>configure </a:t>
            </a:r>
            <a:r>
              <a:rPr lang="en-US" sz="2800" b="1" dirty="0">
                <a:solidFill>
                  <a:prstClr val="black"/>
                </a:solidFill>
                <a:latin typeface="Calibri" panose="020F0502020204030204" pitchFamily="34" charset="0"/>
              </a:rPr>
              <a:t>different Customer </a:t>
            </a:r>
            <a:r>
              <a:rPr lang="en-US" sz="2800" b="1" dirty="0" smtClean="0">
                <a:solidFill>
                  <a:prstClr val="black"/>
                </a:solidFill>
                <a:latin typeface="Calibri" panose="020F0502020204030204" pitchFamily="34" charset="0"/>
              </a:rPr>
              <a:t>Groups</a:t>
            </a:r>
            <a:r>
              <a:rPr lang="en-US" sz="2400" dirty="0" smtClean="0">
                <a:solidFill>
                  <a:prstClr val="black"/>
                </a:solidFill>
                <a:latin typeface="Calibri" panose="020F0502020204030204" pitchFamily="34" charset="0"/>
              </a:rPr>
              <a:t> </a:t>
            </a:r>
            <a:r>
              <a:rPr lang="en-US" sz="2400" dirty="0">
                <a:solidFill>
                  <a:prstClr val="black"/>
                </a:solidFill>
                <a:latin typeface="Calibri" panose="020F0502020204030204" pitchFamily="34" charset="0"/>
              </a:rPr>
              <a:t>based on different grouping variables (economical, Services-type, business segments, </a:t>
            </a:r>
            <a:r>
              <a:rPr lang="en-US" sz="2400" dirty="0" smtClean="0">
                <a:solidFill>
                  <a:prstClr val="black"/>
                </a:solidFill>
                <a:latin typeface="Calibri" panose="020F0502020204030204" pitchFamily="34" charset="0"/>
              </a:rPr>
              <a:t>etc..).</a:t>
            </a:r>
            <a:endParaRPr lang="en-US" sz="2400" dirty="0">
              <a:solidFill>
                <a:prstClr val="black"/>
              </a:solidFill>
              <a:latin typeface="Calibri" panose="020F0502020204030204" pitchFamily="34" charset="0"/>
            </a:endParaRPr>
          </a:p>
        </p:txBody>
      </p:sp>
      <p:sp>
        <p:nvSpPr>
          <p:cNvPr id="11" name="Rectangle 10"/>
          <p:cNvSpPr/>
          <p:nvPr/>
        </p:nvSpPr>
        <p:spPr>
          <a:xfrm>
            <a:off x="1540167" y="4992568"/>
            <a:ext cx="3547882" cy="2308324"/>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a:solidFill>
                  <a:prstClr val="black"/>
                </a:solidFill>
              </a14:hiddenLine>
            </a:ext>
          </a:extLst>
        </p:spPr>
        <p:txBody>
          <a:bodyPr>
            <a:noAutofit/>
          </a:bodyPr>
          <a:lstStyle/>
          <a:p>
            <a:pPr algn="ctr"/>
            <a:r>
              <a:rPr lang="en-US" sz="2400" dirty="0">
                <a:latin typeface="Calibri" panose="020F0502020204030204" pitchFamily="34" charset="0"/>
              </a:rPr>
              <a:t> Solution shall be able to provide </a:t>
            </a:r>
            <a:r>
              <a:rPr lang="en-US" sz="2800" b="1" dirty="0">
                <a:latin typeface="Calibri" panose="020F0502020204030204" pitchFamily="34" charset="0"/>
              </a:rPr>
              <a:t>TOP/BOTTON (10/20/50/100) </a:t>
            </a:r>
            <a:r>
              <a:rPr lang="en-US" sz="2400" dirty="0">
                <a:latin typeface="Calibri" panose="020F0502020204030204" pitchFamily="34" charset="0"/>
              </a:rPr>
              <a:t>functionalities for whatever </a:t>
            </a:r>
            <a:r>
              <a:rPr lang="en-US" sz="2400" dirty="0" smtClean="0">
                <a:latin typeface="Calibri" panose="020F0502020204030204" pitchFamily="34" charset="0"/>
              </a:rPr>
              <a:t>segmentation</a:t>
            </a:r>
            <a:endParaRPr lang="en-US" sz="2400" dirty="0">
              <a:latin typeface="Calibri" panose="020F0502020204030204" pitchFamily="34" charset="0"/>
            </a:endParaRPr>
          </a:p>
        </p:txBody>
      </p:sp>
      <p:sp>
        <p:nvSpPr>
          <p:cNvPr id="13" name="Rectangle 12"/>
          <p:cNvSpPr/>
          <p:nvPr/>
        </p:nvSpPr>
        <p:spPr>
          <a:xfrm>
            <a:off x="8111374" y="7035584"/>
            <a:ext cx="3547882" cy="2308324"/>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a:noAutofit/>
          </a:bodyPr>
          <a:lstStyle/>
          <a:p>
            <a:pPr algn="ctr"/>
            <a:r>
              <a:rPr lang="en-US" sz="2800" b="1" dirty="0" smtClean="0">
                <a:latin typeface="Calibri" panose="020F0502020204030204" pitchFamily="34" charset="0"/>
              </a:rPr>
              <a:t>Multiple/aggregated </a:t>
            </a:r>
            <a:r>
              <a:rPr lang="en-US" sz="2800" b="1" dirty="0">
                <a:latin typeface="Calibri" panose="020F0502020204030204" pitchFamily="34" charset="0"/>
              </a:rPr>
              <a:t>segmentation functionality</a:t>
            </a:r>
            <a:r>
              <a:rPr lang="en-US" sz="2400" dirty="0">
                <a:latin typeface="Calibri" panose="020F0502020204030204" pitchFamily="34" charset="0"/>
              </a:rPr>
              <a:t>. Information shall be handled in terms of analysis, classification and aggregation following multi-dimensional </a:t>
            </a:r>
            <a:r>
              <a:rPr lang="en-US" sz="2400" dirty="0" smtClean="0">
                <a:latin typeface="Calibri" panose="020F0502020204030204" pitchFamily="34" charset="0"/>
              </a:rPr>
              <a:t>approach</a:t>
            </a:r>
            <a:endParaRPr lang="en-US" sz="2400" dirty="0">
              <a:latin typeface="Calibri" panose="020F0502020204030204" pitchFamily="34" charset="0"/>
            </a:endParaRPr>
          </a:p>
        </p:txBody>
      </p:sp>
      <p:sp>
        <p:nvSpPr>
          <p:cNvPr id="22" name="Oval 21"/>
          <p:cNvSpPr/>
          <p:nvPr/>
        </p:nvSpPr>
        <p:spPr>
          <a:xfrm>
            <a:off x="618941" y="903443"/>
            <a:ext cx="720000" cy="720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4000" b="1" dirty="0" smtClean="0">
                <a:solidFill>
                  <a:schemeClr val="tx1"/>
                </a:solidFill>
                <a:latin typeface="Calibri" panose="020F0502020204030204" pitchFamily="34" charset="0"/>
              </a:rPr>
              <a:t>4</a:t>
            </a:r>
            <a:endParaRPr lang="en-US" sz="4000" b="1" dirty="0">
              <a:solidFill>
                <a:schemeClr val="tx1"/>
              </a:solidFill>
              <a:latin typeface="Calibri" panose="020F0502020204030204" pitchFamily="34" charset="0"/>
            </a:endParaRPr>
          </a:p>
        </p:txBody>
      </p:sp>
      <p:sp>
        <p:nvSpPr>
          <p:cNvPr id="23" name="CuadroTexto 3"/>
          <p:cNvSpPr txBox="1"/>
          <p:nvPr/>
        </p:nvSpPr>
        <p:spPr>
          <a:xfrm>
            <a:off x="1540167" y="3149893"/>
            <a:ext cx="4243161" cy="523220"/>
          </a:xfrm>
          <a:prstGeom prst="rect">
            <a:avLst/>
          </a:prstGeom>
          <a:noFill/>
        </p:spPr>
        <p:txBody>
          <a:bodyPr wrap="square" rtlCol="0">
            <a:spAutoFit/>
          </a:bodyPr>
          <a:lstStyle/>
          <a:p>
            <a:r>
              <a:rPr lang="en-US" sz="2800" b="1" i="1" dirty="0" smtClean="0">
                <a:solidFill>
                  <a:prstClr val="black"/>
                </a:solidFill>
                <a:latin typeface="Calibri" panose="020F0502020204030204" pitchFamily="34" charset="0"/>
                <a:cs typeface="Calibri" panose="020F0502020204030204" pitchFamily="34" charset="0"/>
              </a:rPr>
              <a:t>Functionalities:</a:t>
            </a:r>
            <a:endParaRPr lang="en-US" sz="4000" b="1" i="1" dirty="0">
              <a:solidFill>
                <a:prstClr val="black"/>
              </a:solidFill>
              <a:latin typeface="Calibri" panose="020F0502020204030204" pitchFamily="34" charset="0"/>
              <a:cs typeface="Calibri" panose="020F0502020204030204" pitchFamily="34" charset="0"/>
            </a:endParaRPr>
          </a:p>
        </p:txBody>
      </p:sp>
      <p:sp>
        <p:nvSpPr>
          <p:cNvPr id="24" name="CuadroTexto 3"/>
          <p:cNvSpPr txBox="1"/>
          <p:nvPr/>
        </p:nvSpPr>
        <p:spPr>
          <a:xfrm>
            <a:off x="12243559" y="3149893"/>
            <a:ext cx="4243161" cy="523220"/>
          </a:xfrm>
          <a:prstGeom prst="rect">
            <a:avLst/>
          </a:prstGeom>
          <a:noFill/>
        </p:spPr>
        <p:txBody>
          <a:bodyPr wrap="square" rtlCol="0">
            <a:spAutoFit/>
          </a:bodyPr>
          <a:lstStyle/>
          <a:p>
            <a:r>
              <a:rPr lang="en-US" sz="2800" b="1" i="1" dirty="0" smtClean="0">
                <a:solidFill>
                  <a:prstClr val="black"/>
                </a:solidFill>
                <a:latin typeface="Calibri" panose="020F0502020204030204" pitchFamily="34" charset="0"/>
                <a:cs typeface="Calibri" panose="020F0502020204030204" pitchFamily="34" charset="0"/>
              </a:rPr>
              <a:t>Filters &amp; Segmentation:</a:t>
            </a:r>
            <a:endParaRPr lang="en-US" sz="4000" b="1" i="1" dirty="0">
              <a:solidFill>
                <a:prstClr val="blac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57760476"/>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Machine Learning</a:t>
            </a:r>
            <a:endParaRPr lang="en-US" sz="2400" b="1" dirty="0">
              <a:solidFill>
                <a:prstClr val="white"/>
              </a:solidFill>
              <a:latin typeface="Calibri" panose="020F0502020204030204" pitchFamily="34" charset="0"/>
            </a:endParaRPr>
          </a:p>
        </p:txBody>
      </p:sp>
      <p:sp>
        <p:nvSpPr>
          <p:cNvPr id="14" name="TextBox 13"/>
          <p:cNvSpPr txBox="1"/>
          <p:nvPr/>
        </p:nvSpPr>
        <p:spPr>
          <a:xfrm>
            <a:off x="1390800" y="1923150"/>
            <a:ext cx="21583500" cy="1077218"/>
          </a:xfrm>
          <a:prstGeom prst="rect">
            <a:avLst/>
          </a:prstGeom>
          <a:noFill/>
        </p:spPr>
        <p:txBody>
          <a:bodyPr wrap="square" rtlCol="0">
            <a:spAutoFit/>
          </a:bodyPr>
          <a:lstStyle/>
          <a:p>
            <a:r>
              <a:rPr lang="en-US" sz="3200" dirty="0">
                <a:solidFill>
                  <a:prstClr val="black"/>
                </a:solidFill>
                <a:latin typeface="Calibri" panose="020F0502020204030204" pitchFamily="34" charset="0"/>
              </a:rPr>
              <a:t>everis has machine learning capabilities that can be applied in the project that are complementary to the capabilities of </a:t>
            </a:r>
            <a:r>
              <a:rPr lang="en-US" sz="3200" dirty="0" smtClean="0">
                <a:solidFill>
                  <a:prstClr val="black"/>
                </a:solidFill>
                <a:latin typeface="Calibri" panose="020F0502020204030204" pitchFamily="34" charset="0"/>
              </a:rPr>
              <a:t>DEVO and Allot</a:t>
            </a:r>
            <a:endParaRPr lang="en-US" sz="3200" dirty="0">
              <a:solidFill>
                <a:prstClr val="black"/>
              </a:solidFill>
              <a:latin typeface="Calibri" panose="020F0502020204030204" pitchFamily="34" charset="0"/>
            </a:endParaRPr>
          </a:p>
        </p:txBody>
      </p:sp>
      <p:sp>
        <p:nvSpPr>
          <p:cNvPr id="17"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18"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defRPr/>
            </a:pPr>
            <a:r>
              <a:rPr lang="en-US" sz="4000" b="1" cap="all" dirty="0" smtClean="0">
                <a:solidFill>
                  <a:prstClr val="black"/>
                </a:solidFill>
                <a:latin typeface="Calibri" panose="020F0502020204030204" pitchFamily="34" charset="0"/>
              </a:rPr>
              <a:t>Machine </a:t>
            </a:r>
            <a:r>
              <a:rPr lang="en-US" sz="4000" b="1" cap="all" dirty="0">
                <a:solidFill>
                  <a:prstClr val="black"/>
                </a:solidFill>
                <a:latin typeface="Calibri" panose="020F0502020204030204" pitchFamily="34" charset="0"/>
              </a:rPr>
              <a:t>Learning capabilities</a:t>
            </a:r>
          </a:p>
        </p:txBody>
      </p:sp>
      <p:sp>
        <p:nvSpPr>
          <p:cNvPr id="15" name="Rectangle 14"/>
          <p:cNvSpPr/>
          <p:nvPr/>
        </p:nvSpPr>
        <p:spPr>
          <a:xfrm rot="16200000">
            <a:off x="-464128" y="11488386"/>
            <a:ext cx="2463138"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PROBES</a:t>
            </a:r>
          </a:p>
        </p:txBody>
      </p:sp>
      <p:sp>
        <p:nvSpPr>
          <p:cNvPr id="19" name="Rectangle 18"/>
          <p:cNvSpPr/>
          <p:nvPr/>
        </p:nvSpPr>
        <p:spPr>
          <a:xfrm rot="16200000">
            <a:off x="-1735649" y="5005080"/>
            <a:ext cx="5006181"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SOC-cem-sqm</a:t>
            </a:r>
          </a:p>
        </p:txBody>
      </p:sp>
      <p:sp>
        <p:nvSpPr>
          <p:cNvPr id="7" name="Rectangle 6"/>
          <p:cNvSpPr/>
          <p:nvPr/>
        </p:nvSpPr>
        <p:spPr>
          <a:xfrm>
            <a:off x="9085370" y="3154652"/>
            <a:ext cx="6016450" cy="707886"/>
          </a:xfrm>
          <a:prstGeom prst="rect">
            <a:avLst/>
          </a:prstGeom>
        </p:spPr>
        <p:txBody>
          <a:bodyPr wrap="square">
            <a:spAutoFit/>
          </a:bodyPr>
          <a:lstStyle/>
          <a:p>
            <a:pPr algn="ctr"/>
            <a:r>
              <a:rPr lang="en-US" sz="4000" b="1" cap="all" dirty="0" smtClean="0">
                <a:solidFill>
                  <a:prstClr val="black"/>
                </a:solidFill>
                <a:latin typeface="Calibri" panose="020F0502020204030204" pitchFamily="34" charset="0"/>
                <a:cs typeface="Calibri" panose="020F0502020204030204" pitchFamily="34" charset="0"/>
              </a:rPr>
              <a:t>NETWORK capabilities</a:t>
            </a:r>
            <a:endParaRPr lang="en-US" sz="4000" b="1" dirty="0">
              <a:solidFill>
                <a:prstClr val="black"/>
              </a:solidFill>
              <a:latin typeface="Calibri" panose="020F0502020204030204" pitchFamily="34" charset="0"/>
              <a:cs typeface="Calibri" panose="020F0502020204030204" pitchFamily="34" charset="0"/>
            </a:endParaRPr>
          </a:p>
        </p:txBody>
      </p:sp>
      <p:cxnSp>
        <p:nvCxnSpPr>
          <p:cNvPr id="5" name="Straight Connector 4"/>
          <p:cNvCxnSpPr/>
          <p:nvPr/>
        </p:nvCxnSpPr>
        <p:spPr>
          <a:xfrm>
            <a:off x="4035916" y="4187314"/>
            <a:ext cx="17568000" cy="0"/>
          </a:xfrm>
          <a:prstGeom prst="line">
            <a:avLst/>
          </a:prstGeom>
          <a:ln w="57150">
            <a:solidFill>
              <a:srgbClr val="9AAE04"/>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004374" y="4021491"/>
            <a:ext cx="360001" cy="360000"/>
          </a:xfrm>
          <a:prstGeom prst="ellipse">
            <a:avLst/>
          </a:prstGeom>
          <a:solidFill>
            <a:srgbClr val="9AAE04"/>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3" name="Oval 172"/>
          <p:cNvSpPr/>
          <p:nvPr/>
        </p:nvSpPr>
        <p:spPr>
          <a:xfrm>
            <a:off x="9736154" y="4007314"/>
            <a:ext cx="360001" cy="360000"/>
          </a:xfrm>
          <a:prstGeom prst="ellipse">
            <a:avLst/>
          </a:prstGeom>
          <a:solidFill>
            <a:srgbClr val="9AAE04"/>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4" name="Oval 173"/>
          <p:cNvSpPr/>
          <p:nvPr/>
        </p:nvSpPr>
        <p:spPr>
          <a:xfrm>
            <a:off x="15626717" y="4007314"/>
            <a:ext cx="360001" cy="360000"/>
          </a:xfrm>
          <a:prstGeom prst="ellipse">
            <a:avLst/>
          </a:prstGeom>
          <a:solidFill>
            <a:srgbClr val="9AAE04"/>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4" name="TextBox 33"/>
          <p:cNvSpPr txBox="1"/>
          <p:nvPr/>
        </p:nvSpPr>
        <p:spPr>
          <a:xfrm>
            <a:off x="1677829" y="6827059"/>
            <a:ext cx="5040000" cy="830997"/>
          </a:xfrm>
          <a:prstGeom prst="rect">
            <a:avLst/>
          </a:prstGeom>
          <a:noFill/>
        </p:spPr>
        <p:txBody>
          <a:bodyPr wrap="square" rtlCol="0">
            <a:noAutofit/>
          </a:bodyPr>
          <a:lstStyle/>
          <a:p>
            <a:pPr algn="ctr"/>
            <a:r>
              <a:rPr lang="en-US" sz="3200" b="1" dirty="0" smtClean="0">
                <a:solidFill>
                  <a:prstClr val="black"/>
                </a:solidFill>
                <a:latin typeface="Calibri" panose="020F0502020204030204" pitchFamily="34" charset="0"/>
                <a:cs typeface="Calibri" panose="020F0502020204030204" pitchFamily="34" charset="0"/>
              </a:rPr>
              <a:t>Digitalizing Monitoring</a:t>
            </a:r>
            <a:endParaRPr lang="en-US" sz="3200" b="1" dirty="0">
              <a:solidFill>
                <a:prstClr val="black"/>
              </a:solidFill>
              <a:latin typeface="Calibri" panose="020F0502020204030204" pitchFamily="34" charset="0"/>
              <a:cs typeface="Calibri" panose="020F0502020204030204" pitchFamily="34" charset="0"/>
            </a:endParaRPr>
          </a:p>
        </p:txBody>
      </p:sp>
      <p:sp>
        <p:nvSpPr>
          <p:cNvPr id="216" name="TextBox 215"/>
          <p:cNvSpPr txBox="1"/>
          <p:nvPr/>
        </p:nvSpPr>
        <p:spPr>
          <a:xfrm>
            <a:off x="7437730" y="6827059"/>
            <a:ext cx="5040000" cy="830997"/>
          </a:xfrm>
          <a:prstGeom prst="rect">
            <a:avLst/>
          </a:prstGeom>
          <a:noFill/>
        </p:spPr>
        <p:txBody>
          <a:bodyPr wrap="square" rtlCol="0">
            <a:noAutofit/>
          </a:bodyPr>
          <a:lstStyle/>
          <a:p>
            <a:pPr algn="ctr"/>
            <a:r>
              <a:rPr lang="en-US" sz="3200" b="1" dirty="0" smtClean="0">
                <a:solidFill>
                  <a:prstClr val="black"/>
                </a:solidFill>
                <a:latin typeface="Calibri" panose="020F0502020204030204" pitchFamily="34" charset="0"/>
                <a:cs typeface="Calibri" panose="020F0502020204030204" pitchFamily="34" charset="0"/>
              </a:rPr>
              <a:t>Supervision in NOC/SOC</a:t>
            </a:r>
            <a:endParaRPr lang="en-US" sz="3200" b="1" dirty="0">
              <a:solidFill>
                <a:prstClr val="black"/>
              </a:solidFill>
              <a:latin typeface="Calibri" panose="020F0502020204030204" pitchFamily="34" charset="0"/>
              <a:cs typeface="Calibri" panose="020F0502020204030204" pitchFamily="34" charset="0"/>
            </a:endParaRPr>
          </a:p>
        </p:txBody>
      </p:sp>
      <p:sp>
        <p:nvSpPr>
          <p:cNvPr id="217" name="TextBox 216"/>
          <p:cNvSpPr txBox="1"/>
          <p:nvPr/>
        </p:nvSpPr>
        <p:spPr>
          <a:xfrm>
            <a:off x="12991407" y="6839323"/>
            <a:ext cx="5616825" cy="830997"/>
          </a:xfrm>
          <a:prstGeom prst="rect">
            <a:avLst/>
          </a:prstGeom>
          <a:noFill/>
        </p:spPr>
        <p:txBody>
          <a:bodyPr wrap="square" rtlCol="0">
            <a:noAutofit/>
          </a:bodyPr>
          <a:lstStyle/>
          <a:p>
            <a:pPr algn="ctr"/>
            <a:r>
              <a:rPr lang="en-US" sz="3200" b="1" dirty="0" smtClean="0">
                <a:solidFill>
                  <a:prstClr val="black"/>
                </a:solidFill>
                <a:latin typeface="Calibri" panose="020F0502020204030204" pitchFamily="34" charset="0"/>
                <a:cs typeface="Calibri" panose="020F0502020204030204" pitchFamily="34" charset="0"/>
              </a:rPr>
              <a:t>Automated Network Testing</a:t>
            </a:r>
            <a:endParaRPr lang="en-US" sz="3200" b="1" dirty="0">
              <a:solidFill>
                <a:prstClr val="black"/>
              </a:solidFill>
              <a:latin typeface="Calibri" panose="020F0502020204030204" pitchFamily="34" charset="0"/>
              <a:cs typeface="Calibri" panose="020F0502020204030204" pitchFamily="34" charset="0"/>
            </a:endParaRPr>
          </a:p>
        </p:txBody>
      </p:sp>
      <p:sp>
        <p:nvSpPr>
          <p:cNvPr id="223" name="Oval 222"/>
          <p:cNvSpPr/>
          <p:nvPr/>
        </p:nvSpPr>
        <p:spPr>
          <a:xfrm>
            <a:off x="618941" y="903443"/>
            <a:ext cx="720000" cy="720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4000" b="1" dirty="0" smtClean="0">
                <a:solidFill>
                  <a:schemeClr val="tx1"/>
                </a:solidFill>
                <a:latin typeface="Calibri" panose="020F0502020204030204" pitchFamily="34" charset="0"/>
              </a:rPr>
              <a:t>5</a:t>
            </a:r>
            <a:endParaRPr lang="en-US" sz="4000" b="1" dirty="0">
              <a:solidFill>
                <a:schemeClr val="tx1"/>
              </a:solidFill>
              <a:latin typeface="Calibri" panose="020F0502020204030204" pitchFamily="34" charset="0"/>
            </a:endParaRPr>
          </a:p>
        </p:txBody>
      </p:sp>
      <p:grpSp>
        <p:nvGrpSpPr>
          <p:cNvPr id="230" name="Group 229"/>
          <p:cNvGrpSpPr/>
          <p:nvPr/>
        </p:nvGrpSpPr>
        <p:grpSpPr>
          <a:xfrm>
            <a:off x="3117986" y="4471394"/>
            <a:ext cx="2160000" cy="2160000"/>
            <a:chOff x="5211482" y="4059251"/>
            <a:chExt cx="2160000" cy="2160000"/>
          </a:xfrm>
        </p:grpSpPr>
        <p:sp>
          <p:nvSpPr>
            <p:cNvPr id="189" name="Oval 188"/>
            <p:cNvSpPr/>
            <p:nvPr/>
          </p:nvSpPr>
          <p:spPr>
            <a:xfrm>
              <a:off x="5211482" y="4059251"/>
              <a:ext cx="2160000" cy="2160000"/>
            </a:xfrm>
            <a:prstGeom prst="ellipse">
              <a:avLst/>
            </a:prstGeom>
            <a:solidFill>
              <a:srgbClr val="049A96"/>
            </a:solidFill>
            <a:ln w="25400" cap="flat" cmpd="sng" algn="ctr">
              <a:noFill/>
              <a:prstDash val="solid"/>
            </a:ln>
            <a:effectLst/>
          </p:spPr>
          <p:txBody>
            <a:bodyPr rtlCol="0" anchor="ctr"/>
            <a:lstStyle/>
            <a:p>
              <a:pPr algn="ctr" defTabSz="816156"/>
              <a:endParaRPr lang="en-US" sz="1100" dirty="0">
                <a:solidFill>
                  <a:prstClr val="white"/>
                </a:solidFill>
                <a:latin typeface="Calibri" panose="020F0502020204030204" pitchFamily="34" charset="0"/>
                <a:ea typeface="Tahoma" panose="020B0604030504040204" pitchFamily="34" charset="0"/>
                <a:cs typeface="Calibri" panose="020F0502020204030204" pitchFamily="34" charset="0"/>
              </a:endParaRPr>
            </a:p>
          </p:txBody>
        </p:sp>
        <p:grpSp>
          <p:nvGrpSpPr>
            <p:cNvPr id="105" name="Big_data" descr="{&quot;Key&quot;:&quot;POWER_USER_SHAPE_ICON&quot;,&quot;Value&quot;:&quot;POWER_USER_SHAPE_ICON_STYLE_1&quot;}"/>
            <p:cNvGrpSpPr>
              <a:grpSpLocks noChangeAspect="1"/>
            </p:cNvGrpSpPr>
            <p:nvPr>
              <p:custDataLst>
                <p:tags r:id="rId5"/>
              </p:custDataLst>
            </p:nvPr>
          </p:nvGrpSpPr>
          <p:grpSpPr>
            <a:xfrm>
              <a:off x="5605459" y="4558307"/>
              <a:ext cx="1372046" cy="1161888"/>
              <a:chOff x="2879725" y="4430713"/>
              <a:chExt cx="901701" cy="763587"/>
            </a:xfrm>
            <a:solidFill>
              <a:schemeClr val="bg1"/>
            </a:solidFill>
          </p:grpSpPr>
          <p:sp>
            <p:nvSpPr>
              <p:cNvPr id="106" name="Freeform 192"/>
              <p:cNvSpPr>
                <a:spLocks/>
              </p:cNvSpPr>
              <p:nvPr/>
            </p:nvSpPr>
            <p:spPr bwMode="auto">
              <a:xfrm>
                <a:off x="3532188" y="4525963"/>
                <a:ext cx="79375" cy="136525"/>
              </a:xfrm>
              <a:custGeom>
                <a:avLst/>
                <a:gdLst>
                  <a:gd name="T0" fmla="*/ 79 w 113"/>
                  <a:gd name="T1" fmla="*/ 192 h 192"/>
                  <a:gd name="T2" fmla="*/ 79 w 113"/>
                  <a:gd name="T3" fmla="*/ 108 h 192"/>
                  <a:gd name="T4" fmla="*/ 113 w 113"/>
                  <a:gd name="T5" fmla="*/ 57 h 192"/>
                  <a:gd name="T6" fmla="*/ 57 w 113"/>
                  <a:gd name="T7" fmla="*/ 0 h 192"/>
                  <a:gd name="T8" fmla="*/ 0 w 113"/>
                  <a:gd name="T9" fmla="*/ 57 h 192"/>
                  <a:gd name="T10" fmla="*/ 34 w 113"/>
                  <a:gd name="T11" fmla="*/ 108 h 192"/>
                  <a:gd name="T12" fmla="*/ 34 w 113"/>
                  <a:gd name="T13" fmla="*/ 169 h 192"/>
                  <a:gd name="T14" fmla="*/ 79 w 113"/>
                  <a:gd name="T15" fmla="*/ 192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92">
                    <a:moveTo>
                      <a:pt x="79" y="192"/>
                    </a:moveTo>
                    <a:lnTo>
                      <a:pt x="79" y="108"/>
                    </a:lnTo>
                    <a:cubicBezTo>
                      <a:pt x="100" y="100"/>
                      <a:pt x="113" y="79"/>
                      <a:pt x="113" y="57"/>
                    </a:cubicBezTo>
                    <a:cubicBezTo>
                      <a:pt x="113" y="26"/>
                      <a:pt x="88" y="0"/>
                      <a:pt x="57" y="0"/>
                    </a:cubicBezTo>
                    <a:cubicBezTo>
                      <a:pt x="26" y="0"/>
                      <a:pt x="0" y="26"/>
                      <a:pt x="0" y="57"/>
                    </a:cubicBezTo>
                    <a:cubicBezTo>
                      <a:pt x="0" y="79"/>
                      <a:pt x="14" y="100"/>
                      <a:pt x="34" y="108"/>
                    </a:cubicBezTo>
                    <a:lnTo>
                      <a:pt x="34" y="169"/>
                    </a:lnTo>
                    <a:cubicBezTo>
                      <a:pt x="51" y="176"/>
                      <a:pt x="66" y="184"/>
                      <a:pt x="79" y="1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107" name="Freeform 193"/>
              <p:cNvSpPr>
                <a:spLocks noEditPoints="1"/>
              </p:cNvSpPr>
              <p:nvPr/>
            </p:nvSpPr>
            <p:spPr bwMode="auto">
              <a:xfrm>
                <a:off x="3235325" y="4430713"/>
                <a:ext cx="517525" cy="319088"/>
              </a:xfrm>
              <a:custGeom>
                <a:avLst/>
                <a:gdLst>
                  <a:gd name="T0" fmla="*/ 655 w 728"/>
                  <a:gd name="T1" fmla="*/ 407 h 449"/>
                  <a:gd name="T2" fmla="*/ 624 w 728"/>
                  <a:gd name="T3" fmla="*/ 376 h 449"/>
                  <a:gd name="T4" fmla="*/ 655 w 728"/>
                  <a:gd name="T5" fmla="*/ 345 h 449"/>
                  <a:gd name="T6" fmla="*/ 685 w 728"/>
                  <a:gd name="T7" fmla="*/ 376 h 449"/>
                  <a:gd name="T8" fmla="*/ 655 w 728"/>
                  <a:gd name="T9" fmla="*/ 407 h 449"/>
                  <a:gd name="T10" fmla="*/ 74 w 728"/>
                  <a:gd name="T11" fmla="*/ 42 h 449"/>
                  <a:gd name="T12" fmla="*/ 105 w 728"/>
                  <a:gd name="T13" fmla="*/ 73 h 449"/>
                  <a:gd name="T14" fmla="*/ 74 w 728"/>
                  <a:gd name="T15" fmla="*/ 104 h 449"/>
                  <a:gd name="T16" fmla="*/ 43 w 728"/>
                  <a:gd name="T17" fmla="*/ 73 h 449"/>
                  <a:gd name="T18" fmla="*/ 74 w 728"/>
                  <a:gd name="T19" fmla="*/ 42 h 449"/>
                  <a:gd name="T20" fmla="*/ 74 w 728"/>
                  <a:gd name="T21" fmla="*/ 147 h 449"/>
                  <a:gd name="T22" fmla="*/ 143 w 728"/>
                  <a:gd name="T23" fmla="*/ 98 h 449"/>
                  <a:gd name="T24" fmla="*/ 632 w 728"/>
                  <a:gd name="T25" fmla="*/ 98 h 449"/>
                  <a:gd name="T26" fmla="*/ 632 w 728"/>
                  <a:gd name="T27" fmla="*/ 306 h 449"/>
                  <a:gd name="T28" fmla="*/ 581 w 728"/>
                  <a:gd name="T29" fmla="*/ 376 h 449"/>
                  <a:gd name="T30" fmla="*/ 655 w 728"/>
                  <a:gd name="T31" fmla="*/ 449 h 449"/>
                  <a:gd name="T32" fmla="*/ 728 w 728"/>
                  <a:gd name="T33" fmla="*/ 376 h 449"/>
                  <a:gd name="T34" fmla="*/ 677 w 728"/>
                  <a:gd name="T35" fmla="*/ 306 h 449"/>
                  <a:gd name="T36" fmla="*/ 677 w 728"/>
                  <a:gd name="T37" fmla="*/ 75 h 449"/>
                  <a:gd name="T38" fmla="*/ 655 w 728"/>
                  <a:gd name="T39" fmla="*/ 53 h 449"/>
                  <a:gd name="T40" fmla="*/ 145 w 728"/>
                  <a:gd name="T41" fmla="*/ 53 h 449"/>
                  <a:gd name="T42" fmla="*/ 74 w 728"/>
                  <a:gd name="T43" fmla="*/ 0 h 449"/>
                  <a:gd name="T44" fmla="*/ 0 w 728"/>
                  <a:gd name="T45" fmla="*/ 73 h 449"/>
                  <a:gd name="T46" fmla="*/ 74 w 728"/>
                  <a:gd name="T47" fmla="*/ 147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8" h="449">
                    <a:moveTo>
                      <a:pt x="655" y="407"/>
                    </a:moveTo>
                    <a:cubicBezTo>
                      <a:pt x="637" y="407"/>
                      <a:pt x="624" y="393"/>
                      <a:pt x="624" y="376"/>
                    </a:cubicBezTo>
                    <a:cubicBezTo>
                      <a:pt x="624" y="359"/>
                      <a:pt x="637" y="345"/>
                      <a:pt x="655" y="345"/>
                    </a:cubicBezTo>
                    <a:cubicBezTo>
                      <a:pt x="672" y="345"/>
                      <a:pt x="685" y="359"/>
                      <a:pt x="685" y="376"/>
                    </a:cubicBezTo>
                    <a:cubicBezTo>
                      <a:pt x="685" y="393"/>
                      <a:pt x="672" y="407"/>
                      <a:pt x="655" y="407"/>
                    </a:cubicBezTo>
                    <a:close/>
                    <a:moveTo>
                      <a:pt x="74" y="42"/>
                    </a:moveTo>
                    <a:cubicBezTo>
                      <a:pt x="91" y="42"/>
                      <a:pt x="105" y="56"/>
                      <a:pt x="105" y="73"/>
                    </a:cubicBezTo>
                    <a:cubicBezTo>
                      <a:pt x="105" y="90"/>
                      <a:pt x="91" y="104"/>
                      <a:pt x="74" y="104"/>
                    </a:cubicBezTo>
                    <a:cubicBezTo>
                      <a:pt x="57" y="104"/>
                      <a:pt x="43" y="90"/>
                      <a:pt x="43" y="73"/>
                    </a:cubicBezTo>
                    <a:cubicBezTo>
                      <a:pt x="43" y="56"/>
                      <a:pt x="57" y="42"/>
                      <a:pt x="74" y="42"/>
                    </a:cubicBezTo>
                    <a:close/>
                    <a:moveTo>
                      <a:pt x="74" y="147"/>
                    </a:moveTo>
                    <a:cubicBezTo>
                      <a:pt x="105" y="147"/>
                      <a:pt x="133" y="127"/>
                      <a:pt x="143" y="98"/>
                    </a:cubicBezTo>
                    <a:lnTo>
                      <a:pt x="632" y="98"/>
                    </a:lnTo>
                    <a:lnTo>
                      <a:pt x="632" y="306"/>
                    </a:lnTo>
                    <a:cubicBezTo>
                      <a:pt x="602" y="315"/>
                      <a:pt x="581" y="344"/>
                      <a:pt x="581" y="376"/>
                    </a:cubicBezTo>
                    <a:cubicBezTo>
                      <a:pt x="581" y="416"/>
                      <a:pt x="614" y="449"/>
                      <a:pt x="655" y="449"/>
                    </a:cubicBezTo>
                    <a:cubicBezTo>
                      <a:pt x="695" y="449"/>
                      <a:pt x="728" y="416"/>
                      <a:pt x="728" y="376"/>
                    </a:cubicBezTo>
                    <a:cubicBezTo>
                      <a:pt x="728" y="344"/>
                      <a:pt x="707" y="315"/>
                      <a:pt x="677" y="306"/>
                    </a:cubicBezTo>
                    <a:lnTo>
                      <a:pt x="677" y="75"/>
                    </a:lnTo>
                    <a:cubicBezTo>
                      <a:pt x="677" y="63"/>
                      <a:pt x="667" y="53"/>
                      <a:pt x="655" y="53"/>
                    </a:cubicBezTo>
                    <a:lnTo>
                      <a:pt x="145" y="53"/>
                    </a:lnTo>
                    <a:cubicBezTo>
                      <a:pt x="135" y="21"/>
                      <a:pt x="107" y="0"/>
                      <a:pt x="74" y="0"/>
                    </a:cubicBezTo>
                    <a:cubicBezTo>
                      <a:pt x="33" y="0"/>
                      <a:pt x="0" y="33"/>
                      <a:pt x="0" y="73"/>
                    </a:cubicBezTo>
                    <a:cubicBezTo>
                      <a:pt x="0" y="114"/>
                      <a:pt x="33" y="147"/>
                      <a:pt x="74" y="14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108" name="Freeform 194"/>
              <p:cNvSpPr>
                <a:spLocks noEditPoints="1"/>
              </p:cNvSpPr>
              <p:nvPr/>
            </p:nvSpPr>
            <p:spPr bwMode="auto">
              <a:xfrm>
                <a:off x="3284538" y="4525963"/>
                <a:ext cx="190500" cy="106363"/>
              </a:xfrm>
              <a:custGeom>
                <a:avLst/>
                <a:gdLst>
                  <a:gd name="T0" fmla="*/ 194 w 268"/>
                  <a:gd name="T1" fmla="*/ 43 h 148"/>
                  <a:gd name="T2" fmla="*/ 225 w 268"/>
                  <a:gd name="T3" fmla="*/ 74 h 148"/>
                  <a:gd name="T4" fmla="*/ 194 w 268"/>
                  <a:gd name="T5" fmla="*/ 105 h 148"/>
                  <a:gd name="T6" fmla="*/ 163 w 268"/>
                  <a:gd name="T7" fmla="*/ 74 h 148"/>
                  <a:gd name="T8" fmla="*/ 194 w 268"/>
                  <a:gd name="T9" fmla="*/ 43 h 148"/>
                  <a:gd name="T10" fmla="*/ 45 w 268"/>
                  <a:gd name="T11" fmla="*/ 140 h 148"/>
                  <a:gd name="T12" fmla="*/ 45 w 268"/>
                  <a:gd name="T13" fmla="*/ 97 h 148"/>
                  <a:gd name="T14" fmla="*/ 124 w 268"/>
                  <a:gd name="T15" fmla="*/ 97 h 148"/>
                  <a:gd name="T16" fmla="*/ 194 w 268"/>
                  <a:gd name="T17" fmla="*/ 148 h 148"/>
                  <a:gd name="T18" fmla="*/ 268 w 268"/>
                  <a:gd name="T19" fmla="*/ 74 h 148"/>
                  <a:gd name="T20" fmla="*/ 194 w 268"/>
                  <a:gd name="T21" fmla="*/ 0 h 148"/>
                  <a:gd name="T22" fmla="*/ 124 w 268"/>
                  <a:gd name="T23" fmla="*/ 52 h 148"/>
                  <a:gd name="T24" fmla="*/ 23 w 268"/>
                  <a:gd name="T25" fmla="*/ 52 h 148"/>
                  <a:gd name="T26" fmla="*/ 0 w 268"/>
                  <a:gd name="T27" fmla="*/ 74 h 148"/>
                  <a:gd name="T28" fmla="*/ 0 w 268"/>
                  <a:gd name="T29" fmla="*/ 126 h 148"/>
                  <a:gd name="T30" fmla="*/ 45 w 268"/>
                  <a:gd name="T31"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8" h="148">
                    <a:moveTo>
                      <a:pt x="194" y="43"/>
                    </a:moveTo>
                    <a:cubicBezTo>
                      <a:pt x="211" y="43"/>
                      <a:pt x="225" y="57"/>
                      <a:pt x="225" y="74"/>
                    </a:cubicBezTo>
                    <a:cubicBezTo>
                      <a:pt x="225" y="91"/>
                      <a:pt x="211" y="105"/>
                      <a:pt x="194" y="105"/>
                    </a:cubicBezTo>
                    <a:cubicBezTo>
                      <a:pt x="177" y="105"/>
                      <a:pt x="163" y="91"/>
                      <a:pt x="163" y="74"/>
                    </a:cubicBezTo>
                    <a:cubicBezTo>
                      <a:pt x="163" y="57"/>
                      <a:pt x="177" y="43"/>
                      <a:pt x="194" y="43"/>
                    </a:cubicBezTo>
                    <a:close/>
                    <a:moveTo>
                      <a:pt x="45" y="140"/>
                    </a:moveTo>
                    <a:lnTo>
                      <a:pt x="45" y="97"/>
                    </a:lnTo>
                    <a:lnTo>
                      <a:pt x="124" y="97"/>
                    </a:lnTo>
                    <a:cubicBezTo>
                      <a:pt x="134" y="127"/>
                      <a:pt x="162" y="148"/>
                      <a:pt x="194" y="148"/>
                    </a:cubicBezTo>
                    <a:cubicBezTo>
                      <a:pt x="235" y="148"/>
                      <a:pt x="268" y="115"/>
                      <a:pt x="268" y="74"/>
                    </a:cubicBezTo>
                    <a:cubicBezTo>
                      <a:pt x="268" y="34"/>
                      <a:pt x="235" y="0"/>
                      <a:pt x="194" y="0"/>
                    </a:cubicBezTo>
                    <a:cubicBezTo>
                      <a:pt x="162" y="0"/>
                      <a:pt x="134" y="21"/>
                      <a:pt x="124" y="52"/>
                    </a:cubicBezTo>
                    <a:lnTo>
                      <a:pt x="23" y="52"/>
                    </a:lnTo>
                    <a:cubicBezTo>
                      <a:pt x="10" y="52"/>
                      <a:pt x="0" y="62"/>
                      <a:pt x="0" y="74"/>
                    </a:cubicBezTo>
                    <a:lnTo>
                      <a:pt x="0" y="126"/>
                    </a:lnTo>
                    <a:cubicBezTo>
                      <a:pt x="16" y="130"/>
                      <a:pt x="31" y="134"/>
                      <a:pt x="45"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109" name="Freeform 195"/>
              <p:cNvSpPr>
                <a:spLocks/>
              </p:cNvSpPr>
              <p:nvPr/>
            </p:nvSpPr>
            <p:spPr bwMode="auto">
              <a:xfrm>
                <a:off x="3162300" y="4754563"/>
                <a:ext cx="179388" cy="225425"/>
              </a:xfrm>
              <a:custGeom>
                <a:avLst/>
                <a:gdLst>
                  <a:gd name="T0" fmla="*/ 0 w 252"/>
                  <a:gd name="T1" fmla="*/ 214 h 317"/>
                  <a:gd name="T2" fmla="*/ 18 w 252"/>
                  <a:gd name="T3" fmla="*/ 300 h 317"/>
                  <a:gd name="T4" fmla="*/ 98 w 252"/>
                  <a:gd name="T5" fmla="*/ 315 h 317"/>
                  <a:gd name="T6" fmla="*/ 61 w 252"/>
                  <a:gd name="T7" fmla="*/ 214 h 317"/>
                  <a:gd name="T8" fmla="*/ 215 w 252"/>
                  <a:gd name="T9" fmla="*/ 60 h 317"/>
                  <a:gd name="T10" fmla="*/ 252 w 252"/>
                  <a:gd name="T11" fmla="*/ 64 h 317"/>
                  <a:gd name="T12" fmla="*/ 202 w 252"/>
                  <a:gd name="T13" fmla="*/ 0 h 317"/>
                  <a:gd name="T14" fmla="*/ 0 w 252"/>
                  <a:gd name="T15" fmla="*/ 214 h 3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317">
                    <a:moveTo>
                      <a:pt x="0" y="214"/>
                    </a:moveTo>
                    <a:cubicBezTo>
                      <a:pt x="0" y="245"/>
                      <a:pt x="7" y="273"/>
                      <a:pt x="18" y="300"/>
                    </a:cubicBezTo>
                    <a:cubicBezTo>
                      <a:pt x="44" y="313"/>
                      <a:pt x="81" y="317"/>
                      <a:pt x="98" y="315"/>
                    </a:cubicBezTo>
                    <a:cubicBezTo>
                      <a:pt x="75" y="288"/>
                      <a:pt x="61" y="253"/>
                      <a:pt x="61" y="214"/>
                    </a:cubicBezTo>
                    <a:cubicBezTo>
                      <a:pt x="61" y="129"/>
                      <a:pt x="130" y="60"/>
                      <a:pt x="215" y="60"/>
                    </a:cubicBezTo>
                    <a:cubicBezTo>
                      <a:pt x="231" y="60"/>
                      <a:pt x="244" y="62"/>
                      <a:pt x="252" y="64"/>
                    </a:cubicBezTo>
                    <a:cubicBezTo>
                      <a:pt x="245" y="46"/>
                      <a:pt x="217" y="9"/>
                      <a:pt x="202" y="0"/>
                    </a:cubicBezTo>
                    <a:cubicBezTo>
                      <a:pt x="90" y="7"/>
                      <a:pt x="0" y="100"/>
                      <a:pt x="0" y="2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110" name="Freeform 196"/>
              <p:cNvSpPr>
                <a:spLocks/>
              </p:cNvSpPr>
              <p:nvPr/>
            </p:nvSpPr>
            <p:spPr bwMode="auto">
              <a:xfrm>
                <a:off x="3370263" y="4660900"/>
                <a:ext cx="411163" cy="398463"/>
              </a:xfrm>
              <a:custGeom>
                <a:avLst/>
                <a:gdLst>
                  <a:gd name="T0" fmla="*/ 577 w 577"/>
                  <a:gd name="T1" fmla="*/ 363 h 561"/>
                  <a:gd name="T2" fmla="*/ 370 w 577"/>
                  <a:gd name="T3" fmla="*/ 166 h 561"/>
                  <a:gd name="T4" fmla="*/ 268 w 577"/>
                  <a:gd name="T5" fmla="*/ 44 h 561"/>
                  <a:gd name="T6" fmla="*/ 58 w 577"/>
                  <a:gd name="T7" fmla="*/ 30 h 561"/>
                  <a:gd name="T8" fmla="*/ 96 w 577"/>
                  <a:gd name="T9" fmla="*/ 80 h 561"/>
                  <a:gd name="T10" fmla="*/ 241 w 577"/>
                  <a:gd name="T11" fmla="*/ 98 h 561"/>
                  <a:gd name="T12" fmla="*/ 321 w 577"/>
                  <a:gd name="T13" fmla="*/ 214 h 561"/>
                  <a:gd name="T14" fmla="*/ 350 w 577"/>
                  <a:gd name="T15" fmla="*/ 229 h 561"/>
                  <a:gd name="T16" fmla="*/ 380 w 577"/>
                  <a:gd name="T17" fmla="*/ 226 h 561"/>
                  <a:gd name="T18" fmla="*/ 517 w 577"/>
                  <a:gd name="T19" fmla="*/ 363 h 561"/>
                  <a:gd name="T20" fmla="*/ 380 w 577"/>
                  <a:gd name="T21" fmla="*/ 501 h 561"/>
                  <a:gd name="T22" fmla="*/ 66 w 577"/>
                  <a:gd name="T23" fmla="*/ 501 h 561"/>
                  <a:gd name="T24" fmla="*/ 0 w 577"/>
                  <a:gd name="T25" fmla="*/ 561 h 561"/>
                  <a:gd name="T26" fmla="*/ 380 w 577"/>
                  <a:gd name="T27" fmla="*/ 561 h 561"/>
                  <a:gd name="T28" fmla="*/ 577 w 577"/>
                  <a:gd name="T29" fmla="*/ 36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561">
                    <a:moveTo>
                      <a:pt x="577" y="363"/>
                    </a:moveTo>
                    <a:cubicBezTo>
                      <a:pt x="577" y="251"/>
                      <a:pt x="484" y="160"/>
                      <a:pt x="370" y="166"/>
                    </a:cubicBezTo>
                    <a:cubicBezTo>
                      <a:pt x="351" y="114"/>
                      <a:pt x="320" y="76"/>
                      <a:pt x="268" y="44"/>
                    </a:cubicBezTo>
                    <a:cubicBezTo>
                      <a:pt x="212" y="8"/>
                      <a:pt x="123" y="0"/>
                      <a:pt x="58" y="30"/>
                    </a:cubicBezTo>
                    <a:cubicBezTo>
                      <a:pt x="72" y="46"/>
                      <a:pt x="85" y="62"/>
                      <a:pt x="96" y="80"/>
                    </a:cubicBezTo>
                    <a:cubicBezTo>
                      <a:pt x="133" y="69"/>
                      <a:pt x="191" y="64"/>
                      <a:pt x="241" y="98"/>
                    </a:cubicBezTo>
                    <a:cubicBezTo>
                      <a:pt x="298" y="136"/>
                      <a:pt x="312" y="179"/>
                      <a:pt x="321" y="214"/>
                    </a:cubicBezTo>
                    <a:cubicBezTo>
                      <a:pt x="323" y="224"/>
                      <a:pt x="335" y="231"/>
                      <a:pt x="350" y="229"/>
                    </a:cubicBezTo>
                    <a:cubicBezTo>
                      <a:pt x="362" y="227"/>
                      <a:pt x="372" y="226"/>
                      <a:pt x="380" y="226"/>
                    </a:cubicBezTo>
                    <a:cubicBezTo>
                      <a:pt x="456" y="226"/>
                      <a:pt x="517" y="288"/>
                      <a:pt x="517" y="363"/>
                    </a:cubicBezTo>
                    <a:cubicBezTo>
                      <a:pt x="517" y="439"/>
                      <a:pt x="456" y="501"/>
                      <a:pt x="380" y="501"/>
                    </a:cubicBezTo>
                    <a:lnTo>
                      <a:pt x="66" y="501"/>
                    </a:lnTo>
                    <a:cubicBezTo>
                      <a:pt x="47" y="523"/>
                      <a:pt x="25" y="543"/>
                      <a:pt x="0" y="561"/>
                    </a:cubicBezTo>
                    <a:lnTo>
                      <a:pt x="380" y="561"/>
                    </a:lnTo>
                    <a:cubicBezTo>
                      <a:pt x="489" y="561"/>
                      <a:pt x="577" y="472"/>
                      <a:pt x="577"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111" name="Freeform 197"/>
              <p:cNvSpPr>
                <a:spLocks noEditPoints="1"/>
              </p:cNvSpPr>
              <p:nvPr/>
            </p:nvSpPr>
            <p:spPr bwMode="auto">
              <a:xfrm>
                <a:off x="2879725" y="4638675"/>
                <a:ext cx="592138" cy="555625"/>
              </a:xfrm>
              <a:custGeom>
                <a:avLst/>
                <a:gdLst>
                  <a:gd name="T0" fmla="*/ 284 w 830"/>
                  <a:gd name="T1" fmla="*/ 411 h 781"/>
                  <a:gd name="T2" fmla="*/ 376 w 830"/>
                  <a:gd name="T3" fmla="*/ 98 h 781"/>
                  <a:gd name="T4" fmla="*/ 487 w 830"/>
                  <a:gd name="T5" fmla="*/ 70 h 781"/>
                  <a:gd name="T6" fmla="*/ 689 w 830"/>
                  <a:gd name="T7" fmla="*/ 189 h 781"/>
                  <a:gd name="T8" fmla="*/ 598 w 830"/>
                  <a:gd name="T9" fmla="*/ 503 h 781"/>
                  <a:gd name="T10" fmla="*/ 487 w 830"/>
                  <a:gd name="T11" fmla="*/ 531 h 781"/>
                  <a:gd name="T12" fmla="*/ 284 w 830"/>
                  <a:gd name="T13" fmla="*/ 411 h 781"/>
                  <a:gd name="T14" fmla="*/ 488 w 830"/>
                  <a:gd name="T15" fmla="*/ 601 h 781"/>
                  <a:gd name="T16" fmla="*/ 631 w 830"/>
                  <a:gd name="T17" fmla="*/ 564 h 781"/>
                  <a:gd name="T18" fmla="*/ 750 w 830"/>
                  <a:gd name="T19" fmla="*/ 156 h 781"/>
                  <a:gd name="T20" fmla="*/ 487 w 830"/>
                  <a:gd name="T21" fmla="*/ 0 h 781"/>
                  <a:gd name="T22" fmla="*/ 343 w 830"/>
                  <a:gd name="T23" fmla="*/ 37 h 781"/>
                  <a:gd name="T24" fmla="*/ 222 w 830"/>
                  <a:gd name="T25" fmla="*/ 441 h 781"/>
                  <a:gd name="T26" fmla="*/ 53 w 830"/>
                  <a:gd name="T27" fmla="*/ 585 h 781"/>
                  <a:gd name="T28" fmla="*/ 48 w 830"/>
                  <a:gd name="T29" fmla="*/ 747 h 781"/>
                  <a:gd name="T30" fmla="*/ 128 w 830"/>
                  <a:gd name="T31" fmla="*/ 781 h 781"/>
                  <a:gd name="T32" fmla="*/ 210 w 830"/>
                  <a:gd name="T33" fmla="*/ 741 h 781"/>
                  <a:gd name="T34" fmla="*/ 353 w 830"/>
                  <a:gd name="T35" fmla="*/ 569 h 781"/>
                  <a:gd name="T36" fmla="*/ 488 w 830"/>
                  <a:gd name="T37" fmla="*/ 601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0" h="781">
                    <a:moveTo>
                      <a:pt x="284" y="411"/>
                    </a:moveTo>
                    <a:cubicBezTo>
                      <a:pt x="224" y="299"/>
                      <a:pt x="264" y="159"/>
                      <a:pt x="376" y="98"/>
                    </a:cubicBezTo>
                    <a:cubicBezTo>
                      <a:pt x="411" y="79"/>
                      <a:pt x="449" y="70"/>
                      <a:pt x="487" y="70"/>
                    </a:cubicBezTo>
                    <a:cubicBezTo>
                      <a:pt x="568" y="70"/>
                      <a:pt x="647" y="113"/>
                      <a:pt x="689" y="189"/>
                    </a:cubicBezTo>
                    <a:cubicBezTo>
                      <a:pt x="750" y="301"/>
                      <a:pt x="709" y="441"/>
                      <a:pt x="598" y="503"/>
                    </a:cubicBezTo>
                    <a:cubicBezTo>
                      <a:pt x="562" y="522"/>
                      <a:pt x="525" y="531"/>
                      <a:pt x="487" y="531"/>
                    </a:cubicBezTo>
                    <a:cubicBezTo>
                      <a:pt x="406" y="531"/>
                      <a:pt x="327" y="487"/>
                      <a:pt x="284" y="411"/>
                    </a:cubicBezTo>
                    <a:close/>
                    <a:moveTo>
                      <a:pt x="488" y="601"/>
                    </a:moveTo>
                    <a:cubicBezTo>
                      <a:pt x="536" y="601"/>
                      <a:pt x="585" y="589"/>
                      <a:pt x="631" y="564"/>
                    </a:cubicBezTo>
                    <a:cubicBezTo>
                      <a:pt x="777" y="484"/>
                      <a:pt x="830" y="302"/>
                      <a:pt x="750" y="156"/>
                    </a:cubicBezTo>
                    <a:cubicBezTo>
                      <a:pt x="696" y="56"/>
                      <a:pt x="593" y="0"/>
                      <a:pt x="487" y="0"/>
                    </a:cubicBezTo>
                    <a:cubicBezTo>
                      <a:pt x="438" y="0"/>
                      <a:pt x="388" y="12"/>
                      <a:pt x="343" y="37"/>
                    </a:cubicBezTo>
                    <a:cubicBezTo>
                      <a:pt x="198" y="116"/>
                      <a:pt x="145" y="296"/>
                      <a:pt x="222" y="441"/>
                    </a:cubicBezTo>
                    <a:lnTo>
                      <a:pt x="53" y="585"/>
                    </a:lnTo>
                    <a:cubicBezTo>
                      <a:pt x="4" y="626"/>
                      <a:pt x="0" y="701"/>
                      <a:pt x="48" y="747"/>
                    </a:cubicBezTo>
                    <a:cubicBezTo>
                      <a:pt x="71" y="769"/>
                      <a:pt x="99" y="781"/>
                      <a:pt x="128" y="781"/>
                    </a:cubicBezTo>
                    <a:cubicBezTo>
                      <a:pt x="158" y="781"/>
                      <a:pt x="188" y="768"/>
                      <a:pt x="210" y="741"/>
                    </a:cubicBezTo>
                    <a:lnTo>
                      <a:pt x="353" y="569"/>
                    </a:lnTo>
                    <a:cubicBezTo>
                      <a:pt x="395" y="590"/>
                      <a:pt x="441" y="601"/>
                      <a:pt x="488" y="60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grpSp>
      </p:grpSp>
      <p:grpSp>
        <p:nvGrpSpPr>
          <p:cNvPr id="228" name="Group 227"/>
          <p:cNvGrpSpPr/>
          <p:nvPr/>
        </p:nvGrpSpPr>
        <p:grpSpPr>
          <a:xfrm>
            <a:off x="14691975" y="4471394"/>
            <a:ext cx="2160000" cy="2160000"/>
            <a:chOff x="18433255" y="3864297"/>
            <a:chExt cx="2160000" cy="2160000"/>
          </a:xfrm>
        </p:grpSpPr>
        <p:sp>
          <p:nvSpPr>
            <p:cNvPr id="190" name="Oval 189"/>
            <p:cNvSpPr/>
            <p:nvPr/>
          </p:nvSpPr>
          <p:spPr>
            <a:xfrm>
              <a:off x="18433255" y="3864297"/>
              <a:ext cx="2160000" cy="2160000"/>
            </a:xfrm>
            <a:prstGeom prst="ellipse">
              <a:avLst/>
            </a:prstGeom>
            <a:solidFill>
              <a:srgbClr val="049A96"/>
            </a:solidFill>
            <a:ln w="25400" cap="flat" cmpd="sng" algn="ctr">
              <a:noFill/>
              <a:prstDash val="solid"/>
            </a:ln>
            <a:effectLst/>
          </p:spPr>
          <p:txBody>
            <a:bodyPr rtlCol="0" anchor="ctr"/>
            <a:lstStyle/>
            <a:p>
              <a:pPr algn="ctr" defTabSz="816156"/>
              <a:endParaRPr lang="en-US" sz="1100" dirty="0">
                <a:solidFill>
                  <a:prstClr val="white"/>
                </a:solidFill>
                <a:latin typeface="Calibri" panose="020F0502020204030204" pitchFamily="34" charset="0"/>
                <a:ea typeface="Tahoma" panose="020B0604030504040204" pitchFamily="34" charset="0"/>
                <a:cs typeface="Calibri" panose="020F0502020204030204" pitchFamily="34" charset="0"/>
              </a:endParaRPr>
            </a:p>
          </p:txBody>
        </p:sp>
        <p:grpSp>
          <p:nvGrpSpPr>
            <p:cNvPr id="113" name="Brain9"/>
            <p:cNvGrpSpPr>
              <a:grpSpLocks noChangeAspect="1"/>
            </p:cNvGrpSpPr>
            <p:nvPr>
              <p:custDataLst>
                <p:tags r:id="rId4"/>
              </p:custDataLst>
            </p:nvPr>
          </p:nvGrpSpPr>
          <p:grpSpPr>
            <a:xfrm>
              <a:off x="18859247" y="4290289"/>
              <a:ext cx="1308016" cy="1308016"/>
              <a:chOff x="6621463" y="3619501"/>
              <a:chExt cx="292100" cy="292100"/>
            </a:xfrm>
            <a:solidFill>
              <a:schemeClr val="bg1"/>
            </a:solidFill>
          </p:grpSpPr>
          <p:sp>
            <p:nvSpPr>
              <p:cNvPr id="114" name="Freeform 558"/>
              <p:cNvSpPr>
                <a:spLocks noEditPoints="1"/>
              </p:cNvSpPr>
              <p:nvPr/>
            </p:nvSpPr>
            <p:spPr bwMode="auto">
              <a:xfrm>
                <a:off x="6621463" y="3619501"/>
                <a:ext cx="292100" cy="292100"/>
              </a:xfrm>
              <a:custGeom>
                <a:avLst/>
                <a:gdLst>
                  <a:gd name="T0" fmla="*/ 332 w 383"/>
                  <a:gd name="T1" fmla="*/ 165 h 383"/>
                  <a:gd name="T2" fmla="*/ 332 w 383"/>
                  <a:gd name="T3" fmla="*/ 174 h 383"/>
                  <a:gd name="T4" fmla="*/ 356 w 383"/>
                  <a:gd name="T5" fmla="*/ 233 h 383"/>
                  <a:gd name="T6" fmla="*/ 297 w 383"/>
                  <a:gd name="T7" fmla="*/ 248 h 383"/>
                  <a:gd name="T8" fmla="*/ 319 w 383"/>
                  <a:gd name="T9" fmla="*/ 360 h 383"/>
                  <a:gd name="T10" fmla="*/ 225 w 383"/>
                  <a:gd name="T11" fmla="*/ 262 h 383"/>
                  <a:gd name="T12" fmla="*/ 255 w 383"/>
                  <a:gd name="T13" fmla="*/ 218 h 383"/>
                  <a:gd name="T14" fmla="*/ 216 w 383"/>
                  <a:gd name="T15" fmla="*/ 255 h 383"/>
                  <a:gd name="T16" fmla="*/ 216 w 383"/>
                  <a:gd name="T17" fmla="*/ 255 h 383"/>
                  <a:gd name="T18" fmla="*/ 163 w 383"/>
                  <a:gd name="T19" fmla="*/ 232 h 383"/>
                  <a:gd name="T20" fmla="*/ 104 w 383"/>
                  <a:gd name="T21" fmla="*/ 249 h 383"/>
                  <a:gd name="T22" fmla="*/ 86 w 383"/>
                  <a:gd name="T23" fmla="*/ 184 h 383"/>
                  <a:gd name="T24" fmla="*/ 76 w 383"/>
                  <a:gd name="T25" fmla="*/ 185 h 383"/>
                  <a:gd name="T26" fmla="*/ 16 w 383"/>
                  <a:gd name="T27" fmla="*/ 192 h 383"/>
                  <a:gd name="T28" fmla="*/ 27 w 383"/>
                  <a:gd name="T29" fmla="*/ 143 h 383"/>
                  <a:gd name="T30" fmla="*/ 53 w 383"/>
                  <a:gd name="T31" fmla="*/ 91 h 383"/>
                  <a:gd name="T32" fmla="*/ 93 w 383"/>
                  <a:gd name="T33" fmla="*/ 113 h 383"/>
                  <a:gd name="T34" fmla="*/ 98 w 383"/>
                  <a:gd name="T35" fmla="*/ 106 h 383"/>
                  <a:gd name="T36" fmla="*/ 76 w 383"/>
                  <a:gd name="T37" fmla="*/ 52 h 383"/>
                  <a:gd name="T38" fmla="*/ 107 w 383"/>
                  <a:gd name="T39" fmla="*/ 46 h 383"/>
                  <a:gd name="T40" fmla="*/ 169 w 383"/>
                  <a:gd name="T41" fmla="*/ 29 h 383"/>
                  <a:gd name="T42" fmla="*/ 237 w 383"/>
                  <a:gd name="T43" fmla="*/ 30 h 383"/>
                  <a:gd name="T44" fmla="*/ 212 w 383"/>
                  <a:gd name="T45" fmla="*/ 87 h 383"/>
                  <a:gd name="T46" fmla="*/ 218 w 383"/>
                  <a:gd name="T47" fmla="*/ 95 h 383"/>
                  <a:gd name="T48" fmla="*/ 269 w 383"/>
                  <a:gd name="T49" fmla="*/ 108 h 383"/>
                  <a:gd name="T50" fmla="*/ 274 w 383"/>
                  <a:gd name="T51" fmla="*/ 112 h 383"/>
                  <a:gd name="T52" fmla="*/ 255 w 383"/>
                  <a:gd name="T53" fmla="*/ 80 h 383"/>
                  <a:gd name="T54" fmla="*/ 289 w 383"/>
                  <a:gd name="T55" fmla="*/ 35 h 383"/>
                  <a:gd name="T56" fmla="*/ 300 w 383"/>
                  <a:gd name="T57" fmla="*/ 69 h 383"/>
                  <a:gd name="T58" fmla="*/ 302 w 383"/>
                  <a:gd name="T59" fmla="*/ 78 h 383"/>
                  <a:gd name="T60" fmla="*/ 319 w 383"/>
                  <a:gd name="T61" fmla="*/ 78 h 383"/>
                  <a:gd name="T62" fmla="*/ 350 w 383"/>
                  <a:gd name="T63" fmla="*/ 123 h 383"/>
                  <a:gd name="T64" fmla="*/ 365 w 383"/>
                  <a:gd name="T65" fmla="*/ 180 h 383"/>
                  <a:gd name="T66" fmla="*/ 356 w 383"/>
                  <a:gd name="T67" fmla="*/ 116 h 383"/>
                  <a:gd name="T68" fmla="*/ 293 w 383"/>
                  <a:gd name="T69" fmla="*/ 27 h 383"/>
                  <a:gd name="T70" fmla="*/ 170 w 383"/>
                  <a:gd name="T71" fmla="*/ 19 h 383"/>
                  <a:gd name="T72" fmla="*/ 70 w 383"/>
                  <a:gd name="T73" fmla="*/ 44 h 383"/>
                  <a:gd name="T74" fmla="*/ 20 w 383"/>
                  <a:gd name="T75" fmla="*/ 102 h 383"/>
                  <a:gd name="T76" fmla="*/ 8 w 383"/>
                  <a:gd name="T77" fmla="*/ 196 h 383"/>
                  <a:gd name="T78" fmla="*/ 102 w 383"/>
                  <a:gd name="T79" fmla="*/ 258 h 383"/>
                  <a:gd name="T80" fmla="*/ 215 w 383"/>
                  <a:gd name="T81" fmla="*/ 265 h 383"/>
                  <a:gd name="T82" fmla="*/ 298 w 383"/>
                  <a:gd name="T83" fmla="*/ 383 h 383"/>
                  <a:gd name="T84" fmla="*/ 327 w 383"/>
                  <a:gd name="T85" fmla="*/ 366 h 383"/>
                  <a:gd name="T86" fmla="*/ 307 w 383"/>
                  <a:gd name="T87" fmla="*/ 257 h 383"/>
                  <a:gd name="T88" fmla="*/ 371 w 383"/>
                  <a:gd name="T89" fmla="*/ 18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3" h="383">
                    <a:moveTo>
                      <a:pt x="365" y="180"/>
                    </a:moveTo>
                    <a:cubicBezTo>
                      <a:pt x="357" y="169"/>
                      <a:pt x="346" y="164"/>
                      <a:pt x="332" y="165"/>
                    </a:cubicBezTo>
                    <a:cubicBezTo>
                      <a:pt x="329" y="165"/>
                      <a:pt x="327" y="167"/>
                      <a:pt x="327" y="170"/>
                    </a:cubicBezTo>
                    <a:cubicBezTo>
                      <a:pt x="327" y="173"/>
                      <a:pt x="330" y="175"/>
                      <a:pt x="332" y="174"/>
                    </a:cubicBezTo>
                    <a:cubicBezTo>
                      <a:pt x="346" y="174"/>
                      <a:pt x="354" y="179"/>
                      <a:pt x="361" y="191"/>
                    </a:cubicBezTo>
                    <a:cubicBezTo>
                      <a:pt x="368" y="205"/>
                      <a:pt x="366" y="221"/>
                      <a:pt x="356" y="233"/>
                    </a:cubicBezTo>
                    <a:cubicBezTo>
                      <a:pt x="344" y="247"/>
                      <a:pt x="323" y="253"/>
                      <a:pt x="302" y="247"/>
                    </a:cubicBezTo>
                    <a:cubicBezTo>
                      <a:pt x="300" y="246"/>
                      <a:pt x="299" y="246"/>
                      <a:pt x="297" y="248"/>
                    </a:cubicBezTo>
                    <a:cubicBezTo>
                      <a:pt x="296" y="249"/>
                      <a:pt x="296" y="250"/>
                      <a:pt x="296" y="252"/>
                    </a:cubicBezTo>
                    <a:lnTo>
                      <a:pt x="319" y="360"/>
                    </a:lnTo>
                    <a:lnTo>
                      <a:pt x="299" y="372"/>
                    </a:lnTo>
                    <a:lnTo>
                      <a:pt x="225" y="262"/>
                    </a:lnTo>
                    <a:cubicBezTo>
                      <a:pt x="243" y="255"/>
                      <a:pt x="257" y="240"/>
                      <a:pt x="259" y="224"/>
                    </a:cubicBezTo>
                    <a:cubicBezTo>
                      <a:pt x="260" y="221"/>
                      <a:pt x="258" y="219"/>
                      <a:pt x="255" y="218"/>
                    </a:cubicBezTo>
                    <a:cubicBezTo>
                      <a:pt x="253" y="218"/>
                      <a:pt x="250" y="220"/>
                      <a:pt x="250" y="222"/>
                    </a:cubicBezTo>
                    <a:cubicBezTo>
                      <a:pt x="248" y="237"/>
                      <a:pt x="233" y="251"/>
                      <a:pt x="216" y="255"/>
                    </a:cubicBezTo>
                    <a:cubicBezTo>
                      <a:pt x="216" y="255"/>
                      <a:pt x="216" y="255"/>
                      <a:pt x="216" y="255"/>
                    </a:cubicBezTo>
                    <a:lnTo>
                      <a:pt x="216" y="255"/>
                    </a:lnTo>
                    <a:cubicBezTo>
                      <a:pt x="201" y="259"/>
                      <a:pt x="178" y="249"/>
                      <a:pt x="166" y="233"/>
                    </a:cubicBezTo>
                    <a:cubicBezTo>
                      <a:pt x="165" y="232"/>
                      <a:pt x="164" y="232"/>
                      <a:pt x="163" y="232"/>
                    </a:cubicBezTo>
                    <a:cubicBezTo>
                      <a:pt x="161" y="231"/>
                      <a:pt x="160" y="232"/>
                      <a:pt x="159" y="233"/>
                    </a:cubicBezTo>
                    <a:cubicBezTo>
                      <a:pt x="146" y="247"/>
                      <a:pt x="125" y="253"/>
                      <a:pt x="104" y="249"/>
                    </a:cubicBezTo>
                    <a:cubicBezTo>
                      <a:pt x="85" y="244"/>
                      <a:pt x="70" y="233"/>
                      <a:pt x="63" y="218"/>
                    </a:cubicBezTo>
                    <a:cubicBezTo>
                      <a:pt x="76" y="213"/>
                      <a:pt x="88" y="200"/>
                      <a:pt x="86" y="184"/>
                    </a:cubicBezTo>
                    <a:cubicBezTo>
                      <a:pt x="85" y="181"/>
                      <a:pt x="83" y="179"/>
                      <a:pt x="80" y="180"/>
                    </a:cubicBezTo>
                    <a:cubicBezTo>
                      <a:pt x="78" y="180"/>
                      <a:pt x="76" y="182"/>
                      <a:pt x="76" y="185"/>
                    </a:cubicBezTo>
                    <a:cubicBezTo>
                      <a:pt x="78" y="198"/>
                      <a:pt x="67" y="207"/>
                      <a:pt x="56" y="211"/>
                    </a:cubicBezTo>
                    <a:cubicBezTo>
                      <a:pt x="38" y="214"/>
                      <a:pt x="23" y="207"/>
                      <a:pt x="16" y="192"/>
                    </a:cubicBezTo>
                    <a:cubicBezTo>
                      <a:pt x="10" y="177"/>
                      <a:pt x="14" y="159"/>
                      <a:pt x="26" y="148"/>
                    </a:cubicBezTo>
                    <a:cubicBezTo>
                      <a:pt x="28" y="147"/>
                      <a:pt x="28" y="145"/>
                      <a:pt x="27" y="143"/>
                    </a:cubicBezTo>
                    <a:cubicBezTo>
                      <a:pt x="22" y="130"/>
                      <a:pt x="22" y="117"/>
                      <a:pt x="28" y="107"/>
                    </a:cubicBezTo>
                    <a:cubicBezTo>
                      <a:pt x="33" y="98"/>
                      <a:pt x="42" y="92"/>
                      <a:pt x="53" y="91"/>
                    </a:cubicBezTo>
                    <a:cubicBezTo>
                      <a:pt x="69" y="89"/>
                      <a:pt x="83" y="97"/>
                      <a:pt x="89" y="110"/>
                    </a:cubicBezTo>
                    <a:cubicBezTo>
                      <a:pt x="90" y="112"/>
                      <a:pt x="91" y="113"/>
                      <a:pt x="93" y="113"/>
                    </a:cubicBezTo>
                    <a:cubicBezTo>
                      <a:pt x="94" y="113"/>
                      <a:pt x="94" y="113"/>
                      <a:pt x="95" y="112"/>
                    </a:cubicBezTo>
                    <a:cubicBezTo>
                      <a:pt x="97" y="111"/>
                      <a:pt x="99" y="109"/>
                      <a:pt x="98" y="106"/>
                    </a:cubicBezTo>
                    <a:cubicBezTo>
                      <a:pt x="91" y="91"/>
                      <a:pt x="76" y="82"/>
                      <a:pt x="59" y="81"/>
                    </a:cubicBezTo>
                    <a:cubicBezTo>
                      <a:pt x="61" y="69"/>
                      <a:pt x="67" y="58"/>
                      <a:pt x="76" y="52"/>
                    </a:cubicBezTo>
                    <a:cubicBezTo>
                      <a:pt x="84" y="46"/>
                      <a:pt x="94" y="44"/>
                      <a:pt x="105" y="46"/>
                    </a:cubicBezTo>
                    <a:cubicBezTo>
                      <a:pt x="106" y="46"/>
                      <a:pt x="106" y="46"/>
                      <a:pt x="107" y="46"/>
                    </a:cubicBezTo>
                    <a:cubicBezTo>
                      <a:pt x="108" y="46"/>
                      <a:pt x="109" y="45"/>
                      <a:pt x="110" y="44"/>
                    </a:cubicBezTo>
                    <a:cubicBezTo>
                      <a:pt x="113" y="41"/>
                      <a:pt x="135" y="16"/>
                      <a:pt x="169" y="29"/>
                    </a:cubicBezTo>
                    <a:cubicBezTo>
                      <a:pt x="171" y="30"/>
                      <a:pt x="173" y="29"/>
                      <a:pt x="174" y="28"/>
                    </a:cubicBezTo>
                    <a:cubicBezTo>
                      <a:pt x="194" y="9"/>
                      <a:pt x="222" y="14"/>
                      <a:pt x="237" y="30"/>
                    </a:cubicBezTo>
                    <a:cubicBezTo>
                      <a:pt x="245" y="40"/>
                      <a:pt x="251" y="59"/>
                      <a:pt x="246" y="78"/>
                    </a:cubicBezTo>
                    <a:cubicBezTo>
                      <a:pt x="229" y="77"/>
                      <a:pt x="213" y="87"/>
                      <a:pt x="212" y="87"/>
                    </a:cubicBezTo>
                    <a:cubicBezTo>
                      <a:pt x="210" y="89"/>
                      <a:pt x="210" y="92"/>
                      <a:pt x="211" y="94"/>
                    </a:cubicBezTo>
                    <a:cubicBezTo>
                      <a:pt x="213" y="96"/>
                      <a:pt x="215" y="97"/>
                      <a:pt x="218" y="95"/>
                    </a:cubicBezTo>
                    <a:cubicBezTo>
                      <a:pt x="218" y="95"/>
                      <a:pt x="234" y="84"/>
                      <a:pt x="249" y="88"/>
                    </a:cubicBezTo>
                    <a:cubicBezTo>
                      <a:pt x="264" y="91"/>
                      <a:pt x="268" y="108"/>
                      <a:pt x="269" y="108"/>
                    </a:cubicBezTo>
                    <a:cubicBezTo>
                      <a:pt x="269" y="110"/>
                      <a:pt x="271" y="112"/>
                      <a:pt x="273" y="112"/>
                    </a:cubicBezTo>
                    <a:cubicBezTo>
                      <a:pt x="273" y="112"/>
                      <a:pt x="274" y="112"/>
                      <a:pt x="274" y="112"/>
                    </a:cubicBezTo>
                    <a:cubicBezTo>
                      <a:pt x="277" y="111"/>
                      <a:pt x="278" y="108"/>
                      <a:pt x="278" y="106"/>
                    </a:cubicBezTo>
                    <a:cubicBezTo>
                      <a:pt x="277" y="105"/>
                      <a:pt x="272" y="87"/>
                      <a:pt x="255" y="80"/>
                    </a:cubicBezTo>
                    <a:cubicBezTo>
                      <a:pt x="260" y="61"/>
                      <a:pt x="255" y="42"/>
                      <a:pt x="248" y="29"/>
                    </a:cubicBezTo>
                    <a:cubicBezTo>
                      <a:pt x="262" y="26"/>
                      <a:pt x="276" y="28"/>
                      <a:pt x="289" y="35"/>
                    </a:cubicBezTo>
                    <a:cubicBezTo>
                      <a:pt x="301" y="42"/>
                      <a:pt x="310" y="54"/>
                      <a:pt x="314" y="67"/>
                    </a:cubicBezTo>
                    <a:cubicBezTo>
                      <a:pt x="310" y="67"/>
                      <a:pt x="305" y="67"/>
                      <a:pt x="300" y="69"/>
                    </a:cubicBezTo>
                    <a:cubicBezTo>
                      <a:pt x="298" y="69"/>
                      <a:pt x="296" y="72"/>
                      <a:pt x="297" y="75"/>
                    </a:cubicBezTo>
                    <a:cubicBezTo>
                      <a:pt x="298" y="77"/>
                      <a:pt x="299" y="78"/>
                      <a:pt x="302" y="78"/>
                    </a:cubicBezTo>
                    <a:cubicBezTo>
                      <a:pt x="302" y="78"/>
                      <a:pt x="302" y="78"/>
                      <a:pt x="303" y="78"/>
                    </a:cubicBezTo>
                    <a:cubicBezTo>
                      <a:pt x="311" y="75"/>
                      <a:pt x="319" y="78"/>
                      <a:pt x="319" y="78"/>
                    </a:cubicBezTo>
                    <a:cubicBezTo>
                      <a:pt x="330" y="81"/>
                      <a:pt x="349" y="94"/>
                      <a:pt x="347" y="118"/>
                    </a:cubicBezTo>
                    <a:cubicBezTo>
                      <a:pt x="347" y="120"/>
                      <a:pt x="348" y="122"/>
                      <a:pt x="350" y="123"/>
                    </a:cubicBezTo>
                    <a:cubicBezTo>
                      <a:pt x="359" y="127"/>
                      <a:pt x="366" y="135"/>
                      <a:pt x="369" y="146"/>
                    </a:cubicBezTo>
                    <a:cubicBezTo>
                      <a:pt x="372" y="156"/>
                      <a:pt x="371" y="169"/>
                      <a:pt x="365" y="180"/>
                    </a:cubicBezTo>
                    <a:close/>
                    <a:moveTo>
                      <a:pt x="378" y="143"/>
                    </a:moveTo>
                    <a:cubicBezTo>
                      <a:pt x="375" y="131"/>
                      <a:pt x="367" y="121"/>
                      <a:pt x="356" y="116"/>
                    </a:cubicBezTo>
                    <a:cubicBezTo>
                      <a:pt x="357" y="89"/>
                      <a:pt x="338" y="75"/>
                      <a:pt x="325" y="70"/>
                    </a:cubicBezTo>
                    <a:cubicBezTo>
                      <a:pt x="321" y="52"/>
                      <a:pt x="309" y="36"/>
                      <a:pt x="293" y="27"/>
                    </a:cubicBezTo>
                    <a:cubicBezTo>
                      <a:pt x="277" y="18"/>
                      <a:pt x="259" y="16"/>
                      <a:pt x="241" y="21"/>
                    </a:cubicBezTo>
                    <a:cubicBezTo>
                      <a:pt x="223" y="4"/>
                      <a:pt x="193" y="0"/>
                      <a:pt x="170" y="19"/>
                    </a:cubicBezTo>
                    <a:cubicBezTo>
                      <a:pt x="136" y="7"/>
                      <a:pt x="112" y="29"/>
                      <a:pt x="105" y="36"/>
                    </a:cubicBezTo>
                    <a:cubicBezTo>
                      <a:pt x="92" y="34"/>
                      <a:pt x="80" y="37"/>
                      <a:pt x="70" y="44"/>
                    </a:cubicBezTo>
                    <a:cubicBezTo>
                      <a:pt x="59" y="53"/>
                      <a:pt x="51" y="66"/>
                      <a:pt x="49" y="82"/>
                    </a:cubicBezTo>
                    <a:cubicBezTo>
                      <a:pt x="36" y="85"/>
                      <a:pt x="26" y="92"/>
                      <a:pt x="20" y="102"/>
                    </a:cubicBezTo>
                    <a:cubicBezTo>
                      <a:pt x="13" y="114"/>
                      <a:pt x="12" y="129"/>
                      <a:pt x="18" y="143"/>
                    </a:cubicBezTo>
                    <a:cubicBezTo>
                      <a:pt x="4" y="157"/>
                      <a:pt x="0" y="178"/>
                      <a:pt x="8" y="196"/>
                    </a:cubicBezTo>
                    <a:cubicBezTo>
                      <a:pt x="16" y="214"/>
                      <a:pt x="33" y="223"/>
                      <a:pt x="54" y="221"/>
                    </a:cubicBezTo>
                    <a:cubicBezTo>
                      <a:pt x="61" y="239"/>
                      <a:pt x="79" y="253"/>
                      <a:pt x="102" y="258"/>
                    </a:cubicBezTo>
                    <a:cubicBezTo>
                      <a:pt x="124" y="263"/>
                      <a:pt x="147" y="257"/>
                      <a:pt x="162" y="243"/>
                    </a:cubicBezTo>
                    <a:cubicBezTo>
                      <a:pt x="176" y="258"/>
                      <a:pt x="198" y="267"/>
                      <a:pt x="215" y="265"/>
                    </a:cubicBezTo>
                    <a:lnTo>
                      <a:pt x="294" y="381"/>
                    </a:lnTo>
                    <a:cubicBezTo>
                      <a:pt x="295" y="382"/>
                      <a:pt x="296" y="383"/>
                      <a:pt x="298" y="383"/>
                    </a:cubicBezTo>
                    <a:cubicBezTo>
                      <a:pt x="299" y="383"/>
                      <a:pt x="299" y="383"/>
                      <a:pt x="300" y="382"/>
                    </a:cubicBezTo>
                    <a:lnTo>
                      <a:pt x="327" y="366"/>
                    </a:lnTo>
                    <a:cubicBezTo>
                      <a:pt x="328" y="365"/>
                      <a:pt x="329" y="363"/>
                      <a:pt x="329" y="361"/>
                    </a:cubicBezTo>
                    <a:lnTo>
                      <a:pt x="307" y="257"/>
                    </a:lnTo>
                    <a:cubicBezTo>
                      <a:pt x="329" y="261"/>
                      <a:pt x="350" y="255"/>
                      <a:pt x="364" y="239"/>
                    </a:cubicBezTo>
                    <a:cubicBezTo>
                      <a:pt x="375" y="225"/>
                      <a:pt x="378" y="206"/>
                      <a:pt x="371" y="189"/>
                    </a:cubicBezTo>
                    <a:cubicBezTo>
                      <a:pt x="380" y="175"/>
                      <a:pt x="383" y="158"/>
                      <a:pt x="378" y="14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115" name="Freeform 559"/>
              <p:cNvSpPr>
                <a:spLocks/>
              </p:cNvSpPr>
              <p:nvPr/>
            </p:nvSpPr>
            <p:spPr bwMode="auto">
              <a:xfrm>
                <a:off x="6710363" y="3697289"/>
                <a:ext cx="41275" cy="63500"/>
              </a:xfrm>
              <a:custGeom>
                <a:avLst/>
                <a:gdLst>
                  <a:gd name="T0" fmla="*/ 35 w 54"/>
                  <a:gd name="T1" fmla="*/ 29 h 85"/>
                  <a:gd name="T2" fmla="*/ 35 w 54"/>
                  <a:gd name="T3" fmla="*/ 29 h 85"/>
                  <a:gd name="T4" fmla="*/ 44 w 54"/>
                  <a:gd name="T5" fmla="*/ 5 h 85"/>
                  <a:gd name="T6" fmla="*/ 40 w 54"/>
                  <a:gd name="T7" fmla="*/ 0 h 85"/>
                  <a:gd name="T8" fmla="*/ 35 w 54"/>
                  <a:gd name="T9" fmla="*/ 5 h 85"/>
                  <a:gd name="T10" fmla="*/ 5 w 54"/>
                  <a:gd name="T11" fmla="*/ 34 h 85"/>
                  <a:gd name="T12" fmla="*/ 1 w 54"/>
                  <a:gd name="T13" fmla="*/ 40 h 85"/>
                  <a:gd name="T14" fmla="*/ 6 w 54"/>
                  <a:gd name="T15" fmla="*/ 44 h 85"/>
                  <a:gd name="T16" fmla="*/ 6 w 54"/>
                  <a:gd name="T17" fmla="*/ 44 h 85"/>
                  <a:gd name="T18" fmla="*/ 28 w 54"/>
                  <a:gd name="T19" fmla="*/ 34 h 85"/>
                  <a:gd name="T20" fmla="*/ 30 w 54"/>
                  <a:gd name="T21" fmla="*/ 37 h 85"/>
                  <a:gd name="T22" fmla="*/ 37 w 54"/>
                  <a:gd name="T23" fmla="*/ 78 h 85"/>
                  <a:gd name="T24" fmla="*/ 40 w 54"/>
                  <a:gd name="T25" fmla="*/ 84 h 85"/>
                  <a:gd name="T26" fmla="*/ 42 w 54"/>
                  <a:gd name="T27" fmla="*/ 85 h 85"/>
                  <a:gd name="T28" fmla="*/ 46 w 54"/>
                  <a:gd name="T29" fmla="*/ 82 h 85"/>
                  <a:gd name="T30" fmla="*/ 35 w 54"/>
                  <a:gd name="T31" fmla="*/ 2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85">
                    <a:moveTo>
                      <a:pt x="35" y="29"/>
                    </a:moveTo>
                    <a:cubicBezTo>
                      <a:pt x="35" y="29"/>
                      <a:pt x="35" y="29"/>
                      <a:pt x="35" y="29"/>
                    </a:cubicBezTo>
                    <a:cubicBezTo>
                      <a:pt x="41" y="22"/>
                      <a:pt x="44" y="15"/>
                      <a:pt x="44" y="5"/>
                    </a:cubicBezTo>
                    <a:cubicBezTo>
                      <a:pt x="44" y="2"/>
                      <a:pt x="42" y="0"/>
                      <a:pt x="40" y="0"/>
                    </a:cubicBezTo>
                    <a:cubicBezTo>
                      <a:pt x="37" y="0"/>
                      <a:pt x="35" y="2"/>
                      <a:pt x="35" y="5"/>
                    </a:cubicBezTo>
                    <a:cubicBezTo>
                      <a:pt x="35" y="22"/>
                      <a:pt x="20" y="32"/>
                      <a:pt x="5" y="34"/>
                    </a:cubicBezTo>
                    <a:cubicBezTo>
                      <a:pt x="2" y="35"/>
                      <a:pt x="0" y="37"/>
                      <a:pt x="1" y="40"/>
                    </a:cubicBezTo>
                    <a:cubicBezTo>
                      <a:pt x="1" y="42"/>
                      <a:pt x="3" y="44"/>
                      <a:pt x="6" y="44"/>
                    </a:cubicBezTo>
                    <a:cubicBezTo>
                      <a:pt x="6" y="44"/>
                      <a:pt x="6" y="44"/>
                      <a:pt x="6" y="44"/>
                    </a:cubicBezTo>
                    <a:cubicBezTo>
                      <a:pt x="14" y="42"/>
                      <a:pt x="22" y="39"/>
                      <a:pt x="28" y="34"/>
                    </a:cubicBezTo>
                    <a:cubicBezTo>
                      <a:pt x="29" y="35"/>
                      <a:pt x="29" y="36"/>
                      <a:pt x="30" y="37"/>
                    </a:cubicBezTo>
                    <a:cubicBezTo>
                      <a:pt x="44" y="46"/>
                      <a:pt x="44" y="64"/>
                      <a:pt x="37" y="78"/>
                    </a:cubicBezTo>
                    <a:cubicBezTo>
                      <a:pt x="36" y="81"/>
                      <a:pt x="37" y="83"/>
                      <a:pt x="40" y="84"/>
                    </a:cubicBezTo>
                    <a:cubicBezTo>
                      <a:pt x="40" y="85"/>
                      <a:pt x="41" y="85"/>
                      <a:pt x="42" y="85"/>
                    </a:cubicBezTo>
                    <a:cubicBezTo>
                      <a:pt x="43" y="85"/>
                      <a:pt x="45" y="84"/>
                      <a:pt x="46" y="82"/>
                    </a:cubicBezTo>
                    <a:cubicBezTo>
                      <a:pt x="54" y="65"/>
                      <a:pt x="54" y="42"/>
                      <a:pt x="35"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grpSp>
      </p:grpSp>
      <p:grpSp>
        <p:nvGrpSpPr>
          <p:cNvPr id="229" name="Group 228"/>
          <p:cNvGrpSpPr/>
          <p:nvPr/>
        </p:nvGrpSpPr>
        <p:grpSpPr>
          <a:xfrm>
            <a:off x="8877730" y="4496580"/>
            <a:ext cx="2160000" cy="2160000"/>
            <a:chOff x="11045347" y="4059422"/>
            <a:chExt cx="2160000" cy="2160000"/>
          </a:xfrm>
        </p:grpSpPr>
        <p:sp>
          <p:nvSpPr>
            <p:cNvPr id="116" name="Oval 115"/>
            <p:cNvSpPr/>
            <p:nvPr/>
          </p:nvSpPr>
          <p:spPr>
            <a:xfrm>
              <a:off x="11045347" y="4059422"/>
              <a:ext cx="2160000" cy="2160000"/>
            </a:xfrm>
            <a:prstGeom prst="ellipse">
              <a:avLst/>
            </a:prstGeom>
            <a:solidFill>
              <a:srgbClr val="049A96"/>
            </a:solidFill>
            <a:ln w="25400" cap="flat" cmpd="sng" algn="ctr">
              <a:noFill/>
              <a:prstDash val="solid"/>
            </a:ln>
            <a:effectLst/>
          </p:spPr>
          <p:txBody>
            <a:bodyPr rtlCol="0" anchor="ctr"/>
            <a:lstStyle/>
            <a:p>
              <a:pPr algn="ctr" defTabSz="816156"/>
              <a:endParaRPr lang="en-US" sz="1100" dirty="0">
                <a:solidFill>
                  <a:prstClr val="white"/>
                </a:solidFill>
                <a:latin typeface="Calibri" panose="020F0502020204030204" pitchFamily="34" charset="0"/>
                <a:ea typeface="Tahoma" panose="020B0604030504040204" pitchFamily="34" charset="0"/>
                <a:cs typeface="Calibri" panose="020F0502020204030204" pitchFamily="34" charset="0"/>
              </a:endParaRPr>
            </a:p>
          </p:txBody>
        </p:sp>
        <p:grpSp>
          <p:nvGrpSpPr>
            <p:cNvPr id="205" name="Analytics10" descr="{&quot;Key&quot;:&quot;POWER_USER_SHAPE_ICON&quot;,&quot;Value&quot;:&quot;POWER_USER_SHAPE_ICON_STYLE_1&quot;}"/>
            <p:cNvGrpSpPr>
              <a:grpSpLocks noChangeAspect="1"/>
            </p:cNvGrpSpPr>
            <p:nvPr>
              <p:custDataLst>
                <p:tags r:id="rId3"/>
              </p:custDataLst>
            </p:nvPr>
          </p:nvGrpSpPr>
          <p:grpSpPr>
            <a:xfrm>
              <a:off x="11482129" y="4487358"/>
              <a:ext cx="1286436" cy="1304128"/>
              <a:chOff x="5681663" y="1568450"/>
              <a:chExt cx="808038" cy="819150"/>
            </a:xfrm>
            <a:solidFill>
              <a:schemeClr val="bg1"/>
            </a:solidFill>
          </p:grpSpPr>
          <p:sp>
            <p:nvSpPr>
              <p:cNvPr id="206" name="Freeform 122"/>
              <p:cNvSpPr>
                <a:spLocks noEditPoints="1"/>
              </p:cNvSpPr>
              <p:nvPr/>
            </p:nvSpPr>
            <p:spPr bwMode="auto">
              <a:xfrm>
                <a:off x="5834063" y="1568450"/>
                <a:ext cx="492125" cy="474663"/>
              </a:xfrm>
              <a:custGeom>
                <a:avLst/>
                <a:gdLst>
                  <a:gd name="T0" fmla="*/ 75 w 647"/>
                  <a:gd name="T1" fmla="*/ 61 h 623"/>
                  <a:gd name="T2" fmla="*/ 55 w 647"/>
                  <a:gd name="T3" fmla="*/ 41 h 623"/>
                  <a:gd name="T4" fmla="*/ 75 w 647"/>
                  <a:gd name="T5" fmla="*/ 22 h 623"/>
                  <a:gd name="T6" fmla="*/ 94 w 647"/>
                  <a:gd name="T7" fmla="*/ 41 h 623"/>
                  <a:gd name="T8" fmla="*/ 75 w 647"/>
                  <a:gd name="T9" fmla="*/ 61 h 623"/>
                  <a:gd name="T10" fmla="*/ 647 w 647"/>
                  <a:gd name="T11" fmla="*/ 623 h 623"/>
                  <a:gd name="T12" fmla="*/ 647 w 647"/>
                  <a:gd name="T13" fmla="*/ 47 h 623"/>
                  <a:gd name="T14" fmla="*/ 599 w 647"/>
                  <a:gd name="T15" fmla="*/ 0 h 623"/>
                  <a:gd name="T16" fmla="*/ 47 w 647"/>
                  <a:gd name="T17" fmla="*/ 0 h 623"/>
                  <a:gd name="T18" fmla="*/ 0 w 647"/>
                  <a:gd name="T19" fmla="*/ 47 h 623"/>
                  <a:gd name="T20" fmla="*/ 0 w 647"/>
                  <a:gd name="T21" fmla="*/ 596 h 623"/>
                  <a:gd name="T22" fmla="*/ 10 w 647"/>
                  <a:gd name="T23" fmla="*/ 575 h 623"/>
                  <a:gd name="T24" fmla="*/ 50 w 647"/>
                  <a:gd name="T25" fmla="*/ 537 h 623"/>
                  <a:gd name="T26" fmla="*/ 50 w 647"/>
                  <a:gd name="T27" fmla="*/ 87 h 623"/>
                  <a:gd name="T28" fmla="*/ 596 w 647"/>
                  <a:gd name="T29" fmla="*/ 87 h 623"/>
                  <a:gd name="T30" fmla="*/ 596 w 647"/>
                  <a:gd name="T31" fmla="*/ 613 h 623"/>
                  <a:gd name="T32" fmla="*/ 647 w 647"/>
                  <a:gd name="T33" fmla="*/ 623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7" h="623">
                    <a:moveTo>
                      <a:pt x="75" y="61"/>
                    </a:moveTo>
                    <a:cubicBezTo>
                      <a:pt x="64" y="61"/>
                      <a:pt x="55" y="52"/>
                      <a:pt x="55" y="41"/>
                    </a:cubicBezTo>
                    <a:cubicBezTo>
                      <a:pt x="55" y="30"/>
                      <a:pt x="64" y="22"/>
                      <a:pt x="75" y="22"/>
                    </a:cubicBezTo>
                    <a:cubicBezTo>
                      <a:pt x="86" y="22"/>
                      <a:pt x="94" y="30"/>
                      <a:pt x="94" y="41"/>
                    </a:cubicBezTo>
                    <a:cubicBezTo>
                      <a:pt x="94" y="52"/>
                      <a:pt x="86" y="61"/>
                      <a:pt x="75" y="61"/>
                    </a:cubicBezTo>
                    <a:close/>
                    <a:moveTo>
                      <a:pt x="647" y="623"/>
                    </a:moveTo>
                    <a:lnTo>
                      <a:pt x="647" y="47"/>
                    </a:lnTo>
                    <a:cubicBezTo>
                      <a:pt x="647" y="21"/>
                      <a:pt x="626" y="0"/>
                      <a:pt x="599" y="0"/>
                    </a:cubicBezTo>
                    <a:lnTo>
                      <a:pt x="47" y="0"/>
                    </a:lnTo>
                    <a:cubicBezTo>
                      <a:pt x="21" y="0"/>
                      <a:pt x="0" y="21"/>
                      <a:pt x="0" y="47"/>
                    </a:cubicBezTo>
                    <a:lnTo>
                      <a:pt x="0" y="596"/>
                    </a:lnTo>
                    <a:lnTo>
                      <a:pt x="10" y="575"/>
                    </a:lnTo>
                    <a:cubicBezTo>
                      <a:pt x="19" y="558"/>
                      <a:pt x="34" y="545"/>
                      <a:pt x="50" y="537"/>
                    </a:cubicBezTo>
                    <a:lnTo>
                      <a:pt x="50" y="87"/>
                    </a:lnTo>
                    <a:lnTo>
                      <a:pt x="596" y="87"/>
                    </a:lnTo>
                    <a:lnTo>
                      <a:pt x="596" y="613"/>
                    </a:lnTo>
                    <a:cubicBezTo>
                      <a:pt x="610" y="610"/>
                      <a:pt x="630" y="613"/>
                      <a:pt x="647" y="62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pitchFamily="34" charset="0"/>
                  <a:cs typeface="Calibri" panose="020F0502020204030204" pitchFamily="34" charset="0"/>
                </a:endParaRPr>
              </a:p>
            </p:txBody>
          </p:sp>
          <p:sp>
            <p:nvSpPr>
              <p:cNvPr id="207" name="Freeform 123"/>
              <p:cNvSpPr>
                <a:spLocks/>
              </p:cNvSpPr>
              <p:nvPr/>
            </p:nvSpPr>
            <p:spPr bwMode="auto">
              <a:xfrm>
                <a:off x="5916613" y="2132012"/>
                <a:ext cx="168275" cy="66675"/>
              </a:xfrm>
              <a:custGeom>
                <a:avLst/>
                <a:gdLst>
                  <a:gd name="T0" fmla="*/ 189 w 221"/>
                  <a:gd name="T1" fmla="*/ 43 h 87"/>
                  <a:gd name="T2" fmla="*/ 221 w 221"/>
                  <a:gd name="T3" fmla="*/ 0 h 87"/>
                  <a:gd name="T4" fmla="*/ 32 w 221"/>
                  <a:gd name="T5" fmla="*/ 0 h 87"/>
                  <a:gd name="T6" fmla="*/ 0 w 221"/>
                  <a:gd name="T7" fmla="*/ 87 h 87"/>
                  <a:gd name="T8" fmla="*/ 199 w 221"/>
                  <a:gd name="T9" fmla="*/ 87 h 87"/>
                  <a:gd name="T10" fmla="*/ 189 w 221"/>
                  <a:gd name="T11" fmla="*/ 43 h 87"/>
                </a:gdLst>
                <a:ahLst/>
                <a:cxnLst>
                  <a:cxn ang="0">
                    <a:pos x="T0" y="T1"/>
                  </a:cxn>
                  <a:cxn ang="0">
                    <a:pos x="T2" y="T3"/>
                  </a:cxn>
                  <a:cxn ang="0">
                    <a:pos x="T4" y="T5"/>
                  </a:cxn>
                  <a:cxn ang="0">
                    <a:pos x="T6" y="T7"/>
                  </a:cxn>
                  <a:cxn ang="0">
                    <a:pos x="T8" y="T9"/>
                  </a:cxn>
                  <a:cxn ang="0">
                    <a:pos x="T10" y="T11"/>
                  </a:cxn>
                </a:cxnLst>
                <a:rect l="0" t="0" r="r" b="b"/>
                <a:pathLst>
                  <a:path w="221" h="87">
                    <a:moveTo>
                      <a:pt x="189" y="43"/>
                    </a:moveTo>
                    <a:cubicBezTo>
                      <a:pt x="193" y="28"/>
                      <a:pt x="205" y="13"/>
                      <a:pt x="221" y="0"/>
                    </a:cubicBezTo>
                    <a:lnTo>
                      <a:pt x="32" y="0"/>
                    </a:lnTo>
                    <a:lnTo>
                      <a:pt x="0" y="87"/>
                    </a:lnTo>
                    <a:lnTo>
                      <a:pt x="199" y="87"/>
                    </a:lnTo>
                    <a:cubicBezTo>
                      <a:pt x="190" y="75"/>
                      <a:pt x="184" y="61"/>
                      <a:pt x="189"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pitchFamily="34" charset="0"/>
                  <a:cs typeface="Calibri" panose="020F0502020204030204" pitchFamily="34" charset="0"/>
                </a:endParaRPr>
              </a:p>
            </p:txBody>
          </p:sp>
          <p:sp>
            <p:nvSpPr>
              <p:cNvPr id="208" name="Freeform 124"/>
              <p:cNvSpPr>
                <a:spLocks/>
              </p:cNvSpPr>
              <p:nvPr/>
            </p:nvSpPr>
            <p:spPr bwMode="auto">
              <a:xfrm>
                <a:off x="6088063" y="1935162"/>
                <a:ext cx="401638" cy="452438"/>
              </a:xfrm>
              <a:custGeom>
                <a:avLst/>
                <a:gdLst>
                  <a:gd name="T0" fmla="*/ 142 w 527"/>
                  <a:gd name="T1" fmla="*/ 3 h 595"/>
                  <a:gd name="T2" fmla="*/ 106 w 527"/>
                  <a:gd name="T3" fmla="*/ 55 h 595"/>
                  <a:gd name="T4" fmla="*/ 155 w 527"/>
                  <a:gd name="T5" fmla="*/ 332 h 595"/>
                  <a:gd name="T6" fmla="*/ 57 w 527"/>
                  <a:gd name="T7" fmla="*/ 275 h 595"/>
                  <a:gd name="T8" fmla="*/ 4 w 527"/>
                  <a:gd name="T9" fmla="*/ 312 h 595"/>
                  <a:gd name="T10" fmla="*/ 130 w 527"/>
                  <a:gd name="T11" fmla="*/ 447 h 595"/>
                  <a:gd name="T12" fmla="*/ 369 w 527"/>
                  <a:gd name="T13" fmla="*/ 570 h 595"/>
                  <a:gd name="T14" fmla="*/ 517 w 527"/>
                  <a:gd name="T15" fmla="*/ 392 h 595"/>
                  <a:gd name="T16" fmla="*/ 491 w 527"/>
                  <a:gd name="T17" fmla="*/ 244 h 595"/>
                  <a:gd name="T18" fmla="*/ 449 w 527"/>
                  <a:gd name="T19" fmla="*/ 206 h 595"/>
                  <a:gd name="T20" fmla="*/ 407 w 527"/>
                  <a:gd name="T21" fmla="*/ 240 h 595"/>
                  <a:gd name="T22" fmla="*/ 402 w 527"/>
                  <a:gd name="T23" fmla="*/ 215 h 595"/>
                  <a:gd name="T24" fmla="*/ 358 w 527"/>
                  <a:gd name="T25" fmla="*/ 179 h 595"/>
                  <a:gd name="T26" fmla="*/ 314 w 527"/>
                  <a:gd name="T27" fmla="*/ 219 h 595"/>
                  <a:gd name="T28" fmla="*/ 271 w 527"/>
                  <a:gd name="T29" fmla="*/ 173 h 595"/>
                  <a:gd name="T30" fmla="*/ 225 w 527"/>
                  <a:gd name="T31" fmla="*/ 218 h 595"/>
                  <a:gd name="T32" fmla="*/ 193 w 527"/>
                  <a:gd name="T33" fmla="*/ 39 h 595"/>
                  <a:gd name="T34" fmla="*/ 142 w 527"/>
                  <a:gd name="T35" fmla="*/ 3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7" h="595">
                    <a:moveTo>
                      <a:pt x="142" y="3"/>
                    </a:moveTo>
                    <a:cubicBezTo>
                      <a:pt x="117" y="7"/>
                      <a:pt x="101" y="31"/>
                      <a:pt x="106" y="55"/>
                    </a:cubicBezTo>
                    <a:lnTo>
                      <a:pt x="155" y="332"/>
                    </a:lnTo>
                    <a:cubicBezTo>
                      <a:pt x="128" y="287"/>
                      <a:pt x="84" y="269"/>
                      <a:pt x="57" y="275"/>
                    </a:cubicBezTo>
                    <a:cubicBezTo>
                      <a:pt x="31" y="281"/>
                      <a:pt x="7" y="302"/>
                      <a:pt x="4" y="312"/>
                    </a:cubicBezTo>
                    <a:cubicBezTo>
                      <a:pt x="0" y="330"/>
                      <a:pt x="66" y="347"/>
                      <a:pt x="130" y="447"/>
                    </a:cubicBezTo>
                    <a:cubicBezTo>
                      <a:pt x="187" y="535"/>
                      <a:pt x="234" y="595"/>
                      <a:pt x="369" y="570"/>
                    </a:cubicBezTo>
                    <a:cubicBezTo>
                      <a:pt x="496" y="547"/>
                      <a:pt x="527" y="450"/>
                      <a:pt x="517" y="392"/>
                    </a:cubicBezTo>
                    <a:lnTo>
                      <a:pt x="491" y="244"/>
                    </a:lnTo>
                    <a:cubicBezTo>
                      <a:pt x="486" y="213"/>
                      <a:pt x="460" y="205"/>
                      <a:pt x="449" y="206"/>
                    </a:cubicBezTo>
                    <a:cubicBezTo>
                      <a:pt x="440" y="207"/>
                      <a:pt x="418" y="208"/>
                      <a:pt x="407" y="240"/>
                    </a:cubicBezTo>
                    <a:lnTo>
                      <a:pt x="402" y="215"/>
                    </a:lnTo>
                    <a:cubicBezTo>
                      <a:pt x="398" y="194"/>
                      <a:pt x="379" y="179"/>
                      <a:pt x="358" y="179"/>
                    </a:cubicBezTo>
                    <a:cubicBezTo>
                      <a:pt x="340" y="179"/>
                      <a:pt x="316" y="193"/>
                      <a:pt x="314" y="219"/>
                    </a:cubicBezTo>
                    <a:cubicBezTo>
                      <a:pt x="309" y="191"/>
                      <a:pt x="297" y="173"/>
                      <a:pt x="271" y="173"/>
                    </a:cubicBezTo>
                    <a:cubicBezTo>
                      <a:pt x="256" y="174"/>
                      <a:pt x="228" y="178"/>
                      <a:pt x="225" y="218"/>
                    </a:cubicBezTo>
                    <a:lnTo>
                      <a:pt x="193" y="39"/>
                    </a:lnTo>
                    <a:cubicBezTo>
                      <a:pt x="188" y="11"/>
                      <a:pt x="164" y="0"/>
                      <a:pt x="142" y="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pitchFamily="34" charset="0"/>
                  <a:cs typeface="Calibri" panose="020F0502020204030204" pitchFamily="34" charset="0"/>
                </a:endParaRPr>
              </a:p>
            </p:txBody>
          </p:sp>
          <p:sp>
            <p:nvSpPr>
              <p:cNvPr id="209" name="Freeform 125"/>
              <p:cNvSpPr>
                <a:spLocks/>
              </p:cNvSpPr>
              <p:nvPr/>
            </p:nvSpPr>
            <p:spPr bwMode="auto">
              <a:xfrm>
                <a:off x="5915026" y="1760537"/>
                <a:ext cx="328613" cy="190500"/>
              </a:xfrm>
              <a:custGeom>
                <a:avLst/>
                <a:gdLst>
                  <a:gd name="T0" fmla="*/ 39 w 431"/>
                  <a:gd name="T1" fmla="*/ 171 h 249"/>
                  <a:gd name="T2" fmla="*/ 0 w 431"/>
                  <a:gd name="T3" fmla="*/ 210 h 249"/>
                  <a:gd name="T4" fmla="*/ 39 w 431"/>
                  <a:gd name="T5" fmla="*/ 249 h 249"/>
                  <a:gd name="T6" fmla="*/ 79 w 431"/>
                  <a:gd name="T7" fmla="*/ 210 h 249"/>
                  <a:gd name="T8" fmla="*/ 77 w 431"/>
                  <a:gd name="T9" fmla="*/ 198 h 249"/>
                  <a:gd name="T10" fmla="*/ 135 w 431"/>
                  <a:gd name="T11" fmla="*/ 131 h 249"/>
                  <a:gd name="T12" fmla="*/ 152 w 431"/>
                  <a:gd name="T13" fmla="*/ 135 h 249"/>
                  <a:gd name="T14" fmla="*/ 184 w 431"/>
                  <a:gd name="T15" fmla="*/ 118 h 249"/>
                  <a:gd name="T16" fmla="*/ 257 w 431"/>
                  <a:gd name="T17" fmla="*/ 143 h 249"/>
                  <a:gd name="T18" fmla="*/ 257 w 431"/>
                  <a:gd name="T19" fmla="*/ 144 h 249"/>
                  <a:gd name="T20" fmla="*/ 296 w 431"/>
                  <a:gd name="T21" fmla="*/ 184 h 249"/>
                  <a:gd name="T22" fmla="*/ 336 w 431"/>
                  <a:gd name="T23" fmla="*/ 144 h 249"/>
                  <a:gd name="T24" fmla="*/ 332 w 431"/>
                  <a:gd name="T25" fmla="*/ 127 h 249"/>
                  <a:gd name="T26" fmla="*/ 379 w 431"/>
                  <a:gd name="T27" fmla="*/ 77 h 249"/>
                  <a:gd name="T28" fmla="*/ 391 w 431"/>
                  <a:gd name="T29" fmla="*/ 79 h 249"/>
                  <a:gd name="T30" fmla="*/ 431 w 431"/>
                  <a:gd name="T31" fmla="*/ 40 h 249"/>
                  <a:gd name="T32" fmla="*/ 391 w 431"/>
                  <a:gd name="T33" fmla="*/ 0 h 249"/>
                  <a:gd name="T34" fmla="*/ 352 w 431"/>
                  <a:gd name="T35" fmla="*/ 40 h 249"/>
                  <a:gd name="T36" fmla="*/ 355 w 431"/>
                  <a:gd name="T37" fmla="*/ 54 h 249"/>
                  <a:gd name="T38" fmla="*/ 305 w 431"/>
                  <a:gd name="T39" fmla="*/ 106 h 249"/>
                  <a:gd name="T40" fmla="*/ 296 w 431"/>
                  <a:gd name="T41" fmla="*/ 105 h 249"/>
                  <a:gd name="T42" fmla="*/ 272 w 431"/>
                  <a:gd name="T43" fmla="*/ 113 h 249"/>
                  <a:gd name="T44" fmla="*/ 189 w 431"/>
                  <a:gd name="T45" fmla="*/ 84 h 249"/>
                  <a:gd name="T46" fmla="*/ 152 w 431"/>
                  <a:gd name="T47" fmla="*/ 56 h 249"/>
                  <a:gd name="T48" fmla="*/ 112 w 431"/>
                  <a:gd name="T49" fmla="*/ 95 h 249"/>
                  <a:gd name="T50" fmla="*/ 114 w 431"/>
                  <a:gd name="T51" fmla="*/ 105 h 249"/>
                  <a:gd name="T52" fmla="*/ 54 w 431"/>
                  <a:gd name="T53" fmla="*/ 173 h 249"/>
                  <a:gd name="T54" fmla="*/ 39 w 431"/>
                  <a:gd name="T55" fmla="*/ 17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1" h="249">
                    <a:moveTo>
                      <a:pt x="39" y="171"/>
                    </a:moveTo>
                    <a:cubicBezTo>
                      <a:pt x="18" y="171"/>
                      <a:pt x="0" y="188"/>
                      <a:pt x="0" y="210"/>
                    </a:cubicBezTo>
                    <a:cubicBezTo>
                      <a:pt x="0" y="232"/>
                      <a:pt x="18" y="249"/>
                      <a:pt x="39" y="249"/>
                    </a:cubicBezTo>
                    <a:cubicBezTo>
                      <a:pt x="61" y="249"/>
                      <a:pt x="79" y="232"/>
                      <a:pt x="79" y="210"/>
                    </a:cubicBezTo>
                    <a:cubicBezTo>
                      <a:pt x="79" y="206"/>
                      <a:pt x="78" y="201"/>
                      <a:pt x="77" y="198"/>
                    </a:cubicBezTo>
                    <a:lnTo>
                      <a:pt x="135" y="131"/>
                    </a:lnTo>
                    <a:cubicBezTo>
                      <a:pt x="140" y="134"/>
                      <a:pt x="146" y="135"/>
                      <a:pt x="152" y="135"/>
                    </a:cubicBezTo>
                    <a:cubicBezTo>
                      <a:pt x="165" y="135"/>
                      <a:pt x="177" y="128"/>
                      <a:pt x="184" y="118"/>
                    </a:cubicBezTo>
                    <a:lnTo>
                      <a:pt x="257" y="143"/>
                    </a:lnTo>
                    <a:cubicBezTo>
                      <a:pt x="257" y="144"/>
                      <a:pt x="257" y="144"/>
                      <a:pt x="257" y="144"/>
                    </a:cubicBezTo>
                    <a:cubicBezTo>
                      <a:pt x="257" y="166"/>
                      <a:pt x="275" y="184"/>
                      <a:pt x="296" y="184"/>
                    </a:cubicBezTo>
                    <a:cubicBezTo>
                      <a:pt x="318" y="184"/>
                      <a:pt x="336" y="166"/>
                      <a:pt x="336" y="144"/>
                    </a:cubicBezTo>
                    <a:cubicBezTo>
                      <a:pt x="336" y="138"/>
                      <a:pt x="334" y="132"/>
                      <a:pt x="332" y="127"/>
                    </a:cubicBezTo>
                    <a:lnTo>
                      <a:pt x="379" y="77"/>
                    </a:lnTo>
                    <a:cubicBezTo>
                      <a:pt x="383" y="78"/>
                      <a:pt x="387" y="79"/>
                      <a:pt x="391" y="79"/>
                    </a:cubicBezTo>
                    <a:cubicBezTo>
                      <a:pt x="413" y="79"/>
                      <a:pt x="431" y="62"/>
                      <a:pt x="431" y="40"/>
                    </a:cubicBezTo>
                    <a:cubicBezTo>
                      <a:pt x="431" y="18"/>
                      <a:pt x="413" y="0"/>
                      <a:pt x="391" y="0"/>
                    </a:cubicBezTo>
                    <a:cubicBezTo>
                      <a:pt x="369" y="0"/>
                      <a:pt x="352" y="18"/>
                      <a:pt x="352" y="40"/>
                    </a:cubicBezTo>
                    <a:cubicBezTo>
                      <a:pt x="352" y="45"/>
                      <a:pt x="353" y="50"/>
                      <a:pt x="355" y="54"/>
                    </a:cubicBezTo>
                    <a:lnTo>
                      <a:pt x="305" y="106"/>
                    </a:lnTo>
                    <a:cubicBezTo>
                      <a:pt x="303" y="105"/>
                      <a:pt x="300" y="105"/>
                      <a:pt x="296" y="105"/>
                    </a:cubicBezTo>
                    <a:cubicBezTo>
                      <a:pt x="287" y="105"/>
                      <a:pt x="279" y="108"/>
                      <a:pt x="272" y="113"/>
                    </a:cubicBezTo>
                    <a:lnTo>
                      <a:pt x="189" y="84"/>
                    </a:lnTo>
                    <a:cubicBezTo>
                      <a:pt x="185" y="68"/>
                      <a:pt x="170" y="56"/>
                      <a:pt x="152" y="56"/>
                    </a:cubicBezTo>
                    <a:cubicBezTo>
                      <a:pt x="130" y="56"/>
                      <a:pt x="112" y="74"/>
                      <a:pt x="112" y="95"/>
                    </a:cubicBezTo>
                    <a:cubicBezTo>
                      <a:pt x="112" y="99"/>
                      <a:pt x="113" y="102"/>
                      <a:pt x="114" y="105"/>
                    </a:cubicBezTo>
                    <a:lnTo>
                      <a:pt x="54" y="173"/>
                    </a:lnTo>
                    <a:cubicBezTo>
                      <a:pt x="49" y="172"/>
                      <a:pt x="44" y="171"/>
                      <a:pt x="39" y="17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pitchFamily="34" charset="0"/>
                  <a:cs typeface="Calibri" panose="020F0502020204030204" pitchFamily="34" charset="0"/>
                </a:endParaRPr>
              </a:p>
            </p:txBody>
          </p:sp>
          <p:sp>
            <p:nvSpPr>
              <p:cNvPr id="210" name="Freeform 126"/>
              <p:cNvSpPr>
                <a:spLocks/>
              </p:cNvSpPr>
              <p:nvPr/>
            </p:nvSpPr>
            <p:spPr bwMode="auto">
              <a:xfrm>
                <a:off x="5681663" y="1922462"/>
                <a:ext cx="266700" cy="407988"/>
              </a:xfrm>
              <a:custGeom>
                <a:avLst/>
                <a:gdLst>
                  <a:gd name="T0" fmla="*/ 311 w 349"/>
                  <a:gd name="T1" fmla="*/ 108 h 536"/>
                  <a:gd name="T2" fmla="*/ 243 w 349"/>
                  <a:gd name="T3" fmla="*/ 129 h 536"/>
                  <a:gd name="T4" fmla="*/ 162 w 349"/>
                  <a:gd name="T5" fmla="*/ 292 h 536"/>
                  <a:gd name="T6" fmla="*/ 144 w 349"/>
                  <a:gd name="T7" fmla="*/ 208 h 536"/>
                  <a:gd name="T8" fmla="*/ 159 w 349"/>
                  <a:gd name="T9" fmla="*/ 174 h 536"/>
                  <a:gd name="T10" fmla="*/ 159 w 349"/>
                  <a:gd name="T11" fmla="*/ 0 h 536"/>
                  <a:gd name="T12" fmla="*/ 19 w 349"/>
                  <a:gd name="T13" fmla="*/ 170 h 536"/>
                  <a:gd name="T14" fmla="*/ 4 w 349"/>
                  <a:gd name="T15" fmla="*/ 234 h 536"/>
                  <a:gd name="T16" fmla="*/ 15 w 349"/>
                  <a:gd name="T17" fmla="*/ 483 h 536"/>
                  <a:gd name="T18" fmla="*/ 40 w 349"/>
                  <a:gd name="T19" fmla="*/ 516 h 536"/>
                  <a:gd name="T20" fmla="*/ 136 w 349"/>
                  <a:gd name="T21" fmla="*/ 533 h 536"/>
                  <a:gd name="T22" fmla="*/ 154 w 349"/>
                  <a:gd name="T23" fmla="*/ 536 h 536"/>
                  <a:gd name="T24" fmla="*/ 174 w 349"/>
                  <a:gd name="T25" fmla="*/ 525 h 536"/>
                  <a:gd name="T26" fmla="*/ 234 w 349"/>
                  <a:gd name="T27" fmla="*/ 445 h 536"/>
                  <a:gd name="T28" fmla="*/ 277 w 349"/>
                  <a:gd name="T29" fmla="*/ 331 h 536"/>
                  <a:gd name="T30" fmla="*/ 343 w 349"/>
                  <a:gd name="T31" fmla="*/ 164 h 536"/>
                  <a:gd name="T32" fmla="*/ 311 w 349"/>
                  <a:gd name="T33" fmla="*/ 108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9" h="536">
                    <a:moveTo>
                      <a:pt x="311" y="108"/>
                    </a:moveTo>
                    <a:cubicBezTo>
                      <a:pt x="291" y="100"/>
                      <a:pt x="260" y="97"/>
                      <a:pt x="243" y="129"/>
                    </a:cubicBezTo>
                    <a:lnTo>
                      <a:pt x="162" y="292"/>
                    </a:lnTo>
                    <a:lnTo>
                      <a:pt x="144" y="208"/>
                    </a:lnTo>
                    <a:lnTo>
                      <a:pt x="159" y="174"/>
                    </a:lnTo>
                    <a:lnTo>
                      <a:pt x="159" y="0"/>
                    </a:lnTo>
                    <a:lnTo>
                      <a:pt x="19" y="170"/>
                    </a:lnTo>
                    <a:cubicBezTo>
                      <a:pt x="0" y="190"/>
                      <a:pt x="3" y="218"/>
                      <a:pt x="4" y="234"/>
                    </a:cubicBezTo>
                    <a:lnTo>
                      <a:pt x="15" y="483"/>
                    </a:lnTo>
                    <a:cubicBezTo>
                      <a:pt x="16" y="503"/>
                      <a:pt x="19" y="511"/>
                      <a:pt x="40" y="516"/>
                    </a:cubicBezTo>
                    <a:lnTo>
                      <a:pt x="136" y="533"/>
                    </a:lnTo>
                    <a:cubicBezTo>
                      <a:pt x="142" y="535"/>
                      <a:pt x="148" y="536"/>
                      <a:pt x="154" y="536"/>
                    </a:cubicBezTo>
                    <a:cubicBezTo>
                      <a:pt x="161" y="536"/>
                      <a:pt x="168" y="534"/>
                      <a:pt x="174" y="525"/>
                    </a:cubicBezTo>
                    <a:cubicBezTo>
                      <a:pt x="192" y="502"/>
                      <a:pt x="226" y="457"/>
                      <a:pt x="234" y="445"/>
                    </a:cubicBezTo>
                    <a:cubicBezTo>
                      <a:pt x="242" y="434"/>
                      <a:pt x="253" y="403"/>
                      <a:pt x="277" y="331"/>
                    </a:cubicBezTo>
                    <a:cubicBezTo>
                      <a:pt x="292" y="287"/>
                      <a:pt x="343" y="164"/>
                      <a:pt x="343" y="164"/>
                    </a:cubicBezTo>
                    <a:cubicBezTo>
                      <a:pt x="349" y="144"/>
                      <a:pt x="336" y="117"/>
                      <a:pt x="311" y="10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pitchFamily="34" charset="0"/>
                  <a:cs typeface="Calibri" panose="020F0502020204030204" pitchFamily="34" charset="0"/>
                </a:endParaRPr>
              </a:p>
            </p:txBody>
          </p:sp>
        </p:grpSp>
      </p:grpSp>
      <p:pic>
        <p:nvPicPr>
          <p:cNvPr id="144" name="Picture 1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05650" y="2672851"/>
            <a:ext cx="2082653" cy="1452272"/>
          </a:xfrm>
          <a:prstGeom prst="rect">
            <a:avLst/>
          </a:prstGeom>
        </p:spPr>
      </p:pic>
      <p:sp>
        <p:nvSpPr>
          <p:cNvPr id="50" name="Oval 49"/>
          <p:cNvSpPr/>
          <p:nvPr/>
        </p:nvSpPr>
        <p:spPr>
          <a:xfrm>
            <a:off x="21312949" y="4007314"/>
            <a:ext cx="360001" cy="360000"/>
          </a:xfrm>
          <a:prstGeom prst="ellipse">
            <a:avLst/>
          </a:prstGeom>
          <a:solidFill>
            <a:srgbClr val="9AAE04"/>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6" name="TextBox 55"/>
          <p:cNvSpPr txBox="1"/>
          <p:nvPr/>
        </p:nvSpPr>
        <p:spPr>
          <a:xfrm>
            <a:off x="18684536" y="6827059"/>
            <a:ext cx="5616825" cy="830997"/>
          </a:xfrm>
          <a:prstGeom prst="rect">
            <a:avLst/>
          </a:prstGeom>
          <a:noFill/>
        </p:spPr>
        <p:txBody>
          <a:bodyPr wrap="square" rtlCol="0">
            <a:noAutofit/>
          </a:bodyPr>
          <a:lstStyle/>
          <a:p>
            <a:pPr algn="ctr"/>
            <a:r>
              <a:rPr lang="en-US" sz="3200" b="1" dirty="0" smtClean="0">
                <a:solidFill>
                  <a:prstClr val="black"/>
                </a:solidFill>
                <a:latin typeface="Calibri" panose="020F0502020204030204" pitchFamily="34" charset="0"/>
                <a:cs typeface="Calibri" panose="020F0502020204030204" pitchFamily="34" charset="0"/>
              </a:rPr>
              <a:t>Advanced Network Analytics</a:t>
            </a:r>
            <a:endParaRPr lang="en-US" sz="3200" b="1" dirty="0">
              <a:solidFill>
                <a:prstClr val="black"/>
              </a:solidFill>
              <a:latin typeface="Calibri" panose="020F0502020204030204" pitchFamily="34" charset="0"/>
              <a:cs typeface="Calibri" panose="020F0502020204030204" pitchFamily="34" charset="0"/>
            </a:endParaRPr>
          </a:p>
        </p:txBody>
      </p:sp>
      <p:sp>
        <p:nvSpPr>
          <p:cNvPr id="61" name="Oval 60"/>
          <p:cNvSpPr/>
          <p:nvPr/>
        </p:nvSpPr>
        <p:spPr>
          <a:xfrm>
            <a:off x="20446919" y="4629613"/>
            <a:ext cx="2160000" cy="2160000"/>
          </a:xfrm>
          <a:prstGeom prst="ellipse">
            <a:avLst/>
          </a:prstGeom>
          <a:solidFill>
            <a:srgbClr val="049A96"/>
          </a:solidFill>
          <a:ln w="25400" cap="flat" cmpd="sng" algn="ctr">
            <a:noFill/>
            <a:prstDash val="solid"/>
          </a:ln>
          <a:effectLst/>
        </p:spPr>
        <p:txBody>
          <a:bodyPr rtlCol="0" anchor="ctr"/>
          <a:lstStyle/>
          <a:p>
            <a:pPr algn="ctr" defTabSz="816156"/>
            <a:endParaRPr lang="en-US" sz="1100" dirty="0">
              <a:solidFill>
                <a:prstClr val="white"/>
              </a:solidFill>
              <a:latin typeface="Calibri" panose="020F0502020204030204" pitchFamily="34" charset="0"/>
              <a:ea typeface="Tahoma" panose="020B0604030504040204" pitchFamily="34" charset="0"/>
              <a:cs typeface="Calibri" panose="020F0502020204030204" pitchFamily="34" charset="0"/>
            </a:endParaRPr>
          </a:p>
        </p:txBody>
      </p:sp>
      <p:grpSp>
        <p:nvGrpSpPr>
          <p:cNvPr id="58" name="Distribution" descr="{&quot;Key&quot;:&quot;POWER_USER_SHAPE_ICON&quot;,&quot;Value&quot;:&quot;POWER_USER_SHAPE_ICON_STYLE_1&quot;}"/>
          <p:cNvGrpSpPr>
            <a:grpSpLocks noChangeAspect="1"/>
          </p:cNvGrpSpPr>
          <p:nvPr>
            <p:custDataLst>
              <p:tags r:id="rId2"/>
            </p:custDataLst>
          </p:nvPr>
        </p:nvGrpSpPr>
        <p:grpSpPr>
          <a:xfrm>
            <a:off x="20706820" y="4688730"/>
            <a:ext cx="1634439" cy="1596796"/>
            <a:chOff x="5202795" y="214856"/>
            <a:chExt cx="683543" cy="667800"/>
          </a:xfrm>
          <a:solidFill>
            <a:schemeClr val="bg1"/>
          </a:solidFill>
        </p:grpSpPr>
        <p:sp>
          <p:nvSpPr>
            <p:cNvPr id="59" name="Freeform 11"/>
            <p:cNvSpPr>
              <a:spLocks noEditPoints="1"/>
            </p:cNvSpPr>
            <p:nvPr/>
          </p:nvSpPr>
          <p:spPr bwMode="auto">
            <a:xfrm>
              <a:off x="5202795" y="214856"/>
              <a:ext cx="674360" cy="667800"/>
            </a:xfrm>
            <a:custGeom>
              <a:avLst/>
              <a:gdLst>
                <a:gd name="T0" fmla="*/ 3844 w 4927"/>
                <a:gd name="T1" fmla="*/ 4076 h 4864"/>
                <a:gd name="T2" fmla="*/ 2484 w 4927"/>
                <a:gd name="T3" fmla="*/ 358 h 4864"/>
                <a:gd name="T4" fmla="*/ 2927 w 4927"/>
                <a:gd name="T5" fmla="*/ 358 h 4864"/>
                <a:gd name="T6" fmla="*/ 497 w 4927"/>
                <a:gd name="T7" fmla="*/ 4478 h 4864"/>
                <a:gd name="T8" fmla="*/ 2572 w 4927"/>
                <a:gd name="T9" fmla="*/ 2477 h 4864"/>
                <a:gd name="T10" fmla="*/ 2553 w 4927"/>
                <a:gd name="T11" fmla="*/ 2471 h 4864"/>
                <a:gd name="T12" fmla="*/ 2525 w 4927"/>
                <a:gd name="T13" fmla="*/ 2464 h 4864"/>
                <a:gd name="T14" fmla="*/ 2496 w 4927"/>
                <a:gd name="T15" fmla="*/ 2458 h 4864"/>
                <a:gd name="T16" fmla="*/ 2465 w 4927"/>
                <a:gd name="T17" fmla="*/ 2455 h 4864"/>
                <a:gd name="T18" fmla="*/ 2434 w 4927"/>
                <a:gd name="T19" fmla="*/ 2454 h 4864"/>
                <a:gd name="T20" fmla="*/ 2412 w 4927"/>
                <a:gd name="T21" fmla="*/ 2454 h 4864"/>
                <a:gd name="T22" fmla="*/ 2391 w 4927"/>
                <a:gd name="T23" fmla="*/ 2456 h 4864"/>
                <a:gd name="T24" fmla="*/ 2177 w 4927"/>
                <a:gd name="T25" fmla="*/ 2544 h 4864"/>
                <a:gd name="T26" fmla="*/ 2162 w 4927"/>
                <a:gd name="T27" fmla="*/ 2556 h 4864"/>
                <a:gd name="T28" fmla="*/ 2146 w 4927"/>
                <a:gd name="T29" fmla="*/ 2570 h 4864"/>
                <a:gd name="T30" fmla="*/ 2126 w 4927"/>
                <a:gd name="T31" fmla="*/ 2591 h 4864"/>
                <a:gd name="T32" fmla="*/ 2112 w 4927"/>
                <a:gd name="T33" fmla="*/ 2608 h 4864"/>
                <a:gd name="T34" fmla="*/ 2069 w 4927"/>
                <a:gd name="T35" fmla="*/ 2674 h 4864"/>
                <a:gd name="T36" fmla="*/ 2055 w 4927"/>
                <a:gd name="T37" fmla="*/ 3027 h 4864"/>
                <a:gd name="T38" fmla="*/ 2067 w 4927"/>
                <a:gd name="T39" fmla="*/ 3054 h 4864"/>
                <a:gd name="T40" fmla="*/ 2082 w 4927"/>
                <a:gd name="T41" fmla="*/ 3081 h 4864"/>
                <a:gd name="T42" fmla="*/ 2099 w 4927"/>
                <a:gd name="T43" fmla="*/ 3105 h 4864"/>
                <a:gd name="T44" fmla="*/ 2117 w 4927"/>
                <a:gd name="T45" fmla="*/ 3129 h 4864"/>
                <a:gd name="T46" fmla="*/ 2137 w 4927"/>
                <a:gd name="T47" fmla="*/ 3152 h 4864"/>
                <a:gd name="T48" fmla="*/ 2154 w 4927"/>
                <a:gd name="T49" fmla="*/ 3169 h 4864"/>
                <a:gd name="T50" fmla="*/ 2324 w 4927"/>
                <a:gd name="T51" fmla="*/ 3263 h 4864"/>
                <a:gd name="T52" fmla="*/ 2337 w 4927"/>
                <a:gd name="T53" fmla="*/ 3267 h 4864"/>
                <a:gd name="T54" fmla="*/ 2353 w 4927"/>
                <a:gd name="T55" fmla="*/ 3270 h 4864"/>
                <a:gd name="T56" fmla="*/ 2382 w 4927"/>
                <a:gd name="T57" fmla="*/ 3275 h 4864"/>
                <a:gd name="T58" fmla="*/ 2413 w 4927"/>
                <a:gd name="T59" fmla="*/ 3277 h 4864"/>
                <a:gd name="T60" fmla="*/ 2445 w 4927"/>
                <a:gd name="T61" fmla="*/ 3278 h 4864"/>
                <a:gd name="T62" fmla="*/ 2477 w 4927"/>
                <a:gd name="T63" fmla="*/ 3276 h 4864"/>
                <a:gd name="T64" fmla="*/ 2508 w 4927"/>
                <a:gd name="T65" fmla="*/ 3271 h 4864"/>
                <a:gd name="T66" fmla="*/ 2755 w 4927"/>
                <a:gd name="T67" fmla="*/ 3124 h 4864"/>
                <a:gd name="T68" fmla="*/ 2772 w 4927"/>
                <a:gd name="T69" fmla="*/ 3102 h 4864"/>
                <a:gd name="T70" fmla="*/ 2782 w 4927"/>
                <a:gd name="T71" fmla="*/ 3086 h 4864"/>
                <a:gd name="T72" fmla="*/ 2798 w 4927"/>
                <a:gd name="T73" fmla="*/ 3059 h 4864"/>
                <a:gd name="T74" fmla="*/ 2808 w 4927"/>
                <a:gd name="T75" fmla="*/ 3038 h 4864"/>
                <a:gd name="T76" fmla="*/ 2845 w 4927"/>
                <a:gd name="T77" fmla="*/ 2885 h 4864"/>
                <a:gd name="T78" fmla="*/ 2845 w 4927"/>
                <a:gd name="T79" fmla="*/ 2878 h 4864"/>
                <a:gd name="T80" fmla="*/ 2845 w 4927"/>
                <a:gd name="T81" fmla="*/ 2845 h 4864"/>
                <a:gd name="T82" fmla="*/ 2844 w 4927"/>
                <a:gd name="T83" fmla="*/ 2824 h 4864"/>
                <a:gd name="T84" fmla="*/ 2839 w 4927"/>
                <a:gd name="T85" fmla="*/ 2793 h 4864"/>
                <a:gd name="T86" fmla="*/ 2835 w 4927"/>
                <a:gd name="T87" fmla="*/ 2774 h 4864"/>
                <a:gd name="T88" fmla="*/ 2827 w 4927"/>
                <a:gd name="T89" fmla="*/ 2744 h 4864"/>
                <a:gd name="T90" fmla="*/ 2818 w 4927"/>
                <a:gd name="T91" fmla="*/ 2716 h 4864"/>
                <a:gd name="T92" fmla="*/ 2580 w 4927"/>
                <a:gd name="T93" fmla="*/ 2481 h 4864"/>
                <a:gd name="T94" fmla="*/ 2126 w 4927"/>
                <a:gd name="T95" fmla="*/ 580 h 4864"/>
                <a:gd name="T96" fmla="*/ 2737 w 4927"/>
                <a:gd name="T97" fmla="*/ 1159 h 4864"/>
                <a:gd name="T98" fmla="*/ 4927 w 4927"/>
                <a:gd name="T99" fmla="*/ 2461 h 4864"/>
                <a:gd name="T100" fmla="*/ 3655 w 4927"/>
                <a:gd name="T101" fmla="*/ 3674 h 4864"/>
                <a:gd name="T102" fmla="*/ 3610 w 4927"/>
                <a:gd name="T103" fmla="*/ 4179 h 4864"/>
                <a:gd name="T104" fmla="*/ 2467 w 4927"/>
                <a:gd name="T105" fmla="*/ 4291 h 4864"/>
                <a:gd name="T106" fmla="*/ 2056 w 4927"/>
                <a:gd name="T107" fmla="*/ 4566 h 4864"/>
                <a:gd name="T108" fmla="*/ 955 w 4927"/>
                <a:gd name="T109" fmla="*/ 3991 h 4864"/>
                <a:gd name="T110" fmla="*/ 146 w 4927"/>
                <a:gd name="T111" fmla="*/ 3831 h 4864"/>
                <a:gd name="T112" fmla="*/ 1125 w 4927"/>
                <a:gd name="T113" fmla="*/ 1884 h 4864"/>
                <a:gd name="T114" fmla="*/ 1186 w 4927"/>
                <a:gd name="T115" fmla="*/ 1417 h 4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27" h="4864">
                  <a:moveTo>
                    <a:pt x="3937" y="3853"/>
                  </a:moveTo>
                  <a:cubicBezTo>
                    <a:pt x="3913" y="3829"/>
                    <a:pt x="3880" y="3814"/>
                    <a:pt x="3844" y="3814"/>
                  </a:cubicBezTo>
                  <a:cubicBezTo>
                    <a:pt x="3808" y="3814"/>
                    <a:pt x="3776" y="3829"/>
                    <a:pt x="3752" y="3853"/>
                  </a:cubicBezTo>
                  <a:cubicBezTo>
                    <a:pt x="3728" y="3876"/>
                    <a:pt x="3714" y="3909"/>
                    <a:pt x="3714" y="3945"/>
                  </a:cubicBezTo>
                  <a:cubicBezTo>
                    <a:pt x="3714" y="3981"/>
                    <a:pt x="3728" y="4014"/>
                    <a:pt x="3752" y="4038"/>
                  </a:cubicBezTo>
                  <a:cubicBezTo>
                    <a:pt x="3776" y="4061"/>
                    <a:pt x="3808" y="4076"/>
                    <a:pt x="3844" y="4076"/>
                  </a:cubicBezTo>
                  <a:cubicBezTo>
                    <a:pt x="3880" y="4076"/>
                    <a:pt x="3913" y="4061"/>
                    <a:pt x="3937" y="4038"/>
                  </a:cubicBezTo>
                  <a:cubicBezTo>
                    <a:pt x="3960" y="4014"/>
                    <a:pt x="3975" y="3981"/>
                    <a:pt x="3975" y="3945"/>
                  </a:cubicBezTo>
                  <a:cubicBezTo>
                    <a:pt x="3975" y="3909"/>
                    <a:pt x="3960" y="3876"/>
                    <a:pt x="3937" y="3853"/>
                  </a:cubicBezTo>
                  <a:close/>
                  <a:moveTo>
                    <a:pt x="2927" y="358"/>
                  </a:moveTo>
                  <a:cubicBezTo>
                    <a:pt x="2871" y="302"/>
                    <a:pt x="2792" y="267"/>
                    <a:pt x="2706" y="267"/>
                  </a:cubicBezTo>
                  <a:cubicBezTo>
                    <a:pt x="2619" y="267"/>
                    <a:pt x="2541" y="302"/>
                    <a:pt x="2484" y="358"/>
                  </a:cubicBezTo>
                  <a:cubicBezTo>
                    <a:pt x="2428" y="415"/>
                    <a:pt x="2393" y="493"/>
                    <a:pt x="2393" y="580"/>
                  </a:cubicBezTo>
                  <a:cubicBezTo>
                    <a:pt x="2393" y="666"/>
                    <a:pt x="2428" y="745"/>
                    <a:pt x="2484" y="801"/>
                  </a:cubicBezTo>
                  <a:cubicBezTo>
                    <a:pt x="2541" y="858"/>
                    <a:pt x="2619" y="893"/>
                    <a:pt x="2706" y="893"/>
                  </a:cubicBezTo>
                  <a:cubicBezTo>
                    <a:pt x="2792" y="893"/>
                    <a:pt x="2871" y="858"/>
                    <a:pt x="2927" y="801"/>
                  </a:cubicBezTo>
                  <a:cubicBezTo>
                    <a:pt x="2984" y="745"/>
                    <a:pt x="3019" y="666"/>
                    <a:pt x="3019" y="580"/>
                  </a:cubicBezTo>
                  <a:cubicBezTo>
                    <a:pt x="3019" y="493"/>
                    <a:pt x="2984" y="415"/>
                    <a:pt x="2927" y="358"/>
                  </a:cubicBezTo>
                  <a:close/>
                  <a:moveTo>
                    <a:pt x="706" y="3972"/>
                  </a:moveTo>
                  <a:cubicBezTo>
                    <a:pt x="653" y="3919"/>
                    <a:pt x="578" y="3886"/>
                    <a:pt x="497" y="3886"/>
                  </a:cubicBezTo>
                  <a:cubicBezTo>
                    <a:pt x="415" y="3886"/>
                    <a:pt x="341" y="3919"/>
                    <a:pt x="287" y="3972"/>
                  </a:cubicBezTo>
                  <a:cubicBezTo>
                    <a:pt x="234" y="4026"/>
                    <a:pt x="200" y="4100"/>
                    <a:pt x="200" y="4182"/>
                  </a:cubicBezTo>
                  <a:cubicBezTo>
                    <a:pt x="200" y="4264"/>
                    <a:pt x="234" y="4338"/>
                    <a:pt x="287" y="4391"/>
                  </a:cubicBezTo>
                  <a:cubicBezTo>
                    <a:pt x="341" y="4445"/>
                    <a:pt x="415" y="4478"/>
                    <a:pt x="497" y="4478"/>
                  </a:cubicBezTo>
                  <a:cubicBezTo>
                    <a:pt x="578" y="4478"/>
                    <a:pt x="653" y="4445"/>
                    <a:pt x="706" y="4391"/>
                  </a:cubicBezTo>
                  <a:cubicBezTo>
                    <a:pt x="760" y="4338"/>
                    <a:pt x="793" y="4264"/>
                    <a:pt x="793" y="4182"/>
                  </a:cubicBezTo>
                  <a:cubicBezTo>
                    <a:pt x="793" y="4100"/>
                    <a:pt x="760" y="4026"/>
                    <a:pt x="706" y="3972"/>
                  </a:cubicBezTo>
                  <a:close/>
                  <a:moveTo>
                    <a:pt x="2578" y="2480"/>
                  </a:moveTo>
                  <a:cubicBezTo>
                    <a:pt x="2576" y="2479"/>
                    <a:pt x="2574" y="2478"/>
                    <a:pt x="2572" y="2478"/>
                  </a:cubicBezTo>
                  <a:lnTo>
                    <a:pt x="2572" y="2477"/>
                  </a:lnTo>
                  <a:lnTo>
                    <a:pt x="2569" y="2477"/>
                  </a:lnTo>
                  <a:lnTo>
                    <a:pt x="2569" y="2477"/>
                  </a:lnTo>
                  <a:cubicBezTo>
                    <a:pt x="2567" y="2476"/>
                    <a:pt x="2565" y="2475"/>
                    <a:pt x="2563" y="2474"/>
                  </a:cubicBezTo>
                  <a:lnTo>
                    <a:pt x="2561" y="2474"/>
                  </a:lnTo>
                  <a:lnTo>
                    <a:pt x="2559" y="2473"/>
                  </a:lnTo>
                  <a:cubicBezTo>
                    <a:pt x="2557" y="2473"/>
                    <a:pt x="2555" y="2472"/>
                    <a:pt x="2553" y="2471"/>
                  </a:cubicBezTo>
                  <a:lnTo>
                    <a:pt x="2550" y="2470"/>
                  </a:lnTo>
                  <a:cubicBezTo>
                    <a:pt x="2548" y="2470"/>
                    <a:pt x="2546" y="2469"/>
                    <a:pt x="2544" y="2469"/>
                  </a:cubicBezTo>
                  <a:lnTo>
                    <a:pt x="2539" y="2467"/>
                  </a:lnTo>
                  <a:lnTo>
                    <a:pt x="2534" y="2466"/>
                  </a:lnTo>
                  <a:cubicBezTo>
                    <a:pt x="2532" y="2466"/>
                    <a:pt x="2531" y="2465"/>
                    <a:pt x="2529" y="2465"/>
                  </a:cubicBezTo>
                  <a:lnTo>
                    <a:pt x="2525" y="2464"/>
                  </a:lnTo>
                  <a:cubicBezTo>
                    <a:pt x="2523" y="2464"/>
                    <a:pt x="2521" y="2463"/>
                    <a:pt x="2519" y="2463"/>
                  </a:cubicBezTo>
                  <a:lnTo>
                    <a:pt x="2515" y="2462"/>
                  </a:lnTo>
                  <a:cubicBezTo>
                    <a:pt x="2513" y="2461"/>
                    <a:pt x="2511" y="2461"/>
                    <a:pt x="2508" y="2461"/>
                  </a:cubicBezTo>
                  <a:lnTo>
                    <a:pt x="2505" y="2460"/>
                  </a:lnTo>
                  <a:cubicBezTo>
                    <a:pt x="2503" y="2460"/>
                    <a:pt x="2500" y="2459"/>
                    <a:pt x="2497" y="2459"/>
                  </a:cubicBezTo>
                  <a:lnTo>
                    <a:pt x="2496" y="2458"/>
                  </a:lnTo>
                  <a:cubicBezTo>
                    <a:pt x="2493" y="2458"/>
                    <a:pt x="2490" y="2458"/>
                    <a:pt x="2487" y="2457"/>
                  </a:cubicBezTo>
                  <a:lnTo>
                    <a:pt x="2486" y="2457"/>
                  </a:lnTo>
                  <a:cubicBezTo>
                    <a:pt x="2483" y="2457"/>
                    <a:pt x="2480" y="2456"/>
                    <a:pt x="2477" y="2456"/>
                  </a:cubicBezTo>
                  <a:lnTo>
                    <a:pt x="2475" y="2456"/>
                  </a:lnTo>
                  <a:cubicBezTo>
                    <a:pt x="2472" y="2455"/>
                    <a:pt x="2469" y="2455"/>
                    <a:pt x="2466" y="2455"/>
                  </a:cubicBezTo>
                  <a:lnTo>
                    <a:pt x="2465" y="2455"/>
                  </a:lnTo>
                  <a:cubicBezTo>
                    <a:pt x="2462" y="2455"/>
                    <a:pt x="2459" y="2455"/>
                    <a:pt x="2455" y="2454"/>
                  </a:cubicBezTo>
                  <a:lnTo>
                    <a:pt x="2455" y="2454"/>
                  </a:lnTo>
                  <a:lnTo>
                    <a:pt x="2454" y="2454"/>
                  </a:lnTo>
                  <a:cubicBezTo>
                    <a:pt x="2451" y="2454"/>
                    <a:pt x="2448" y="2454"/>
                    <a:pt x="2445" y="2454"/>
                  </a:cubicBezTo>
                  <a:lnTo>
                    <a:pt x="2444" y="2454"/>
                  </a:lnTo>
                  <a:cubicBezTo>
                    <a:pt x="2440" y="2454"/>
                    <a:pt x="2437" y="2454"/>
                    <a:pt x="2434" y="2454"/>
                  </a:cubicBezTo>
                  <a:cubicBezTo>
                    <a:pt x="2430" y="2454"/>
                    <a:pt x="2427" y="2454"/>
                    <a:pt x="2424" y="2454"/>
                  </a:cubicBezTo>
                  <a:lnTo>
                    <a:pt x="2423" y="2454"/>
                  </a:lnTo>
                  <a:lnTo>
                    <a:pt x="2423" y="2454"/>
                  </a:lnTo>
                  <a:lnTo>
                    <a:pt x="2423" y="2454"/>
                  </a:lnTo>
                  <a:cubicBezTo>
                    <a:pt x="2419" y="2454"/>
                    <a:pt x="2416" y="2454"/>
                    <a:pt x="2413" y="2454"/>
                  </a:cubicBezTo>
                  <a:lnTo>
                    <a:pt x="2412" y="2454"/>
                  </a:lnTo>
                  <a:lnTo>
                    <a:pt x="2412" y="2454"/>
                  </a:lnTo>
                  <a:lnTo>
                    <a:pt x="2412" y="2454"/>
                  </a:lnTo>
                  <a:cubicBezTo>
                    <a:pt x="2409" y="2455"/>
                    <a:pt x="2406" y="2455"/>
                    <a:pt x="2402" y="2455"/>
                  </a:cubicBezTo>
                  <a:lnTo>
                    <a:pt x="2401" y="2455"/>
                  </a:lnTo>
                  <a:cubicBezTo>
                    <a:pt x="2398" y="2455"/>
                    <a:pt x="2395" y="2455"/>
                    <a:pt x="2392" y="2456"/>
                  </a:cubicBezTo>
                  <a:lnTo>
                    <a:pt x="2391" y="2456"/>
                  </a:lnTo>
                  <a:cubicBezTo>
                    <a:pt x="2318" y="2464"/>
                    <a:pt x="2250" y="2490"/>
                    <a:pt x="2194" y="2531"/>
                  </a:cubicBezTo>
                  <a:lnTo>
                    <a:pt x="2193" y="2531"/>
                  </a:lnTo>
                  <a:lnTo>
                    <a:pt x="2189" y="2534"/>
                  </a:lnTo>
                  <a:lnTo>
                    <a:pt x="2185" y="2537"/>
                  </a:lnTo>
                  <a:lnTo>
                    <a:pt x="2182" y="2540"/>
                  </a:lnTo>
                  <a:cubicBezTo>
                    <a:pt x="2180" y="2541"/>
                    <a:pt x="2178" y="2542"/>
                    <a:pt x="2177" y="2544"/>
                  </a:cubicBezTo>
                  <a:lnTo>
                    <a:pt x="2174" y="2546"/>
                  </a:lnTo>
                  <a:lnTo>
                    <a:pt x="2169" y="2550"/>
                  </a:lnTo>
                  <a:lnTo>
                    <a:pt x="2169" y="2550"/>
                  </a:lnTo>
                  <a:lnTo>
                    <a:pt x="2166" y="2552"/>
                  </a:lnTo>
                  <a:lnTo>
                    <a:pt x="2166" y="2552"/>
                  </a:lnTo>
                  <a:lnTo>
                    <a:pt x="2162" y="2556"/>
                  </a:lnTo>
                  <a:lnTo>
                    <a:pt x="2162" y="2556"/>
                  </a:lnTo>
                  <a:lnTo>
                    <a:pt x="2159" y="2558"/>
                  </a:lnTo>
                  <a:lnTo>
                    <a:pt x="2159" y="2558"/>
                  </a:lnTo>
                  <a:cubicBezTo>
                    <a:pt x="2157" y="2560"/>
                    <a:pt x="2156" y="2562"/>
                    <a:pt x="2154" y="2563"/>
                  </a:cubicBezTo>
                  <a:lnTo>
                    <a:pt x="2152" y="2565"/>
                  </a:lnTo>
                  <a:cubicBezTo>
                    <a:pt x="2150" y="2567"/>
                    <a:pt x="2148" y="2569"/>
                    <a:pt x="2146" y="2570"/>
                  </a:cubicBezTo>
                  <a:lnTo>
                    <a:pt x="2145" y="2572"/>
                  </a:lnTo>
                  <a:cubicBezTo>
                    <a:pt x="2143" y="2574"/>
                    <a:pt x="2142" y="2575"/>
                    <a:pt x="2140" y="2577"/>
                  </a:cubicBezTo>
                  <a:lnTo>
                    <a:pt x="2138" y="2579"/>
                  </a:lnTo>
                  <a:cubicBezTo>
                    <a:pt x="2136" y="2581"/>
                    <a:pt x="2134" y="2583"/>
                    <a:pt x="2133" y="2584"/>
                  </a:cubicBezTo>
                  <a:lnTo>
                    <a:pt x="2132" y="2585"/>
                  </a:lnTo>
                  <a:cubicBezTo>
                    <a:pt x="2130" y="2587"/>
                    <a:pt x="2128" y="2589"/>
                    <a:pt x="2126" y="2591"/>
                  </a:cubicBezTo>
                  <a:lnTo>
                    <a:pt x="2125" y="2593"/>
                  </a:lnTo>
                  <a:lnTo>
                    <a:pt x="2120" y="2599"/>
                  </a:lnTo>
                  <a:lnTo>
                    <a:pt x="2118" y="2601"/>
                  </a:lnTo>
                  <a:cubicBezTo>
                    <a:pt x="2116" y="2603"/>
                    <a:pt x="2115" y="2605"/>
                    <a:pt x="2114" y="2606"/>
                  </a:cubicBezTo>
                  <a:lnTo>
                    <a:pt x="2112" y="2608"/>
                  </a:lnTo>
                  <a:lnTo>
                    <a:pt x="2112" y="2608"/>
                  </a:lnTo>
                  <a:cubicBezTo>
                    <a:pt x="2108" y="2613"/>
                    <a:pt x="2104" y="2618"/>
                    <a:pt x="2101" y="2623"/>
                  </a:cubicBezTo>
                  <a:lnTo>
                    <a:pt x="2100" y="2624"/>
                  </a:lnTo>
                  <a:cubicBezTo>
                    <a:pt x="2095" y="2631"/>
                    <a:pt x="2089" y="2639"/>
                    <a:pt x="2084" y="2647"/>
                  </a:cubicBezTo>
                  <a:lnTo>
                    <a:pt x="2083" y="2650"/>
                  </a:lnTo>
                  <a:cubicBezTo>
                    <a:pt x="2078" y="2658"/>
                    <a:pt x="2073" y="2666"/>
                    <a:pt x="2069" y="2674"/>
                  </a:cubicBezTo>
                  <a:lnTo>
                    <a:pt x="2069" y="2674"/>
                  </a:lnTo>
                  <a:cubicBezTo>
                    <a:pt x="2067" y="2677"/>
                    <a:pt x="2066" y="2680"/>
                    <a:pt x="2064" y="2683"/>
                  </a:cubicBezTo>
                  <a:cubicBezTo>
                    <a:pt x="2037" y="2738"/>
                    <a:pt x="2022" y="2800"/>
                    <a:pt x="2022" y="2866"/>
                  </a:cubicBezTo>
                  <a:cubicBezTo>
                    <a:pt x="2022" y="2919"/>
                    <a:pt x="2032" y="2969"/>
                    <a:pt x="2050" y="3016"/>
                  </a:cubicBezTo>
                  <a:lnTo>
                    <a:pt x="2051" y="3018"/>
                  </a:lnTo>
                  <a:cubicBezTo>
                    <a:pt x="2052" y="3020"/>
                    <a:pt x="2053" y="3023"/>
                    <a:pt x="2054" y="3025"/>
                  </a:cubicBezTo>
                  <a:lnTo>
                    <a:pt x="2055" y="3027"/>
                  </a:lnTo>
                  <a:cubicBezTo>
                    <a:pt x="2056" y="3030"/>
                    <a:pt x="2057" y="3032"/>
                    <a:pt x="2058" y="3034"/>
                  </a:cubicBezTo>
                  <a:lnTo>
                    <a:pt x="2059" y="3036"/>
                  </a:lnTo>
                  <a:cubicBezTo>
                    <a:pt x="2060" y="3039"/>
                    <a:pt x="2061" y="3041"/>
                    <a:pt x="2062" y="3044"/>
                  </a:cubicBezTo>
                  <a:lnTo>
                    <a:pt x="2063" y="3045"/>
                  </a:lnTo>
                  <a:cubicBezTo>
                    <a:pt x="2064" y="3048"/>
                    <a:pt x="2065" y="3050"/>
                    <a:pt x="2066" y="3052"/>
                  </a:cubicBezTo>
                  <a:lnTo>
                    <a:pt x="2067" y="3054"/>
                  </a:lnTo>
                  <a:cubicBezTo>
                    <a:pt x="2068" y="3056"/>
                    <a:pt x="2070" y="3059"/>
                    <a:pt x="2071" y="3061"/>
                  </a:cubicBezTo>
                  <a:lnTo>
                    <a:pt x="2072" y="3063"/>
                  </a:lnTo>
                  <a:cubicBezTo>
                    <a:pt x="2073" y="3065"/>
                    <a:pt x="2074" y="3067"/>
                    <a:pt x="2076" y="3070"/>
                  </a:cubicBezTo>
                  <a:lnTo>
                    <a:pt x="2077" y="3072"/>
                  </a:lnTo>
                  <a:cubicBezTo>
                    <a:pt x="2078" y="3074"/>
                    <a:pt x="2079" y="3076"/>
                    <a:pt x="2081" y="3078"/>
                  </a:cubicBezTo>
                  <a:lnTo>
                    <a:pt x="2082" y="3081"/>
                  </a:lnTo>
                  <a:cubicBezTo>
                    <a:pt x="2083" y="3083"/>
                    <a:pt x="2084" y="3085"/>
                    <a:pt x="2086" y="3087"/>
                  </a:cubicBezTo>
                  <a:lnTo>
                    <a:pt x="2087" y="3089"/>
                  </a:lnTo>
                  <a:cubicBezTo>
                    <a:pt x="2089" y="3091"/>
                    <a:pt x="2090" y="3093"/>
                    <a:pt x="2091" y="3095"/>
                  </a:cubicBezTo>
                  <a:lnTo>
                    <a:pt x="2093" y="3097"/>
                  </a:lnTo>
                  <a:cubicBezTo>
                    <a:pt x="2094" y="3099"/>
                    <a:pt x="2095" y="3101"/>
                    <a:pt x="2097" y="3103"/>
                  </a:cubicBezTo>
                  <a:lnTo>
                    <a:pt x="2099" y="3105"/>
                  </a:lnTo>
                  <a:cubicBezTo>
                    <a:pt x="2100" y="3107"/>
                    <a:pt x="2101" y="3109"/>
                    <a:pt x="2103" y="3111"/>
                  </a:cubicBezTo>
                  <a:lnTo>
                    <a:pt x="2104" y="3114"/>
                  </a:lnTo>
                  <a:cubicBezTo>
                    <a:pt x="2106" y="3115"/>
                    <a:pt x="2107" y="3117"/>
                    <a:pt x="2108" y="3119"/>
                  </a:cubicBezTo>
                  <a:lnTo>
                    <a:pt x="2111" y="3122"/>
                  </a:lnTo>
                  <a:cubicBezTo>
                    <a:pt x="2112" y="3123"/>
                    <a:pt x="2113" y="3125"/>
                    <a:pt x="2114" y="3126"/>
                  </a:cubicBezTo>
                  <a:lnTo>
                    <a:pt x="2117" y="3129"/>
                  </a:lnTo>
                  <a:lnTo>
                    <a:pt x="2121" y="3134"/>
                  </a:lnTo>
                  <a:lnTo>
                    <a:pt x="2124" y="3137"/>
                  </a:lnTo>
                  <a:lnTo>
                    <a:pt x="2127" y="3141"/>
                  </a:lnTo>
                  <a:lnTo>
                    <a:pt x="2130" y="3144"/>
                  </a:lnTo>
                  <a:cubicBezTo>
                    <a:pt x="2131" y="3146"/>
                    <a:pt x="2133" y="3147"/>
                    <a:pt x="2134" y="3149"/>
                  </a:cubicBezTo>
                  <a:lnTo>
                    <a:pt x="2137" y="3152"/>
                  </a:lnTo>
                  <a:cubicBezTo>
                    <a:pt x="2138" y="3153"/>
                    <a:pt x="2140" y="3154"/>
                    <a:pt x="2141" y="3156"/>
                  </a:cubicBezTo>
                  <a:lnTo>
                    <a:pt x="2144" y="3159"/>
                  </a:lnTo>
                  <a:lnTo>
                    <a:pt x="2148" y="3162"/>
                  </a:lnTo>
                  <a:cubicBezTo>
                    <a:pt x="2149" y="3164"/>
                    <a:pt x="2150" y="3165"/>
                    <a:pt x="2152" y="3166"/>
                  </a:cubicBezTo>
                  <a:lnTo>
                    <a:pt x="2152" y="3167"/>
                  </a:lnTo>
                  <a:lnTo>
                    <a:pt x="2154" y="3169"/>
                  </a:lnTo>
                  <a:lnTo>
                    <a:pt x="2155" y="3169"/>
                  </a:lnTo>
                  <a:lnTo>
                    <a:pt x="2159" y="3173"/>
                  </a:lnTo>
                  <a:cubicBezTo>
                    <a:pt x="2203" y="3213"/>
                    <a:pt x="2257" y="3243"/>
                    <a:pt x="2315" y="3261"/>
                  </a:cubicBezTo>
                  <a:lnTo>
                    <a:pt x="2317" y="3261"/>
                  </a:lnTo>
                  <a:lnTo>
                    <a:pt x="2318" y="3261"/>
                  </a:lnTo>
                  <a:lnTo>
                    <a:pt x="2324" y="3263"/>
                  </a:lnTo>
                  <a:lnTo>
                    <a:pt x="2326" y="3264"/>
                  </a:lnTo>
                  <a:lnTo>
                    <a:pt x="2328" y="3264"/>
                  </a:lnTo>
                  <a:lnTo>
                    <a:pt x="2333" y="3265"/>
                  </a:lnTo>
                  <a:lnTo>
                    <a:pt x="2335" y="3266"/>
                  </a:lnTo>
                  <a:lnTo>
                    <a:pt x="2337" y="3266"/>
                  </a:lnTo>
                  <a:lnTo>
                    <a:pt x="2337" y="3267"/>
                  </a:lnTo>
                  <a:cubicBezTo>
                    <a:pt x="2339" y="3267"/>
                    <a:pt x="2342" y="3267"/>
                    <a:pt x="2344" y="3268"/>
                  </a:cubicBezTo>
                  <a:lnTo>
                    <a:pt x="2344" y="3268"/>
                  </a:lnTo>
                  <a:lnTo>
                    <a:pt x="2346" y="3268"/>
                  </a:lnTo>
                  <a:lnTo>
                    <a:pt x="2347" y="3269"/>
                  </a:lnTo>
                  <a:lnTo>
                    <a:pt x="2348" y="3269"/>
                  </a:lnTo>
                  <a:lnTo>
                    <a:pt x="2353" y="3270"/>
                  </a:lnTo>
                  <a:lnTo>
                    <a:pt x="2359" y="3271"/>
                  </a:lnTo>
                  <a:lnTo>
                    <a:pt x="2363" y="3272"/>
                  </a:lnTo>
                  <a:cubicBezTo>
                    <a:pt x="2365" y="3272"/>
                    <a:pt x="2367" y="3273"/>
                    <a:pt x="2369" y="3273"/>
                  </a:cubicBezTo>
                  <a:lnTo>
                    <a:pt x="2372" y="3273"/>
                  </a:lnTo>
                  <a:cubicBezTo>
                    <a:pt x="2375" y="3274"/>
                    <a:pt x="2377" y="3274"/>
                    <a:pt x="2380" y="3274"/>
                  </a:cubicBezTo>
                  <a:lnTo>
                    <a:pt x="2382" y="3275"/>
                  </a:lnTo>
                  <a:cubicBezTo>
                    <a:pt x="2385" y="3275"/>
                    <a:pt x="2388" y="3275"/>
                    <a:pt x="2391" y="3276"/>
                  </a:cubicBezTo>
                  <a:lnTo>
                    <a:pt x="2392" y="3276"/>
                  </a:lnTo>
                  <a:cubicBezTo>
                    <a:pt x="2395" y="3276"/>
                    <a:pt x="2398" y="3276"/>
                    <a:pt x="2401" y="3276"/>
                  </a:cubicBezTo>
                  <a:lnTo>
                    <a:pt x="2403" y="3277"/>
                  </a:lnTo>
                  <a:cubicBezTo>
                    <a:pt x="2406" y="3277"/>
                    <a:pt x="2409" y="3277"/>
                    <a:pt x="2412" y="3277"/>
                  </a:cubicBezTo>
                  <a:lnTo>
                    <a:pt x="2413" y="3277"/>
                  </a:lnTo>
                  <a:cubicBezTo>
                    <a:pt x="2416" y="3277"/>
                    <a:pt x="2419" y="3278"/>
                    <a:pt x="2423" y="3278"/>
                  </a:cubicBezTo>
                  <a:lnTo>
                    <a:pt x="2423" y="3278"/>
                  </a:lnTo>
                  <a:lnTo>
                    <a:pt x="2434" y="3278"/>
                  </a:lnTo>
                  <a:lnTo>
                    <a:pt x="2444" y="3278"/>
                  </a:lnTo>
                  <a:lnTo>
                    <a:pt x="2444" y="3278"/>
                  </a:lnTo>
                  <a:lnTo>
                    <a:pt x="2445" y="3278"/>
                  </a:lnTo>
                  <a:cubicBezTo>
                    <a:pt x="2448" y="3278"/>
                    <a:pt x="2451" y="3277"/>
                    <a:pt x="2454" y="3277"/>
                  </a:cubicBezTo>
                  <a:lnTo>
                    <a:pt x="2455" y="3277"/>
                  </a:lnTo>
                  <a:cubicBezTo>
                    <a:pt x="2459" y="3277"/>
                    <a:pt x="2462" y="3277"/>
                    <a:pt x="2465" y="3277"/>
                  </a:cubicBezTo>
                  <a:lnTo>
                    <a:pt x="2466" y="3276"/>
                  </a:lnTo>
                  <a:cubicBezTo>
                    <a:pt x="2469" y="3276"/>
                    <a:pt x="2472" y="3276"/>
                    <a:pt x="2475" y="3276"/>
                  </a:cubicBezTo>
                  <a:lnTo>
                    <a:pt x="2477" y="3276"/>
                  </a:lnTo>
                  <a:cubicBezTo>
                    <a:pt x="2480" y="3275"/>
                    <a:pt x="2482" y="3275"/>
                    <a:pt x="2485" y="3275"/>
                  </a:cubicBezTo>
                  <a:lnTo>
                    <a:pt x="2487" y="3274"/>
                  </a:lnTo>
                  <a:cubicBezTo>
                    <a:pt x="2490" y="3274"/>
                    <a:pt x="2492" y="3274"/>
                    <a:pt x="2495" y="3273"/>
                  </a:cubicBezTo>
                  <a:lnTo>
                    <a:pt x="2498" y="3273"/>
                  </a:lnTo>
                  <a:cubicBezTo>
                    <a:pt x="2500" y="3273"/>
                    <a:pt x="2502" y="3272"/>
                    <a:pt x="2505" y="3272"/>
                  </a:cubicBezTo>
                  <a:lnTo>
                    <a:pt x="2508" y="3271"/>
                  </a:lnTo>
                  <a:cubicBezTo>
                    <a:pt x="2576" y="3258"/>
                    <a:pt x="2639" y="3229"/>
                    <a:pt x="2690" y="3188"/>
                  </a:cubicBezTo>
                  <a:lnTo>
                    <a:pt x="2693" y="3186"/>
                  </a:lnTo>
                  <a:cubicBezTo>
                    <a:pt x="2708" y="3174"/>
                    <a:pt x="2721" y="3161"/>
                    <a:pt x="2734" y="3147"/>
                  </a:cubicBezTo>
                  <a:lnTo>
                    <a:pt x="2736" y="3145"/>
                  </a:lnTo>
                  <a:cubicBezTo>
                    <a:pt x="2743" y="3138"/>
                    <a:pt x="2749" y="3132"/>
                    <a:pt x="2755" y="3124"/>
                  </a:cubicBezTo>
                  <a:lnTo>
                    <a:pt x="2755" y="3124"/>
                  </a:lnTo>
                  <a:cubicBezTo>
                    <a:pt x="2757" y="3121"/>
                    <a:pt x="2759" y="3119"/>
                    <a:pt x="2760" y="3117"/>
                  </a:cubicBezTo>
                  <a:lnTo>
                    <a:pt x="2761" y="3116"/>
                  </a:lnTo>
                  <a:cubicBezTo>
                    <a:pt x="2763" y="3114"/>
                    <a:pt x="2764" y="3112"/>
                    <a:pt x="2766" y="3110"/>
                  </a:cubicBezTo>
                  <a:lnTo>
                    <a:pt x="2766" y="3109"/>
                  </a:lnTo>
                  <a:lnTo>
                    <a:pt x="2768" y="3106"/>
                  </a:lnTo>
                  <a:cubicBezTo>
                    <a:pt x="2769" y="3105"/>
                    <a:pt x="2770" y="3103"/>
                    <a:pt x="2772" y="3102"/>
                  </a:cubicBezTo>
                  <a:lnTo>
                    <a:pt x="2772" y="3101"/>
                  </a:lnTo>
                  <a:lnTo>
                    <a:pt x="2774" y="3099"/>
                  </a:lnTo>
                  <a:cubicBezTo>
                    <a:pt x="2775" y="3097"/>
                    <a:pt x="2776" y="3095"/>
                    <a:pt x="2777" y="3093"/>
                  </a:cubicBezTo>
                  <a:lnTo>
                    <a:pt x="2777" y="3093"/>
                  </a:lnTo>
                  <a:lnTo>
                    <a:pt x="2779" y="3091"/>
                  </a:lnTo>
                  <a:cubicBezTo>
                    <a:pt x="2780" y="3089"/>
                    <a:pt x="2781" y="3087"/>
                    <a:pt x="2782" y="3086"/>
                  </a:cubicBezTo>
                  <a:lnTo>
                    <a:pt x="2784" y="3083"/>
                  </a:lnTo>
                  <a:cubicBezTo>
                    <a:pt x="2785" y="3081"/>
                    <a:pt x="2787" y="3078"/>
                    <a:pt x="2788" y="3076"/>
                  </a:cubicBezTo>
                  <a:lnTo>
                    <a:pt x="2789" y="3074"/>
                  </a:lnTo>
                  <a:cubicBezTo>
                    <a:pt x="2791" y="3072"/>
                    <a:pt x="2792" y="3070"/>
                    <a:pt x="2793" y="3067"/>
                  </a:cubicBezTo>
                  <a:lnTo>
                    <a:pt x="2794" y="3066"/>
                  </a:lnTo>
                  <a:cubicBezTo>
                    <a:pt x="2795" y="3063"/>
                    <a:pt x="2797" y="3061"/>
                    <a:pt x="2798" y="3059"/>
                  </a:cubicBezTo>
                  <a:lnTo>
                    <a:pt x="2798" y="3058"/>
                  </a:lnTo>
                  <a:cubicBezTo>
                    <a:pt x="2800" y="3055"/>
                    <a:pt x="2801" y="3053"/>
                    <a:pt x="2802" y="3050"/>
                  </a:cubicBezTo>
                  <a:lnTo>
                    <a:pt x="2802" y="3050"/>
                  </a:lnTo>
                  <a:lnTo>
                    <a:pt x="2804" y="3047"/>
                  </a:lnTo>
                  <a:cubicBezTo>
                    <a:pt x="2805" y="3045"/>
                    <a:pt x="2806" y="3043"/>
                    <a:pt x="2807" y="3041"/>
                  </a:cubicBezTo>
                  <a:lnTo>
                    <a:pt x="2808" y="3038"/>
                  </a:lnTo>
                  <a:cubicBezTo>
                    <a:pt x="2809" y="3036"/>
                    <a:pt x="2810" y="3034"/>
                    <a:pt x="2811" y="3032"/>
                  </a:cubicBezTo>
                  <a:lnTo>
                    <a:pt x="2812" y="3029"/>
                  </a:lnTo>
                  <a:cubicBezTo>
                    <a:pt x="2830" y="2987"/>
                    <a:pt x="2842" y="2940"/>
                    <a:pt x="2845" y="2892"/>
                  </a:cubicBezTo>
                  <a:lnTo>
                    <a:pt x="2845" y="2891"/>
                  </a:lnTo>
                  <a:lnTo>
                    <a:pt x="2845" y="2891"/>
                  </a:lnTo>
                  <a:cubicBezTo>
                    <a:pt x="2845" y="2889"/>
                    <a:pt x="2845" y="2887"/>
                    <a:pt x="2845" y="2885"/>
                  </a:cubicBezTo>
                  <a:lnTo>
                    <a:pt x="2845" y="2884"/>
                  </a:lnTo>
                  <a:lnTo>
                    <a:pt x="2845" y="2884"/>
                  </a:lnTo>
                  <a:lnTo>
                    <a:pt x="2845" y="2884"/>
                  </a:lnTo>
                  <a:lnTo>
                    <a:pt x="2845" y="2878"/>
                  </a:lnTo>
                  <a:lnTo>
                    <a:pt x="2845" y="2878"/>
                  </a:lnTo>
                  <a:lnTo>
                    <a:pt x="2845" y="2878"/>
                  </a:lnTo>
                  <a:lnTo>
                    <a:pt x="2846" y="2876"/>
                  </a:lnTo>
                  <a:lnTo>
                    <a:pt x="2846" y="2875"/>
                  </a:lnTo>
                  <a:cubicBezTo>
                    <a:pt x="2846" y="2872"/>
                    <a:pt x="2846" y="2869"/>
                    <a:pt x="2846" y="2866"/>
                  </a:cubicBezTo>
                  <a:cubicBezTo>
                    <a:pt x="2846" y="2862"/>
                    <a:pt x="2846" y="2859"/>
                    <a:pt x="2846" y="2855"/>
                  </a:cubicBezTo>
                  <a:lnTo>
                    <a:pt x="2846" y="2855"/>
                  </a:lnTo>
                  <a:cubicBezTo>
                    <a:pt x="2845" y="2852"/>
                    <a:pt x="2845" y="2848"/>
                    <a:pt x="2845" y="2845"/>
                  </a:cubicBezTo>
                  <a:lnTo>
                    <a:pt x="2845" y="2844"/>
                  </a:lnTo>
                  <a:cubicBezTo>
                    <a:pt x="2845" y="2841"/>
                    <a:pt x="2845" y="2838"/>
                    <a:pt x="2844" y="2834"/>
                  </a:cubicBezTo>
                  <a:lnTo>
                    <a:pt x="2844" y="2834"/>
                  </a:lnTo>
                  <a:cubicBezTo>
                    <a:pt x="2844" y="2830"/>
                    <a:pt x="2844" y="2827"/>
                    <a:pt x="2844" y="2824"/>
                  </a:cubicBezTo>
                  <a:lnTo>
                    <a:pt x="2844" y="2824"/>
                  </a:lnTo>
                  <a:lnTo>
                    <a:pt x="2844" y="2824"/>
                  </a:lnTo>
                  <a:lnTo>
                    <a:pt x="2844" y="2823"/>
                  </a:lnTo>
                  <a:cubicBezTo>
                    <a:pt x="2843" y="2820"/>
                    <a:pt x="2843" y="2817"/>
                    <a:pt x="2842" y="2814"/>
                  </a:cubicBezTo>
                  <a:lnTo>
                    <a:pt x="2842" y="2813"/>
                  </a:lnTo>
                  <a:cubicBezTo>
                    <a:pt x="2842" y="2810"/>
                    <a:pt x="2841" y="2807"/>
                    <a:pt x="2841" y="2804"/>
                  </a:cubicBezTo>
                  <a:lnTo>
                    <a:pt x="2841" y="2803"/>
                  </a:lnTo>
                  <a:cubicBezTo>
                    <a:pt x="2840" y="2799"/>
                    <a:pt x="2840" y="2796"/>
                    <a:pt x="2839" y="2793"/>
                  </a:cubicBezTo>
                  <a:lnTo>
                    <a:pt x="2839" y="2792"/>
                  </a:lnTo>
                  <a:cubicBezTo>
                    <a:pt x="2839" y="2789"/>
                    <a:pt x="2838" y="2786"/>
                    <a:pt x="2837" y="2783"/>
                  </a:cubicBezTo>
                  <a:lnTo>
                    <a:pt x="2837" y="2783"/>
                  </a:lnTo>
                  <a:lnTo>
                    <a:pt x="2837" y="2783"/>
                  </a:lnTo>
                  <a:lnTo>
                    <a:pt x="2837" y="2783"/>
                  </a:lnTo>
                  <a:lnTo>
                    <a:pt x="2835" y="2774"/>
                  </a:lnTo>
                  <a:lnTo>
                    <a:pt x="2835" y="2772"/>
                  </a:lnTo>
                  <a:cubicBezTo>
                    <a:pt x="2834" y="2769"/>
                    <a:pt x="2834" y="2766"/>
                    <a:pt x="2833" y="2764"/>
                  </a:cubicBezTo>
                  <a:lnTo>
                    <a:pt x="2833" y="2762"/>
                  </a:lnTo>
                  <a:cubicBezTo>
                    <a:pt x="2832" y="2759"/>
                    <a:pt x="2831" y="2757"/>
                    <a:pt x="2830" y="2754"/>
                  </a:cubicBezTo>
                  <a:lnTo>
                    <a:pt x="2830" y="2752"/>
                  </a:lnTo>
                  <a:cubicBezTo>
                    <a:pt x="2829" y="2750"/>
                    <a:pt x="2828" y="2747"/>
                    <a:pt x="2827" y="2744"/>
                  </a:cubicBezTo>
                  <a:lnTo>
                    <a:pt x="2827" y="2743"/>
                  </a:lnTo>
                  <a:cubicBezTo>
                    <a:pt x="2826" y="2740"/>
                    <a:pt x="2825" y="2737"/>
                    <a:pt x="2824" y="2735"/>
                  </a:cubicBezTo>
                  <a:lnTo>
                    <a:pt x="2824" y="2733"/>
                  </a:lnTo>
                  <a:cubicBezTo>
                    <a:pt x="2823" y="2730"/>
                    <a:pt x="2822" y="2728"/>
                    <a:pt x="2821" y="2725"/>
                  </a:cubicBezTo>
                  <a:lnTo>
                    <a:pt x="2820" y="2723"/>
                  </a:lnTo>
                  <a:cubicBezTo>
                    <a:pt x="2819" y="2721"/>
                    <a:pt x="2818" y="2718"/>
                    <a:pt x="2818" y="2716"/>
                  </a:cubicBezTo>
                  <a:lnTo>
                    <a:pt x="2817" y="2714"/>
                  </a:lnTo>
                  <a:cubicBezTo>
                    <a:pt x="2816" y="2711"/>
                    <a:pt x="2815" y="2709"/>
                    <a:pt x="2814" y="2707"/>
                  </a:cubicBezTo>
                  <a:lnTo>
                    <a:pt x="2813" y="2704"/>
                  </a:lnTo>
                  <a:cubicBezTo>
                    <a:pt x="2812" y="2702"/>
                    <a:pt x="2811" y="2700"/>
                    <a:pt x="2810" y="2698"/>
                  </a:cubicBezTo>
                  <a:lnTo>
                    <a:pt x="2809" y="2696"/>
                  </a:lnTo>
                  <a:cubicBezTo>
                    <a:pt x="2764" y="2597"/>
                    <a:pt x="2682" y="2519"/>
                    <a:pt x="2580" y="2481"/>
                  </a:cubicBezTo>
                  <a:lnTo>
                    <a:pt x="2578" y="2480"/>
                  </a:lnTo>
                  <a:close/>
                  <a:moveTo>
                    <a:pt x="2434" y="1885"/>
                  </a:moveTo>
                  <a:cubicBezTo>
                    <a:pt x="2439" y="1885"/>
                    <a:pt x="2444" y="1885"/>
                    <a:pt x="2450" y="1886"/>
                  </a:cubicBezTo>
                  <a:lnTo>
                    <a:pt x="2539" y="1135"/>
                  </a:lnTo>
                  <a:cubicBezTo>
                    <a:pt x="2446" y="1107"/>
                    <a:pt x="2363" y="1057"/>
                    <a:pt x="2296" y="990"/>
                  </a:cubicBezTo>
                  <a:cubicBezTo>
                    <a:pt x="2191" y="885"/>
                    <a:pt x="2126" y="740"/>
                    <a:pt x="2126" y="580"/>
                  </a:cubicBezTo>
                  <a:cubicBezTo>
                    <a:pt x="2126" y="420"/>
                    <a:pt x="2191" y="275"/>
                    <a:pt x="2296" y="170"/>
                  </a:cubicBezTo>
                  <a:cubicBezTo>
                    <a:pt x="2401" y="65"/>
                    <a:pt x="2546" y="0"/>
                    <a:pt x="2706" y="0"/>
                  </a:cubicBezTo>
                  <a:cubicBezTo>
                    <a:pt x="2866" y="0"/>
                    <a:pt x="3011" y="65"/>
                    <a:pt x="3116" y="170"/>
                  </a:cubicBezTo>
                  <a:cubicBezTo>
                    <a:pt x="3221" y="275"/>
                    <a:pt x="3286" y="420"/>
                    <a:pt x="3286" y="580"/>
                  </a:cubicBezTo>
                  <a:cubicBezTo>
                    <a:pt x="3286" y="740"/>
                    <a:pt x="3221" y="885"/>
                    <a:pt x="3116" y="990"/>
                  </a:cubicBezTo>
                  <a:cubicBezTo>
                    <a:pt x="3018" y="1088"/>
                    <a:pt x="2885" y="1151"/>
                    <a:pt x="2737" y="1159"/>
                  </a:cubicBezTo>
                  <a:lnTo>
                    <a:pt x="2648" y="1909"/>
                  </a:lnTo>
                  <a:cubicBezTo>
                    <a:pt x="2833" y="1950"/>
                    <a:pt x="2998" y="2043"/>
                    <a:pt x="3127" y="2172"/>
                  </a:cubicBezTo>
                  <a:cubicBezTo>
                    <a:pt x="3242" y="2288"/>
                    <a:pt x="3329" y="2431"/>
                    <a:pt x="3375" y="2591"/>
                  </a:cubicBezTo>
                  <a:lnTo>
                    <a:pt x="4134" y="2452"/>
                  </a:lnTo>
                  <a:cubicBezTo>
                    <a:pt x="4139" y="2237"/>
                    <a:pt x="4314" y="2064"/>
                    <a:pt x="4530" y="2064"/>
                  </a:cubicBezTo>
                  <a:cubicBezTo>
                    <a:pt x="4749" y="2064"/>
                    <a:pt x="4927" y="2242"/>
                    <a:pt x="4927" y="2461"/>
                  </a:cubicBezTo>
                  <a:cubicBezTo>
                    <a:pt x="4927" y="2680"/>
                    <a:pt x="4749" y="2857"/>
                    <a:pt x="4530" y="2857"/>
                  </a:cubicBezTo>
                  <a:cubicBezTo>
                    <a:pt x="4379" y="2857"/>
                    <a:pt x="4247" y="2772"/>
                    <a:pt x="4180" y="2646"/>
                  </a:cubicBezTo>
                  <a:lnTo>
                    <a:pt x="3411" y="2788"/>
                  </a:lnTo>
                  <a:cubicBezTo>
                    <a:pt x="3413" y="2813"/>
                    <a:pt x="3414" y="2840"/>
                    <a:pt x="3414" y="2866"/>
                  </a:cubicBezTo>
                  <a:cubicBezTo>
                    <a:pt x="3414" y="3054"/>
                    <a:pt x="3361" y="3230"/>
                    <a:pt x="3269" y="3379"/>
                  </a:cubicBezTo>
                  <a:lnTo>
                    <a:pt x="3655" y="3674"/>
                  </a:lnTo>
                  <a:cubicBezTo>
                    <a:pt x="3708" y="3637"/>
                    <a:pt x="3774" y="3615"/>
                    <a:pt x="3844" y="3615"/>
                  </a:cubicBezTo>
                  <a:cubicBezTo>
                    <a:pt x="3936" y="3615"/>
                    <a:pt x="4018" y="3652"/>
                    <a:pt x="4078" y="3712"/>
                  </a:cubicBezTo>
                  <a:cubicBezTo>
                    <a:pt x="4138" y="3771"/>
                    <a:pt x="4175" y="3854"/>
                    <a:pt x="4175" y="3945"/>
                  </a:cubicBezTo>
                  <a:cubicBezTo>
                    <a:pt x="4175" y="4037"/>
                    <a:pt x="4138" y="4119"/>
                    <a:pt x="4078" y="4179"/>
                  </a:cubicBezTo>
                  <a:cubicBezTo>
                    <a:pt x="4018" y="4239"/>
                    <a:pt x="3936" y="4276"/>
                    <a:pt x="3844" y="4276"/>
                  </a:cubicBezTo>
                  <a:cubicBezTo>
                    <a:pt x="3753" y="4276"/>
                    <a:pt x="3670" y="4239"/>
                    <a:pt x="3610" y="4179"/>
                  </a:cubicBezTo>
                  <a:cubicBezTo>
                    <a:pt x="3551" y="4119"/>
                    <a:pt x="3514" y="4037"/>
                    <a:pt x="3514" y="3945"/>
                  </a:cubicBezTo>
                  <a:cubicBezTo>
                    <a:pt x="3514" y="3906"/>
                    <a:pt x="3521" y="3868"/>
                    <a:pt x="3533" y="3833"/>
                  </a:cubicBezTo>
                  <a:lnTo>
                    <a:pt x="3148" y="3538"/>
                  </a:lnTo>
                  <a:cubicBezTo>
                    <a:pt x="3141" y="3545"/>
                    <a:pt x="3134" y="3552"/>
                    <a:pt x="3127" y="3559"/>
                  </a:cubicBezTo>
                  <a:cubicBezTo>
                    <a:pt x="2961" y="3725"/>
                    <a:pt x="2737" y="3831"/>
                    <a:pt x="2488" y="3845"/>
                  </a:cubicBezTo>
                  <a:lnTo>
                    <a:pt x="2467" y="4291"/>
                  </a:lnTo>
                  <a:cubicBezTo>
                    <a:pt x="2503" y="4306"/>
                    <a:pt x="2536" y="4328"/>
                    <a:pt x="2564" y="4356"/>
                  </a:cubicBezTo>
                  <a:cubicBezTo>
                    <a:pt x="2618" y="4410"/>
                    <a:pt x="2651" y="4484"/>
                    <a:pt x="2651" y="4566"/>
                  </a:cubicBezTo>
                  <a:cubicBezTo>
                    <a:pt x="2651" y="4648"/>
                    <a:pt x="2618" y="4723"/>
                    <a:pt x="2564" y="4777"/>
                  </a:cubicBezTo>
                  <a:cubicBezTo>
                    <a:pt x="2510" y="4830"/>
                    <a:pt x="2436" y="4864"/>
                    <a:pt x="2354" y="4864"/>
                  </a:cubicBezTo>
                  <a:cubicBezTo>
                    <a:pt x="2272" y="4864"/>
                    <a:pt x="2197" y="4830"/>
                    <a:pt x="2144" y="4777"/>
                  </a:cubicBezTo>
                  <a:cubicBezTo>
                    <a:pt x="2090" y="4723"/>
                    <a:pt x="2056" y="4648"/>
                    <a:pt x="2056" y="4566"/>
                  </a:cubicBezTo>
                  <a:cubicBezTo>
                    <a:pt x="2056" y="4484"/>
                    <a:pt x="2090" y="4410"/>
                    <a:pt x="2144" y="4356"/>
                  </a:cubicBezTo>
                  <a:cubicBezTo>
                    <a:pt x="2178" y="4322"/>
                    <a:pt x="2220" y="4296"/>
                    <a:pt x="2267" y="4282"/>
                  </a:cubicBezTo>
                  <a:lnTo>
                    <a:pt x="2288" y="3836"/>
                  </a:lnTo>
                  <a:cubicBezTo>
                    <a:pt x="2076" y="3804"/>
                    <a:pt x="1885" y="3704"/>
                    <a:pt x="1740" y="3559"/>
                  </a:cubicBezTo>
                  <a:cubicBezTo>
                    <a:pt x="1720" y="3539"/>
                    <a:pt x="1701" y="3518"/>
                    <a:pt x="1683" y="3496"/>
                  </a:cubicBezTo>
                  <a:lnTo>
                    <a:pt x="955" y="3991"/>
                  </a:lnTo>
                  <a:cubicBezTo>
                    <a:pt x="979" y="4050"/>
                    <a:pt x="993" y="4114"/>
                    <a:pt x="993" y="4182"/>
                  </a:cubicBezTo>
                  <a:cubicBezTo>
                    <a:pt x="993" y="4319"/>
                    <a:pt x="937" y="4443"/>
                    <a:pt x="848" y="4533"/>
                  </a:cubicBezTo>
                  <a:cubicBezTo>
                    <a:pt x="758" y="4623"/>
                    <a:pt x="634" y="4678"/>
                    <a:pt x="497" y="4678"/>
                  </a:cubicBezTo>
                  <a:cubicBezTo>
                    <a:pt x="360" y="4678"/>
                    <a:pt x="236" y="4623"/>
                    <a:pt x="146" y="4533"/>
                  </a:cubicBezTo>
                  <a:cubicBezTo>
                    <a:pt x="56" y="4443"/>
                    <a:pt x="0" y="4319"/>
                    <a:pt x="0" y="4182"/>
                  </a:cubicBezTo>
                  <a:cubicBezTo>
                    <a:pt x="0" y="4045"/>
                    <a:pt x="56" y="3921"/>
                    <a:pt x="146" y="3831"/>
                  </a:cubicBezTo>
                  <a:cubicBezTo>
                    <a:pt x="236" y="3741"/>
                    <a:pt x="360" y="3685"/>
                    <a:pt x="497" y="3685"/>
                  </a:cubicBezTo>
                  <a:cubicBezTo>
                    <a:pt x="631" y="3685"/>
                    <a:pt x="753" y="3739"/>
                    <a:pt x="843" y="3826"/>
                  </a:cubicBezTo>
                  <a:lnTo>
                    <a:pt x="1571" y="3332"/>
                  </a:lnTo>
                  <a:cubicBezTo>
                    <a:pt x="1496" y="3193"/>
                    <a:pt x="1453" y="3034"/>
                    <a:pt x="1453" y="2866"/>
                  </a:cubicBezTo>
                  <a:cubicBezTo>
                    <a:pt x="1453" y="2659"/>
                    <a:pt x="1517" y="2468"/>
                    <a:pt x="1626" y="2310"/>
                  </a:cubicBezTo>
                  <a:lnTo>
                    <a:pt x="1125" y="1884"/>
                  </a:lnTo>
                  <a:cubicBezTo>
                    <a:pt x="1081" y="1910"/>
                    <a:pt x="1030" y="1924"/>
                    <a:pt x="976" y="1924"/>
                  </a:cubicBezTo>
                  <a:cubicBezTo>
                    <a:pt x="894" y="1924"/>
                    <a:pt x="819" y="1891"/>
                    <a:pt x="765" y="1837"/>
                  </a:cubicBezTo>
                  <a:cubicBezTo>
                    <a:pt x="712" y="1783"/>
                    <a:pt x="678" y="1709"/>
                    <a:pt x="678" y="1627"/>
                  </a:cubicBezTo>
                  <a:cubicBezTo>
                    <a:pt x="678" y="1545"/>
                    <a:pt x="712" y="1470"/>
                    <a:pt x="765" y="1417"/>
                  </a:cubicBezTo>
                  <a:cubicBezTo>
                    <a:pt x="819" y="1363"/>
                    <a:pt x="894" y="1330"/>
                    <a:pt x="976" y="1330"/>
                  </a:cubicBezTo>
                  <a:cubicBezTo>
                    <a:pt x="1058" y="1330"/>
                    <a:pt x="1132" y="1363"/>
                    <a:pt x="1186" y="1417"/>
                  </a:cubicBezTo>
                  <a:cubicBezTo>
                    <a:pt x="1240" y="1470"/>
                    <a:pt x="1273" y="1545"/>
                    <a:pt x="1273" y="1627"/>
                  </a:cubicBezTo>
                  <a:cubicBezTo>
                    <a:pt x="1273" y="1664"/>
                    <a:pt x="1266" y="1699"/>
                    <a:pt x="1254" y="1732"/>
                  </a:cubicBezTo>
                  <a:lnTo>
                    <a:pt x="1755" y="2158"/>
                  </a:lnTo>
                  <a:cubicBezTo>
                    <a:pt x="1931" y="1989"/>
                    <a:pt x="2170" y="1885"/>
                    <a:pt x="2434" y="1885"/>
                  </a:cubicBezTo>
                  <a:lnTo>
                    <a:pt x="2434" y="18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60" name="Freeform 12"/>
            <p:cNvSpPr>
              <a:spLocks noEditPoints="1"/>
            </p:cNvSpPr>
            <p:nvPr/>
          </p:nvSpPr>
          <p:spPr bwMode="auto">
            <a:xfrm>
              <a:off x="5760388" y="489061"/>
              <a:ext cx="125950" cy="127262"/>
            </a:xfrm>
            <a:custGeom>
              <a:avLst/>
              <a:gdLst>
                <a:gd name="T0" fmla="*/ 696 w 926"/>
                <a:gd name="T1" fmla="*/ 230 h 926"/>
                <a:gd name="T2" fmla="*/ 463 w 926"/>
                <a:gd name="T3" fmla="*/ 133 h 926"/>
                <a:gd name="T4" fmla="*/ 230 w 926"/>
                <a:gd name="T5" fmla="*/ 230 h 926"/>
                <a:gd name="T6" fmla="*/ 134 w 926"/>
                <a:gd name="T7" fmla="*/ 463 h 926"/>
                <a:gd name="T8" fmla="*/ 230 w 926"/>
                <a:gd name="T9" fmla="*/ 696 h 926"/>
                <a:gd name="T10" fmla="*/ 463 w 926"/>
                <a:gd name="T11" fmla="*/ 792 h 926"/>
                <a:gd name="T12" fmla="*/ 696 w 926"/>
                <a:gd name="T13" fmla="*/ 696 h 926"/>
                <a:gd name="T14" fmla="*/ 793 w 926"/>
                <a:gd name="T15" fmla="*/ 463 h 926"/>
                <a:gd name="T16" fmla="*/ 696 w 926"/>
                <a:gd name="T17" fmla="*/ 230 h 926"/>
                <a:gd name="T18" fmla="*/ 463 w 926"/>
                <a:gd name="T19" fmla="*/ 0 h 926"/>
                <a:gd name="T20" fmla="*/ 791 w 926"/>
                <a:gd name="T21" fmla="*/ 135 h 926"/>
                <a:gd name="T22" fmla="*/ 926 w 926"/>
                <a:gd name="T23" fmla="*/ 463 h 926"/>
                <a:gd name="T24" fmla="*/ 791 w 926"/>
                <a:gd name="T25" fmla="*/ 790 h 926"/>
                <a:gd name="T26" fmla="*/ 463 w 926"/>
                <a:gd name="T27" fmla="*/ 926 h 926"/>
                <a:gd name="T28" fmla="*/ 136 w 926"/>
                <a:gd name="T29" fmla="*/ 790 h 926"/>
                <a:gd name="T30" fmla="*/ 0 w 926"/>
                <a:gd name="T31" fmla="*/ 463 h 926"/>
                <a:gd name="T32" fmla="*/ 136 w 926"/>
                <a:gd name="T33" fmla="*/ 135 h 926"/>
                <a:gd name="T34" fmla="*/ 463 w 926"/>
                <a:gd name="T35" fmla="*/ 0 h 926"/>
                <a:gd name="T36" fmla="*/ 463 w 926"/>
                <a:gd name="T37" fmla="*/ 0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6" h="926">
                  <a:moveTo>
                    <a:pt x="696" y="230"/>
                  </a:moveTo>
                  <a:cubicBezTo>
                    <a:pt x="637" y="170"/>
                    <a:pt x="554" y="133"/>
                    <a:pt x="463" y="133"/>
                  </a:cubicBezTo>
                  <a:cubicBezTo>
                    <a:pt x="372" y="133"/>
                    <a:pt x="290" y="170"/>
                    <a:pt x="230" y="230"/>
                  </a:cubicBezTo>
                  <a:cubicBezTo>
                    <a:pt x="171" y="289"/>
                    <a:pt x="134" y="372"/>
                    <a:pt x="134" y="463"/>
                  </a:cubicBezTo>
                  <a:cubicBezTo>
                    <a:pt x="134" y="554"/>
                    <a:pt x="171" y="636"/>
                    <a:pt x="230" y="696"/>
                  </a:cubicBezTo>
                  <a:cubicBezTo>
                    <a:pt x="290" y="755"/>
                    <a:pt x="372" y="792"/>
                    <a:pt x="463" y="792"/>
                  </a:cubicBezTo>
                  <a:cubicBezTo>
                    <a:pt x="554" y="792"/>
                    <a:pt x="637" y="755"/>
                    <a:pt x="696" y="696"/>
                  </a:cubicBezTo>
                  <a:cubicBezTo>
                    <a:pt x="756" y="636"/>
                    <a:pt x="793" y="554"/>
                    <a:pt x="793" y="463"/>
                  </a:cubicBezTo>
                  <a:cubicBezTo>
                    <a:pt x="793" y="372"/>
                    <a:pt x="756" y="289"/>
                    <a:pt x="696" y="230"/>
                  </a:cubicBezTo>
                  <a:close/>
                  <a:moveTo>
                    <a:pt x="463" y="0"/>
                  </a:moveTo>
                  <a:cubicBezTo>
                    <a:pt x="591" y="0"/>
                    <a:pt x="707" y="52"/>
                    <a:pt x="791" y="135"/>
                  </a:cubicBezTo>
                  <a:cubicBezTo>
                    <a:pt x="874" y="219"/>
                    <a:pt x="926" y="335"/>
                    <a:pt x="926" y="463"/>
                  </a:cubicBezTo>
                  <a:cubicBezTo>
                    <a:pt x="926" y="591"/>
                    <a:pt x="874" y="706"/>
                    <a:pt x="791" y="790"/>
                  </a:cubicBezTo>
                  <a:cubicBezTo>
                    <a:pt x="707" y="874"/>
                    <a:pt x="591" y="926"/>
                    <a:pt x="463" y="926"/>
                  </a:cubicBezTo>
                  <a:cubicBezTo>
                    <a:pt x="336" y="926"/>
                    <a:pt x="220" y="874"/>
                    <a:pt x="136" y="790"/>
                  </a:cubicBezTo>
                  <a:cubicBezTo>
                    <a:pt x="52" y="706"/>
                    <a:pt x="0" y="591"/>
                    <a:pt x="0" y="463"/>
                  </a:cubicBezTo>
                  <a:cubicBezTo>
                    <a:pt x="0" y="335"/>
                    <a:pt x="52" y="219"/>
                    <a:pt x="136" y="135"/>
                  </a:cubicBezTo>
                  <a:cubicBezTo>
                    <a:pt x="220" y="52"/>
                    <a:pt x="336" y="0"/>
                    <a:pt x="463" y="0"/>
                  </a:cubicBezTo>
                  <a:lnTo>
                    <a:pt x="46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grpSp>
      <p:sp>
        <p:nvSpPr>
          <p:cNvPr id="68" name="Rectangle 67"/>
          <p:cNvSpPr/>
          <p:nvPr/>
        </p:nvSpPr>
        <p:spPr>
          <a:xfrm rot="16200000">
            <a:off x="-477755" y="8869623"/>
            <a:ext cx="2490392"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DATA LAKE</a:t>
            </a:r>
          </a:p>
        </p:txBody>
      </p:sp>
      <p:pic>
        <p:nvPicPr>
          <p:cNvPr id="93" name="Imagen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59033" y="7971892"/>
            <a:ext cx="5292000" cy="171987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pic>
      <p:pic>
        <p:nvPicPr>
          <p:cNvPr id="94"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914040" y="7645511"/>
            <a:ext cx="5220000" cy="2240445"/>
          </a:xfrm>
          <a:prstGeom prst="rect">
            <a:avLst/>
          </a:prstGeom>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pic>
      <p:pic>
        <p:nvPicPr>
          <p:cNvPr id="13" name="Imagen 12"/>
          <p:cNvPicPr>
            <a:picLocks noChangeAspect="1"/>
          </p:cNvPicPr>
          <p:nvPr/>
        </p:nvPicPr>
        <p:blipFill>
          <a:blip r:embed="rId11"/>
          <a:stretch>
            <a:fillRect/>
          </a:stretch>
        </p:blipFill>
        <p:spPr>
          <a:xfrm>
            <a:off x="1559151" y="7733535"/>
            <a:ext cx="5328000" cy="207664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pic>
      <p:pic>
        <p:nvPicPr>
          <p:cNvPr id="16" name="Imagen 15"/>
          <p:cNvPicPr>
            <a:picLocks noChangeAspect="1"/>
          </p:cNvPicPr>
          <p:nvPr/>
        </p:nvPicPr>
        <p:blipFill>
          <a:blip r:embed="rId12"/>
          <a:stretch>
            <a:fillRect/>
          </a:stretch>
        </p:blipFill>
        <p:spPr>
          <a:xfrm>
            <a:off x="7554044" y="7485665"/>
            <a:ext cx="5004000" cy="249296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pic>
      <p:sp>
        <p:nvSpPr>
          <p:cNvPr id="20" name="Rectángulo 19"/>
          <p:cNvSpPr/>
          <p:nvPr/>
        </p:nvSpPr>
        <p:spPr>
          <a:xfrm>
            <a:off x="1533830" y="7514875"/>
            <a:ext cx="5328312" cy="2515878"/>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7" name="Rectángulo 136"/>
          <p:cNvSpPr/>
          <p:nvPr/>
        </p:nvSpPr>
        <p:spPr>
          <a:xfrm>
            <a:off x="7293730" y="7514875"/>
            <a:ext cx="5328312" cy="2515878"/>
          </a:xfrm>
          <a:prstGeom prst="rect">
            <a:avLst/>
          </a:prstGeom>
          <a:noFill/>
          <a:ln w="12700" cap="flat" cmpd="sng" algn="ctr">
            <a:solidFill>
              <a:srgbClr val="AFABAB"/>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8" name="Rectángulo 137"/>
          <p:cNvSpPr/>
          <p:nvPr/>
        </p:nvSpPr>
        <p:spPr>
          <a:xfrm>
            <a:off x="13109903" y="7542644"/>
            <a:ext cx="5328312" cy="2515878"/>
          </a:xfrm>
          <a:prstGeom prst="rect">
            <a:avLst/>
          </a:prstGeom>
          <a:noFill/>
          <a:ln w="12700" cap="flat" cmpd="sng" algn="ctr">
            <a:solidFill>
              <a:srgbClr val="AFABAB"/>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9" name="Rectángulo 138"/>
          <p:cNvSpPr/>
          <p:nvPr/>
        </p:nvSpPr>
        <p:spPr>
          <a:xfrm>
            <a:off x="18853474" y="7542644"/>
            <a:ext cx="5328312" cy="2515878"/>
          </a:xfrm>
          <a:prstGeom prst="rect">
            <a:avLst/>
          </a:prstGeom>
          <a:noFill/>
          <a:ln w="12700" cap="flat" cmpd="sng" algn="ctr">
            <a:solidFill>
              <a:srgbClr val="AFABAB"/>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1" name="Rectangle 27"/>
          <p:cNvSpPr/>
          <p:nvPr/>
        </p:nvSpPr>
        <p:spPr>
          <a:xfrm>
            <a:off x="1533829" y="10411370"/>
            <a:ext cx="5328000" cy="1624697"/>
          </a:xfrm>
          <a:prstGeom prst="rect">
            <a:avLst/>
          </a:prstGeom>
          <a:ln>
            <a:solidFill>
              <a:schemeClr val="tx1">
                <a:lumMod val="50000"/>
                <a:lumOff val="50000"/>
              </a:schemeClr>
            </a:solidFill>
            <a:prstDash val="lgDash"/>
          </a:ln>
        </p:spPr>
        <p:txBody>
          <a:bodyPr wrap="square" anchor="ctr">
            <a:noAutofit/>
          </a:bodyPr>
          <a:lstStyle/>
          <a:p>
            <a:pPr algn="ctr"/>
            <a:r>
              <a:rPr lang="en-US" sz="2400" dirty="0">
                <a:solidFill>
                  <a:prstClr val="black"/>
                </a:solidFill>
                <a:latin typeface="Calibri" panose="020F0502020204030204" pitchFamily="34" charset="0"/>
              </a:rPr>
              <a:t>Automation of the monitoring, diagnosis and resolutions of </a:t>
            </a:r>
            <a:r>
              <a:rPr lang="en-US" sz="2400" dirty="0" smtClean="0">
                <a:solidFill>
                  <a:prstClr val="black"/>
                </a:solidFill>
                <a:latin typeface="Calibri" panose="020F0502020204030204" pitchFamily="34" charset="0"/>
              </a:rPr>
              <a:t>repetitive tasks </a:t>
            </a:r>
            <a:r>
              <a:rPr lang="en-US" sz="2400" dirty="0">
                <a:solidFill>
                  <a:prstClr val="black"/>
                </a:solidFill>
                <a:latin typeface="Calibri" panose="020F0502020204030204" pitchFamily="34" charset="0"/>
              </a:rPr>
              <a:t>using RPA Technology freeing the worker </a:t>
            </a:r>
            <a:r>
              <a:rPr lang="en-US" sz="2400" dirty="0" smtClean="0">
                <a:solidFill>
                  <a:prstClr val="black"/>
                </a:solidFill>
                <a:latin typeface="Calibri" panose="020F0502020204030204" pitchFamily="34" charset="0"/>
              </a:rPr>
              <a:t>to focus on more impactful work</a:t>
            </a:r>
            <a:endParaRPr lang="en-US" sz="2400" dirty="0">
              <a:solidFill>
                <a:prstClr val="black"/>
              </a:solidFill>
              <a:latin typeface="Calibri" panose="020F0502020204030204" pitchFamily="34" charset="0"/>
            </a:endParaRPr>
          </a:p>
        </p:txBody>
      </p:sp>
      <p:sp>
        <p:nvSpPr>
          <p:cNvPr id="143" name="Rectangle 27"/>
          <p:cNvSpPr/>
          <p:nvPr/>
        </p:nvSpPr>
        <p:spPr>
          <a:xfrm>
            <a:off x="7293730" y="10435189"/>
            <a:ext cx="5328000" cy="1624697"/>
          </a:xfrm>
          <a:prstGeom prst="rect">
            <a:avLst/>
          </a:prstGeom>
          <a:noFill/>
          <a:ln>
            <a:solidFill>
              <a:srgbClr val="7F7F7F"/>
            </a:solidFill>
            <a:prstDash val="lgDash"/>
          </a:ln>
          <a:extLst>
            <a:ext uri="{909E8E84-426E-40DD-AFC4-6F175D3DCCD1}">
              <a14:hiddenFill xmlns:a14="http://schemas.microsoft.com/office/drawing/2010/main">
                <a:solidFill>
                  <a:srgbClr val="BBE0E3"/>
                </a:solidFill>
              </a14:hiddenFill>
            </a:ext>
          </a:extLst>
        </p:spPr>
        <p:txBody>
          <a:bodyPr wrap="square" anchor="ctr">
            <a:noAutofit/>
          </a:bodyPr>
          <a:lstStyle/>
          <a:p>
            <a:pPr algn="ctr"/>
            <a:r>
              <a:rPr lang="en-US" sz="2400" dirty="0" smtClean="0">
                <a:solidFill>
                  <a:prstClr val="black"/>
                </a:solidFill>
                <a:latin typeface="Calibri" panose="020F0502020204030204" pitchFamily="34" charset="0"/>
              </a:rPr>
              <a:t>Automation of the inventory audit process avoiding manual tasks and improving in data quality </a:t>
            </a:r>
            <a:endParaRPr lang="en-US" sz="2400" dirty="0">
              <a:solidFill>
                <a:prstClr val="black"/>
              </a:solidFill>
              <a:latin typeface="Calibri" panose="020F0502020204030204" pitchFamily="34" charset="0"/>
            </a:endParaRPr>
          </a:p>
        </p:txBody>
      </p:sp>
      <p:sp>
        <p:nvSpPr>
          <p:cNvPr id="145" name="Rectangle 27"/>
          <p:cNvSpPr/>
          <p:nvPr/>
        </p:nvSpPr>
        <p:spPr>
          <a:xfrm>
            <a:off x="13123033" y="10414938"/>
            <a:ext cx="5328000" cy="1624697"/>
          </a:xfrm>
          <a:prstGeom prst="rect">
            <a:avLst/>
          </a:prstGeom>
          <a:noFill/>
          <a:ln>
            <a:solidFill>
              <a:srgbClr val="7F7F7F"/>
            </a:solidFill>
            <a:prstDash val="lgDash"/>
          </a:ln>
          <a:extLst>
            <a:ext uri="{909E8E84-426E-40DD-AFC4-6F175D3DCCD1}">
              <a14:hiddenFill xmlns:a14="http://schemas.microsoft.com/office/drawing/2010/main">
                <a:solidFill>
                  <a:srgbClr val="BBE0E3"/>
                </a:solidFill>
              </a14:hiddenFill>
            </a:ext>
          </a:extLst>
        </p:spPr>
        <p:txBody>
          <a:bodyPr wrap="square" anchor="ctr">
            <a:noAutofit/>
          </a:bodyPr>
          <a:lstStyle/>
          <a:p>
            <a:pPr algn="ctr"/>
            <a:r>
              <a:rPr lang="en-US" sz="2400" dirty="0" smtClean="0">
                <a:solidFill>
                  <a:prstClr val="black"/>
                </a:solidFill>
                <a:latin typeface="Calibri" panose="020F0502020204030204" pitchFamily="34" charset="0"/>
              </a:rPr>
              <a:t>Automation of the execution of the functional tests contemplated in each of the banks</a:t>
            </a:r>
            <a:endParaRPr lang="en-US" sz="2400" dirty="0">
              <a:solidFill>
                <a:prstClr val="black"/>
              </a:solidFill>
              <a:latin typeface="Calibri" panose="020F0502020204030204" pitchFamily="34" charset="0"/>
            </a:endParaRPr>
          </a:p>
        </p:txBody>
      </p:sp>
      <p:sp>
        <p:nvSpPr>
          <p:cNvPr id="146" name="Rectangle 27"/>
          <p:cNvSpPr/>
          <p:nvPr/>
        </p:nvSpPr>
        <p:spPr>
          <a:xfrm>
            <a:off x="18882934" y="10411369"/>
            <a:ext cx="5328000" cy="1624697"/>
          </a:xfrm>
          <a:prstGeom prst="rect">
            <a:avLst/>
          </a:prstGeom>
          <a:noFill/>
          <a:ln>
            <a:solidFill>
              <a:srgbClr val="7F7F7F"/>
            </a:solidFill>
            <a:prstDash val="lgDash"/>
          </a:ln>
          <a:extLst>
            <a:ext uri="{909E8E84-426E-40DD-AFC4-6F175D3DCCD1}">
              <a14:hiddenFill xmlns:a14="http://schemas.microsoft.com/office/drawing/2010/main">
                <a:solidFill>
                  <a:srgbClr val="BBE0E3"/>
                </a:solidFill>
              </a14:hiddenFill>
            </a:ext>
          </a:extLst>
        </p:spPr>
        <p:txBody>
          <a:bodyPr wrap="square" anchor="ctr">
            <a:noAutofit/>
          </a:bodyPr>
          <a:lstStyle/>
          <a:p>
            <a:pPr algn="ctr"/>
            <a:r>
              <a:rPr lang="en-US" sz="2400" dirty="0" smtClean="0">
                <a:solidFill>
                  <a:prstClr val="black"/>
                </a:solidFill>
                <a:latin typeface="Calibri" panose="020F0502020204030204" pitchFamily="34" charset="0"/>
              </a:rPr>
              <a:t>Detection and analysis of potential risks and the application of automatic restoration techniques</a:t>
            </a:r>
            <a:endParaRPr lang="en-US" sz="2400" dirty="0">
              <a:solidFill>
                <a:prstClr val="black"/>
              </a:solidFill>
              <a:latin typeface="Calibri" panose="020F0502020204030204" pitchFamily="34" charset="0"/>
            </a:endParaRPr>
          </a:p>
        </p:txBody>
      </p:sp>
      <p:sp>
        <p:nvSpPr>
          <p:cNvPr id="151" name="Rectangle 27"/>
          <p:cNvSpPr/>
          <p:nvPr/>
        </p:nvSpPr>
        <p:spPr>
          <a:xfrm>
            <a:off x="1574204" y="12256639"/>
            <a:ext cx="11062891" cy="635240"/>
          </a:xfrm>
          <a:prstGeom prst="rect">
            <a:avLst/>
          </a:prstGeom>
          <a:ln w="12700">
            <a:solidFill>
              <a:srgbClr val="9AAE04"/>
            </a:solidFill>
            <a:prstDash val="lgDashDot"/>
          </a:ln>
        </p:spPr>
        <p:txBody>
          <a:bodyPr wrap="square" anchor="ctr">
            <a:noAutofit/>
          </a:bodyPr>
          <a:lstStyle/>
          <a:p>
            <a:pPr algn="ctr"/>
            <a:r>
              <a:rPr lang="en-US" sz="2400" dirty="0" smtClean="0">
                <a:solidFill>
                  <a:prstClr val="black"/>
                </a:solidFill>
                <a:latin typeface="Calibri" panose="020F0502020204030204" pitchFamily="34" charset="0"/>
              </a:rPr>
              <a:t>Using RPA and AI to achieve considerable improvements in automation levels</a:t>
            </a:r>
            <a:endParaRPr lang="en-US" sz="2400" dirty="0">
              <a:solidFill>
                <a:prstClr val="black"/>
              </a:solidFill>
              <a:latin typeface="Calibri" panose="020F0502020204030204" pitchFamily="34" charset="0"/>
            </a:endParaRPr>
          </a:p>
        </p:txBody>
      </p:sp>
    </p:spTree>
    <p:extLst>
      <p:ext uri="{BB962C8B-B14F-4D97-AF65-F5344CB8AC3E}">
        <p14:creationId xmlns:p14="http://schemas.microsoft.com/office/powerpoint/2010/main" val="1219929327"/>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Machine Learning</a:t>
            </a:r>
            <a:endParaRPr lang="en-US" sz="2400" b="1" dirty="0">
              <a:solidFill>
                <a:prstClr val="white"/>
              </a:solidFill>
              <a:latin typeface="Calibri" panose="020F0502020204030204" pitchFamily="34" charset="0"/>
            </a:endParaRPr>
          </a:p>
        </p:txBody>
      </p:sp>
      <p:sp>
        <p:nvSpPr>
          <p:cNvPr id="14" name="TextBox 13"/>
          <p:cNvSpPr txBox="1"/>
          <p:nvPr/>
        </p:nvSpPr>
        <p:spPr>
          <a:xfrm>
            <a:off x="1390800" y="1923150"/>
            <a:ext cx="21583500" cy="1077218"/>
          </a:xfrm>
          <a:prstGeom prst="rect">
            <a:avLst/>
          </a:prstGeom>
          <a:noFill/>
        </p:spPr>
        <p:txBody>
          <a:bodyPr wrap="square" rtlCol="0">
            <a:spAutoFit/>
          </a:bodyPr>
          <a:lstStyle/>
          <a:p>
            <a:r>
              <a:rPr lang="en-US" sz="3200" dirty="0">
                <a:solidFill>
                  <a:prstClr val="black"/>
                </a:solidFill>
                <a:latin typeface="Calibri" panose="020F0502020204030204" pitchFamily="34" charset="0"/>
              </a:rPr>
              <a:t>everis has machine learning capabilities that can be applied in the project that are complementary to the capabilities of </a:t>
            </a:r>
            <a:r>
              <a:rPr lang="en-US" sz="3200" dirty="0" smtClean="0">
                <a:solidFill>
                  <a:prstClr val="black"/>
                </a:solidFill>
                <a:latin typeface="Calibri" panose="020F0502020204030204" pitchFamily="34" charset="0"/>
              </a:rPr>
              <a:t>DEVO and Allot</a:t>
            </a:r>
            <a:endParaRPr lang="en-US" sz="3200" dirty="0">
              <a:solidFill>
                <a:prstClr val="black"/>
              </a:solidFill>
              <a:latin typeface="Calibri" panose="020F0502020204030204" pitchFamily="34" charset="0"/>
            </a:endParaRPr>
          </a:p>
        </p:txBody>
      </p:sp>
      <p:sp>
        <p:nvSpPr>
          <p:cNvPr id="17"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18"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defRPr/>
            </a:pPr>
            <a:r>
              <a:rPr lang="en-US" sz="4000" b="1" cap="all" dirty="0" smtClean="0">
                <a:solidFill>
                  <a:prstClr val="black"/>
                </a:solidFill>
                <a:latin typeface="Calibri" panose="020F0502020204030204" pitchFamily="34" charset="0"/>
              </a:rPr>
              <a:t>Machine </a:t>
            </a:r>
            <a:r>
              <a:rPr lang="en-US" sz="4000" b="1" cap="all" dirty="0">
                <a:solidFill>
                  <a:prstClr val="black"/>
                </a:solidFill>
                <a:latin typeface="Calibri" panose="020F0502020204030204" pitchFamily="34" charset="0"/>
              </a:rPr>
              <a:t>Learning capabilities</a:t>
            </a:r>
          </a:p>
        </p:txBody>
      </p:sp>
      <p:sp>
        <p:nvSpPr>
          <p:cNvPr id="15" name="Rectangle 14"/>
          <p:cNvSpPr/>
          <p:nvPr/>
        </p:nvSpPr>
        <p:spPr>
          <a:xfrm rot="16200000">
            <a:off x="-464128" y="11488386"/>
            <a:ext cx="2463138"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PROBES</a:t>
            </a:r>
          </a:p>
        </p:txBody>
      </p:sp>
      <p:sp>
        <p:nvSpPr>
          <p:cNvPr id="19" name="Rectangle 18"/>
          <p:cNvSpPr/>
          <p:nvPr/>
        </p:nvSpPr>
        <p:spPr>
          <a:xfrm rot="16200000">
            <a:off x="-1735649" y="5005080"/>
            <a:ext cx="5006181"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SOC-cem-sqm</a:t>
            </a:r>
          </a:p>
        </p:txBody>
      </p:sp>
      <p:sp>
        <p:nvSpPr>
          <p:cNvPr id="7" name="Rectangle 6"/>
          <p:cNvSpPr/>
          <p:nvPr/>
        </p:nvSpPr>
        <p:spPr>
          <a:xfrm>
            <a:off x="8521175" y="3154652"/>
            <a:ext cx="8401582" cy="707886"/>
          </a:xfrm>
          <a:prstGeom prst="rect">
            <a:avLst/>
          </a:prstGeom>
        </p:spPr>
        <p:txBody>
          <a:bodyPr wrap="square">
            <a:spAutoFit/>
          </a:bodyPr>
          <a:lstStyle/>
          <a:p>
            <a:pPr algn="ctr" defTabSz="457200"/>
            <a:r>
              <a:rPr lang="en-US" sz="4000" b="1" cap="all" dirty="0">
                <a:solidFill>
                  <a:prstClr val="black"/>
                </a:solidFill>
                <a:latin typeface="Calibri" panose="020F0502020204030204" pitchFamily="34" charset="0"/>
                <a:cs typeface="Calibri" panose="020F0502020204030204" pitchFamily="34" charset="0"/>
              </a:rPr>
              <a:t>OTHER </a:t>
            </a:r>
            <a:r>
              <a:rPr lang="en-US" sz="4000" b="1" cap="all" dirty="0" smtClean="0">
                <a:solidFill>
                  <a:prstClr val="black"/>
                </a:solidFill>
                <a:latin typeface="Calibri" panose="020F0502020204030204" pitchFamily="34" charset="0"/>
                <a:cs typeface="Calibri" panose="020F0502020204030204" pitchFamily="34" charset="0"/>
              </a:rPr>
              <a:t>ANALYTICS &amp; AI </a:t>
            </a:r>
            <a:r>
              <a:rPr lang="en-US" sz="4000" b="1" cap="all" dirty="0">
                <a:solidFill>
                  <a:prstClr val="black"/>
                </a:solidFill>
                <a:latin typeface="Calibri" panose="020F0502020204030204" pitchFamily="34" charset="0"/>
                <a:cs typeface="Calibri" panose="020F0502020204030204" pitchFamily="34" charset="0"/>
              </a:rPr>
              <a:t>capabilities</a:t>
            </a:r>
            <a:endParaRPr lang="en-US" sz="4000" b="1" dirty="0">
              <a:solidFill>
                <a:prstClr val="black"/>
              </a:solidFill>
              <a:latin typeface="Calibri" panose="020F0502020204030204" pitchFamily="34" charset="0"/>
              <a:cs typeface="Calibri" panose="020F0502020204030204" pitchFamily="34" charset="0"/>
            </a:endParaRPr>
          </a:p>
        </p:txBody>
      </p:sp>
      <p:grpSp>
        <p:nvGrpSpPr>
          <p:cNvPr id="11" name="Group 10"/>
          <p:cNvGrpSpPr/>
          <p:nvPr/>
        </p:nvGrpSpPr>
        <p:grpSpPr>
          <a:xfrm>
            <a:off x="4452000" y="4007314"/>
            <a:ext cx="15491103" cy="360000"/>
            <a:chOff x="2006769" y="6567634"/>
            <a:chExt cx="8033539" cy="360000"/>
          </a:xfrm>
        </p:grpSpPr>
        <p:cxnSp>
          <p:nvCxnSpPr>
            <p:cNvPr id="5" name="Straight Connector 4"/>
            <p:cNvCxnSpPr/>
            <p:nvPr/>
          </p:nvCxnSpPr>
          <p:spPr>
            <a:xfrm>
              <a:off x="2114550" y="6747634"/>
              <a:ext cx="7920000" cy="0"/>
            </a:xfrm>
            <a:prstGeom prst="line">
              <a:avLst/>
            </a:prstGeom>
            <a:ln w="57150">
              <a:solidFill>
                <a:srgbClr val="9AAE04"/>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006769" y="6567634"/>
              <a:ext cx="186693" cy="360000"/>
            </a:xfrm>
            <a:prstGeom prst="ellipse">
              <a:avLst/>
            </a:prstGeom>
            <a:solidFill>
              <a:srgbClr val="9AAE04"/>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pitchFamily="34" charset="0"/>
              </a:endParaRPr>
            </a:p>
          </p:txBody>
        </p:sp>
        <p:sp>
          <p:nvSpPr>
            <p:cNvPr id="174" name="Oval 173"/>
            <p:cNvSpPr/>
            <p:nvPr/>
          </p:nvSpPr>
          <p:spPr>
            <a:xfrm>
              <a:off x="9853615" y="6567634"/>
              <a:ext cx="186693" cy="360000"/>
            </a:xfrm>
            <a:prstGeom prst="ellipse">
              <a:avLst/>
            </a:prstGeom>
            <a:solidFill>
              <a:srgbClr val="9AAE04"/>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pitchFamily="34" charset="0"/>
              </a:endParaRPr>
            </a:p>
          </p:txBody>
        </p:sp>
      </p:grpSp>
      <p:sp>
        <p:nvSpPr>
          <p:cNvPr id="34" name="TextBox 33"/>
          <p:cNvSpPr txBox="1"/>
          <p:nvPr/>
        </p:nvSpPr>
        <p:spPr>
          <a:xfrm>
            <a:off x="1467870" y="6588628"/>
            <a:ext cx="7053575" cy="830997"/>
          </a:xfrm>
          <a:prstGeom prst="rect">
            <a:avLst/>
          </a:prstGeom>
          <a:noFill/>
        </p:spPr>
        <p:txBody>
          <a:bodyPr wrap="square" rtlCol="0">
            <a:noAutofit/>
          </a:bodyPr>
          <a:lstStyle/>
          <a:p>
            <a:pPr algn="ctr"/>
            <a:r>
              <a:rPr lang="en-US" sz="3200" b="1" dirty="0">
                <a:solidFill>
                  <a:prstClr val="black"/>
                </a:solidFill>
                <a:latin typeface="Calibri" panose="020F0502020204030204" pitchFamily="34" charset="0"/>
                <a:cs typeface="Calibri" panose="020F0502020204030204" pitchFamily="34" charset="0"/>
              </a:rPr>
              <a:t>Cyber Security Insider </a:t>
            </a:r>
            <a:endParaRPr lang="en-US" sz="3200" b="1" dirty="0" smtClean="0">
              <a:solidFill>
                <a:prstClr val="black"/>
              </a:solidFill>
              <a:latin typeface="Calibri" panose="020F0502020204030204" pitchFamily="34" charset="0"/>
              <a:cs typeface="Calibri" panose="020F0502020204030204" pitchFamily="34" charset="0"/>
            </a:endParaRPr>
          </a:p>
          <a:p>
            <a:pPr algn="ctr"/>
            <a:r>
              <a:rPr lang="en-US" sz="3200" b="1" dirty="0" smtClean="0">
                <a:solidFill>
                  <a:prstClr val="black"/>
                </a:solidFill>
                <a:latin typeface="Calibri" panose="020F0502020204030204" pitchFamily="34" charset="0"/>
                <a:cs typeface="Calibri" panose="020F0502020204030204" pitchFamily="34" charset="0"/>
              </a:rPr>
              <a:t>Thread </a:t>
            </a:r>
            <a:r>
              <a:rPr lang="en-US" sz="3200" b="1" dirty="0">
                <a:solidFill>
                  <a:prstClr val="black"/>
                </a:solidFill>
                <a:latin typeface="Calibri" panose="020F0502020204030204" pitchFamily="34" charset="0"/>
                <a:cs typeface="Calibri" panose="020F0502020204030204" pitchFamily="34" charset="0"/>
              </a:rPr>
              <a:t>protection</a:t>
            </a:r>
          </a:p>
        </p:txBody>
      </p:sp>
      <p:sp>
        <p:nvSpPr>
          <p:cNvPr id="217" name="TextBox 216"/>
          <p:cNvSpPr txBox="1"/>
          <p:nvPr/>
        </p:nvSpPr>
        <p:spPr>
          <a:xfrm>
            <a:off x="15605093" y="6564714"/>
            <a:ext cx="7151955" cy="830997"/>
          </a:xfrm>
          <a:prstGeom prst="rect">
            <a:avLst/>
          </a:prstGeom>
          <a:noFill/>
        </p:spPr>
        <p:txBody>
          <a:bodyPr wrap="square" rtlCol="0">
            <a:noAutofit/>
          </a:bodyPr>
          <a:lstStyle/>
          <a:p>
            <a:pPr algn="ctr"/>
            <a:r>
              <a:rPr lang="en-US" sz="3200" b="1" dirty="0" smtClean="0">
                <a:solidFill>
                  <a:prstClr val="black"/>
                </a:solidFill>
                <a:latin typeface="Calibri" panose="020F0502020204030204" pitchFamily="34" charset="0"/>
                <a:cs typeface="Calibri" panose="020F0502020204030204" pitchFamily="34" charset="0"/>
              </a:rPr>
              <a:t>e2e Data Processing Platform for Telco</a:t>
            </a:r>
          </a:p>
          <a:p>
            <a:pPr algn="ctr"/>
            <a:r>
              <a:rPr lang="en-US" sz="3200" b="1" dirty="0" smtClean="0">
                <a:solidFill>
                  <a:prstClr val="black"/>
                </a:solidFill>
                <a:latin typeface="Calibri" panose="020F0502020204030204" pitchFamily="34" charset="0"/>
                <a:cs typeface="Calibri" panose="020F0502020204030204" pitchFamily="34" charset="0"/>
              </a:rPr>
              <a:t>Data Lake usage optimization</a:t>
            </a:r>
            <a:endParaRPr lang="en-US" sz="3200" b="1" dirty="0">
              <a:solidFill>
                <a:prstClr val="black"/>
              </a:solidFill>
              <a:latin typeface="Calibri" panose="020F0502020204030204" pitchFamily="34" charset="0"/>
              <a:cs typeface="Calibri" panose="020F0502020204030204" pitchFamily="34" charset="0"/>
            </a:endParaRPr>
          </a:p>
        </p:txBody>
      </p:sp>
      <p:sp>
        <p:nvSpPr>
          <p:cNvPr id="222" name="Rectangle 221"/>
          <p:cNvSpPr/>
          <p:nvPr/>
        </p:nvSpPr>
        <p:spPr>
          <a:xfrm rot="16200000">
            <a:off x="-477755" y="8996623"/>
            <a:ext cx="2490392"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DATA LAKE</a:t>
            </a:r>
          </a:p>
        </p:txBody>
      </p:sp>
      <p:sp>
        <p:nvSpPr>
          <p:cNvPr id="223" name="Oval 222"/>
          <p:cNvSpPr/>
          <p:nvPr/>
        </p:nvSpPr>
        <p:spPr>
          <a:xfrm>
            <a:off x="618941" y="903443"/>
            <a:ext cx="720000" cy="720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4000" b="1" dirty="0" smtClean="0">
                <a:solidFill>
                  <a:schemeClr val="tx1"/>
                </a:solidFill>
                <a:latin typeface="Calibri" panose="020F0502020204030204" pitchFamily="34" charset="0"/>
              </a:rPr>
              <a:t>5</a:t>
            </a:r>
            <a:endParaRPr lang="en-US" sz="4000" b="1" dirty="0">
              <a:solidFill>
                <a:schemeClr val="tx1"/>
              </a:solidFill>
              <a:latin typeface="Calibri" panose="020F0502020204030204" pitchFamily="34" charset="0"/>
            </a:endParaRPr>
          </a:p>
        </p:txBody>
      </p:sp>
      <p:grpSp>
        <p:nvGrpSpPr>
          <p:cNvPr id="230" name="Group 229"/>
          <p:cNvGrpSpPr/>
          <p:nvPr/>
        </p:nvGrpSpPr>
        <p:grpSpPr>
          <a:xfrm>
            <a:off x="3646180" y="4492718"/>
            <a:ext cx="2160000" cy="2160000"/>
            <a:chOff x="5211482" y="4059251"/>
            <a:chExt cx="2160000" cy="2160000"/>
          </a:xfrm>
        </p:grpSpPr>
        <p:sp>
          <p:nvSpPr>
            <p:cNvPr id="189" name="Oval 188"/>
            <p:cNvSpPr/>
            <p:nvPr/>
          </p:nvSpPr>
          <p:spPr>
            <a:xfrm>
              <a:off x="5211482" y="4059251"/>
              <a:ext cx="2160000" cy="2160000"/>
            </a:xfrm>
            <a:prstGeom prst="ellipse">
              <a:avLst/>
            </a:prstGeom>
            <a:solidFill>
              <a:srgbClr val="049A96"/>
            </a:solidFill>
            <a:ln w="25400" cap="flat" cmpd="sng" algn="ctr">
              <a:noFill/>
              <a:prstDash val="solid"/>
            </a:ln>
            <a:effectLst/>
          </p:spPr>
          <p:txBody>
            <a:bodyPr rtlCol="0" anchor="ctr"/>
            <a:lstStyle/>
            <a:p>
              <a:pPr algn="ctr" defTabSz="816156"/>
              <a:endParaRPr lang="en-US" sz="1100" dirty="0">
                <a:solidFill>
                  <a:prstClr val="white"/>
                </a:solidFill>
                <a:latin typeface="Calibri" panose="020F0502020204030204" pitchFamily="34" charset="0"/>
                <a:ea typeface="Tahoma" panose="020B0604030504040204" pitchFamily="34" charset="0"/>
                <a:cs typeface="Calibri" panose="020F0502020204030204" pitchFamily="34" charset="0"/>
              </a:endParaRPr>
            </a:p>
          </p:txBody>
        </p:sp>
        <p:grpSp>
          <p:nvGrpSpPr>
            <p:cNvPr id="105" name="Big_data" descr="{&quot;Key&quot;:&quot;POWER_USER_SHAPE_ICON&quot;,&quot;Value&quot;:&quot;POWER_USER_SHAPE_ICON_STYLE_1&quot;}"/>
            <p:cNvGrpSpPr>
              <a:grpSpLocks noChangeAspect="1"/>
            </p:cNvGrpSpPr>
            <p:nvPr>
              <p:custDataLst>
                <p:tags r:id="rId3"/>
              </p:custDataLst>
            </p:nvPr>
          </p:nvGrpSpPr>
          <p:grpSpPr>
            <a:xfrm>
              <a:off x="5605459" y="4558307"/>
              <a:ext cx="1372046" cy="1161888"/>
              <a:chOff x="2879725" y="4430713"/>
              <a:chExt cx="901701" cy="763587"/>
            </a:xfrm>
            <a:solidFill>
              <a:schemeClr val="bg1"/>
            </a:solidFill>
          </p:grpSpPr>
          <p:sp>
            <p:nvSpPr>
              <p:cNvPr id="106" name="Freeform 192"/>
              <p:cNvSpPr>
                <a:spLocks/>
              </p:cNvSpPr>
              <p:nvPr/>
            </p:nvSpPr>
            <p:spPr bwMode="auto">
              <a:xfrm>
                <a:off x="3532188" y="4525963"/>
                <a:ext cx="79375" cy="136525"/>
              </a:xfrm>
              <a:custGeom>
                <a:avLst/>
                <a:gdLst>
                  <a:gd name="T0" fmla="*/ 79 w 113"/>
                  <a:gd name="T1" fmla="*/ 192 h 192"/>
                  <a:gd name="T2" fmla="*/ 79 w 113"/>
                  <a:gd name="T3" fmla="*/ 108 h 192"/>
                  <a:gd name="T4" fmla="*/ 113 w 113"/>
                  <a:gd name="T5" fmla="*/ 57 h 192"/>
                  <a:gd name="T6" fmla="*/ 57 w 113"/>
                  <a:gd name="T7" fmla="*/ 0 h 192"/>
                  <a:gd name="T8" fmla="*/ 0 w 113"/>
                  <a:gd name="T9" fmla="*/ 57 h 192"/>
                  <a:gd name="T10" fmla="*/ 34 w 113"/>
                  <a:gd name="T11" fmla="*/ 108 h 192"/>
                  <a:gd name="T12" fmla="*/ 34 w 113"/>
                  <a:gd name="T13" fmla="*/ 169 h 192"/>
                  <a:gd name="T14" fmla="*/ 79 w 113"/>
                  <a:gd name="T15" fmla="*/ 192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92">
                    <a:moveTo>
                      <a:pt x="79" y="192"/>
                    </a:moveTo>
                    <a:lnTo>
                      <a:pt x="79" y="108"/>
                    </a:lnTo>
                    <a:cubicBezTo>
                      <a:pt x="100" y="100"/>
                      <a:pt x="113" y="79"/>
                      <a:pt x="113" y="57"/>
                    </a:cubicBezTo>
                    <a:cubicBezTo>
                      <a:pt x="113" y="26"/>
                      <a:pt x="88" y="0"/>
                      <a:pt x="57" y="0"/>
                    </a:cubicBezTo>
                    <a:cubicBezTo>
                      <a:pt x="26" y="0"/>
                      <a:pt x="0" y="26"/>
                      <a:pt x="0" y="57"/>
                    </a:cubicBezTo>
                    <a:cubicBezTo>
                      <a:pt x="0" y="79"/>
                      <a:pt x="14" y="100"/>
                      <a:pt x="34" y="108"/>
                    </a:cubicBezTo>
                    <a:lnTo>
                      <a:pt x="34" y="169"/>
                    </a:lnTo>
                    <a:cubicBezTo>
                      <a:pt x="51" y="176"/>
                      <a:pt x="66" y="184"/>
                      <a:pt x="79" y="1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107" name="Freeform 193"/>
              <p:cNvSpPr>
                <a:spLocks noEditPoints="1"/>
              </p:cNvSpPr>
              <p:nvPr/>
            </p:nvSpPr>
            <p:spPr bwMode="auto">
              <a:xfrm>
                <a:off x="3235325" y="4430713"/>
                <a:ext cx="517525" cy="319088"/>
              </a:xfrm>
              <a:custGeom>
                <a:avLst/>
                <a:gdLst>
                  <a:gd name="T0" fmla="*/ 655 w 728"/>
                  <a:gd name="T1" fmla="*/ 407 h 449"/>
                  <a:gd name="T2" fmla="*/ 624 w 728"/>
                  <a:gd name="T3" fmla="*/ 376 h 449"/>
                  <a:gd name="T4" fmla="*/ 655 w 728"/>
                  <a:gd name="T5" fmla="*/ 345 h 449"/>
                  <a:gd name="T6" fmla="*/ 685 w 728"/>
                  <a:gd name="T7" fmla="*/ 376 h 449"/>
                  <a:gd name="T8" fmla="*/ 655 w 728"/>
                  <a:gd name="T9" fmla="*/ 407 h 449"/>
                  <a:gd name="T10" fmla="*/ 74 w 728"/>
                  <a:gd name="T11" fmla="*/ 42 h 449"/>
                  <a:gd name="T12" fmla="*/ 105 w 728"/>
                  <a:gd name="T13" fmla="*/ 73 h 449"/>
                  <a:gd name="T14" fmla="*/ 74 w 728"/>
                  <a:gd name="T15" fmla="*/ 104 h 449"/>
                  <a:gd name="T16" fmla="*/ 43 w 728"/>
                  <a:gd name="T17" fmla="*/ 73 h 449"/>
                  <a:gd name="T18" fmla="*/ 74 w 728"/>
                  <a:gd name="T19" fmla="*/ 42 h 449"/>
                  <a:gd name="T20" fmla="*/ 74 w 728"/>
                  <a:gd name="T21" fmla="*/ 147 h 449"/>
                  <a:gd name="T22" fmla="*/ 143 w 728"/>
                  <a:gd name="T23" fmla="*/ 98 h 449"/>
                  <a:gd name="T24" fmla="*/ 632 w 728"/>
                  <a:gd name="T25" fmla="*/ 98 h 449"/>
                  <a:gd name="T26" fmla="*/ 632 w 728"/>
                  <a:gd name="T27" fmla="*/ 306 h 449"/>
                  <a:gd name="T28" fmla="*/ 581 w 728"/>
                  <a:gd name="T29" fmla="*/ 376 h 449"/>
                  <a:gd name="T30" fmla="*/ 655 w 728"/>
                  <a:gd name="T31" fmla="*/ 449 h 449"/>
                  <a:gd name="T32" fmla="*/ 728 w 728"/>
                  <a:gd name="T33" fmla="*/ 376 h 449"/>
                  <a:gd name="T34" fmla="*/ 677 w 728"/>
                  <a:gd name="T35" fmla="*/ 306 h 449"/>
                  <a:gd name="T36" fmla="*/ 677 w 728"/>
                  <a:gd name="T37" fmla="*/ 75 h 449"/>
                  <a:gd name="T38" fmla="*/ 655 w 728"/>
                  <a:gd name="T39" fmla="*/ 53 h 449"/>
                  <a:gd name="T40" fmla="*/ 145 w 728"/>
                  <a:gd name="T41" fmla="*/ 53 h 449"/>
                  <a:gd name="T42" fmla="*/ 74 w 728"/>
                  <a:gd name="T43" fmla="*/ 0 h 449"/>
                  <a:gd name="T44" fmla="*/ 0 w 728"/>
                  <a:gd name="T45" fmla="*/ 73 h 449"/>
                  <a:gd name="T46" fmla="*/ 74 w 728"/>
                  <a:gd name="T47" fmla="*/ 147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8" h="449">
                    <a:moveTo>
                      <a:pt x="655" y="407"/>
                    </a:moveTo>
                    <a:cubicBezTo>
                      <a:pt x="637" y="407"/>
                      <a:pt x="624" y="393"/>
                      <a:pt x="624" y="376"/>
                    </a:cubicBezTo>
                    <a:cubicBezTo>
                      <a:pt x="624" y="359"/>
                      <a:pt x="637" y="345"/>
                      <a:pt x="655" y="345"/>
                    </a:cubicBezTo>
                    <a:cubicBezTo>
                      <a:pt x="672" y="345"/>
                      <a:pt x="685" y="359"/>
                      <a:pt x="685" y="376"/>
                    </a:cubicBezTo>
                    <a:cubicBezTo>
                      <a:pt x="685" y="393"/>
                      <a:pt x="672" y="407"/>
                      <a:pt x="655" y="407"/>
                    </a:cubicBezTo>
                    <a:close/>
                    <a:moveTo>
                      <a:pt x="74" y="42"/>
                    </a:moveTo>
                    <a:cubicBezTo>
                      <a:pt x="91" y="42"/>
                      <a:pt x="105" y="56"/>
                      <a:pt x="105" y="73"/>
                    </a:cubicBezTo>
                    <a:cubicBezTo>
                      <a:pt x="105" y="90"/>
                      <a:pt x="91" y="104"/>
                      <a:pt x="74" y="104"/>
                    </a:cubicBezTo>
                    <a:cubicBezTo>
                      <a:pt x="57" y="104"/>
                      <a:pt x="43" y="90"/>
                      <a:pt x="43" y="73"/>
                    </a:cubicBezTo>
                    <a:cubicBezTo>
                      <a:pt x="43" y="56"/>
                      <a:pt x="57" y="42"/>
                      <a:pt x="74" y="42"/>
                    </a:cubicBezTo>
                    <a:close/>
                    <a:moveTo>
                      <a:pt x="74" y="147"/>
                    </a:moveTo>
                    <a:cubicBezTo>
                      <a:pt x="105" y="147"/>
                      <a:pt x="133" y="127"/>
                      <a:pt x="143" y="98"/>
                    </a:cubicBezTo>
                    <a:lnTo>
                      <a:pt x="632" y="98"/>
                    </a:lnTo>
                    <a:lnTo>
                      <a:pt x="632" y="306"/>
                    </a:lnTo>
                    <a:cubicBezTo>
                      <a:pt x="602" y="315"/>
                      <a:pt x="581" y="344"/>
                      <a:pt x="581" y="376"/>
                    </a:cubicBezTo>
                    <a:cubicBezTo>
                      <a:pt x="581" y="416"/>
                      <a:pt x="614" y="449"/>
                      <a:pt x="655" y="449"/>
                    </a:cubicBezTo>
                    <a:cubicBezTo>
                      <a:pt x="695" y="449"/>
                      <a:pt x="728" y="416"/>
                      <a:pt x="728" y="376"/>
                    </a:cubicBezTo>
                    <a:cubicBezTo>
                      <a:pt x="728" y="344"/>
                      <a:pt x="707" y="315"/>
                      <a:pt x="677" y="306"/>
                    </a:cubicBezTo>
                    <a:lnTo>
                      <a:pt x="677" y="75"/>
                    </a:lnTo>
                    <a:cubicBezTo>
                      <a:pt x="677" y="63"/>
                      <a:pt x="667" y="53"/>
                      <a:pt x="655" y="53"/>
                    </a:cubicBezTo>
                    <a:lnTo>
                      <a:pt x="145" y="53"/>
                    </a:lnTo>
                    <a:cubicBezTo>
                      <a:pt x="135" y="21"/>
                      <a:pt x="107" y="0"/>
                      <a:pt x="74" y="0"/>
                    </a:cubicBezTo>
                    <a:cubicBezTo>
                      <a:pt x="33" y="0"/>
                      <a:pt x="0" y="33"/>
                      <a:pt x="0" y="73"/>
                    </a:cubicBezTo>
                    <a:cubicBezTo>
                      <a:pt x="0" y="114"/>
                      <a:pt x="33" y="147"/>
                      <a:pt x="74" y="14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108" name="Freeform 194"/>
              <p:cNvSpPr>
                <a:spLocks noEditPoints="1"/>
              </p:cNvSpPr>
              <p:nvPr/>
            </p:nvSpPr>
            <p:spPr bwMode="auto">
              <a:xfrm>
                <a:off x="3284538" y="4525963"/>
                <a:ext cx="190500" cy="106363"/>
              </a:xfrm>
              <a:custGeom>
                <a:avLst/>
                <a:gdLst>
                  <a:gd name="T0" fmla="*/ 194 w 268"/>
                  <a:gd name="T1" fmla="*/ 43 h 148"/>
                  <a:gd name="T2" fmla="*/ 225 w 268"/>
                  <a:gd name="T3" fmla="*/ 74 h 148"/>
                  <a:gd name="T4" fmla="*/ 194 w 268"/>
                  <a:gd name="T5" fmla="*/ 105 h 148"/>
                  <a:gd name="T6" fmla="*/ 163 w 268"/>
                  <a:gd name="T7" fmla="*/ 74 h 148"/>
                  <a:gd name="T8" fmla="*/ 194 w 268"/>
                  <a:gd name="T9" fmla="*/ 43 h 148"/>
                  <a:gd name="T10" fmla="*/ 45 w 268"/>
                  <a:gd name="T11" fmla="*/ 140 h 148"/>
                  <a:gd name="T12" fmla="*/ 45 w 268"/>
                  <a:gd name="T13" fmla="*/ 97 h 148"/>
                  <a:gd name="T14" fmla="*/ 124 w 268"/>
                  <a:gd name="T15" fmla="*/ 97 h 148"/>
                  <a:gd name="T16" fmla="*/ 194 w 268"/>
                  <a:gd name="T17" fmla="*/ 148 h 148"/>
                  <a:gd name="T18" fmla="*/ 268 w 268"/>
                  <a:gd name="T19" fmla="*/ 74 h 148"/>
                  <a:gd name="T20" fmla="*/ 194 w 268"/>
                  <a:gd name="T21" fmla="*/ 0 h 148"/>
                  <a:gd name="T22" fmla="*/ 124 w 268"/>
                  <a:gd name="T23" fmla="*/ 52 h 148"/>
                  <a:gd name="T24" fmla="*/ 23 w 268"/>
                  <a:gd name="T25" fmla="*/ 52 h 148"/>
                  <a:gd name="T26" fmla="*/ 0 w 268"/>
                  <a:gd name="T27" fmla="*/ 74 h 148"/>
                  <a:gd name="T28" fmla="*/ 0 w 268"/>
                  <a:gd name="T29" fmla="*/ 126 h 148"/>
                  <a:gd name="T30" fmla="*/ 45 w 268"/>
                  <a:gd name="T31"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8" h="148">
                    <a:moveTo>
                      <a:pt x="194" y="43"/>
                    </a:moveTo>
                    <a:cubicBezTo>
                      <a:pt x="211" y="43"/>
                      <a:pt x="225" y="57"/>
                      <a:pt x="225" y="74"/>
                    </a:cubicBezTo>
                    <a:cubicBezTo>
                      <a:pt x="225" y="91"/>
                      <a:pt x="211" y="105"/>
                      <a:pt x="194" y="105"/>
                    </a:cubicBezTo>
                    <a:cubicBezTo>
                      <a:pt x="177" y="105"/>
                      <a:pt x="163" y="91"/>
                      <a:pt x="163" y="74"/>
                    </a:cubicBezTo>
                    <a:cubicBezTo>
                      <a:pt x="163" y="57"/>
                      <a:pt x="177" y="43"/>
                      <a:pt x="194" y="43"/>
                    </a:cubicBezTo>
                    <a:close/>
                    <a:moveTo>
                      <a:pt x="45" y="140"/>
                    </a:moveTo>
                    <a:lnTo>
                      <a:pt x="45" y="97"/>
                    </a:lnTo>
                    <a:lnTo>
                      <a:pt x="124" y="97"/>
                    </a:lnTo>
                    <a:cubicBezTo>
                      <a:pt x="134" y="127"/>
                      <a:pt x="162" y="148"/>
                      <a:pt x="194" y="148"/>
                    </a:cubicBezTo>
                    <a:cubicBezTo>
                      <a:pt x="235" y="148"/>
                      <a:pt x="268" y="115"/>
                      <a:pt x="268" y="74"/>
                    </a:cubicBezTo>
                    <a:cubicBezTo>
                      <a:pt x="268" y="34"/>
                      <a:pt x="235" y="0"/>
                      <a:pt x="194" y="0"/>
                    </a:cubicBezTo>
                    <a:cubicBezTo>
                      <a:pt x="162" y="0"/>
                      <a:pt x="134" y="21"/>
                      <a:pt x="124" y="52"/>
                    </a:cubicBezTo>
                    <a:lnTo>
                      <a:pt x="23" y="52"/>
                    </a:lnTo>
                    <a:cubicBezTo>
                      <a:pt x="10" y="52"/>
                      <a:pt x="0" y="62"/>
                      <a:pt x="0" y="74"/>
                    </a:cubicBezTo>
                    <a:lnTo>
                      <a:pt x="0" y="126"/>
                    </a:lnTo>
                    <a:cubicBezTo>
                      <a:pt x="16" y="130"/>
                      <a:pt x="31" y="134"/>
                      <a:pt x="45"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109" name="Freeform 195"/>
              <p:cNvSpPr>
                <a:spLocks/>
              </p:cNvSpPr>
              <p:nvPr/>
            </p:nvSpPr>
            <p:spPr bwMode="auto">
              <a:xfrm>
                <a:off x="3162300" y="4754563"/>
                <a:ext cx="179388" cy="225425"/>
              </a:xfrm>
              <a:custGeom>
                <a:avLst/>
                <a:gdLst>
                  <a:gd name="T0" fmla="*/ 0 w 252"/>
                  <a:gd name="T1" fmla="*/ 214 h 317"/>
                  <a:gd name="T2" fmla="*/ 18 w 252"/>
                  <a:gd name="T3" fmla="*/ 300 h 317"/>
                  <a:gd name="T4" fmla="*/ 98 w 252"/>
                  <a:gd name="T5" fmla="*/ 315 h 317"/>
                  <a:gd name="T6" fmla="*/ 61 w 252"/>
                  <a:gd name="T7" fmla="*/ 214 h 317"/>
                  <a:gd name="T8" fmla="*/ 215 w 252"/>
                  <a:gd name="T9" fmla="*/ 60 h 317"/>
                  <a:gd name="T10" fmla="*/ 252 w 252"/>
                  <a:gd name="T11" fmla="*/ 64 h 317"/>
                  <a:gd name="T12" fmla="*/ 202 w 252"/>
                  <a:gd name="T13" fmla="*/ 0 h 317"/>
                  <a:gd name="T14" fmla="*/ 0 w 252"/>
                  <a:gd name="T15" fmla="*/ 214 h 3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317">
                    <a:moveTo>
                      <a:pt x="0" y="214"/>
                    </a:moveTo>
                    <a:cubicBezTo>
                      <a:pt x="0" y="245"/>
                      <a:pt x="7" y="273"/>
                      <a:pt x="18" y="300"/>
                    </a:cubicBezTo>
                    <a:cubicBezTo>
                      <a:pt x="44" y="313"/>
                      <a:pt x="81" y="317"/>
                      <a:pt x="98" y="315"/>
                    </a:cubicBezTo>
                    <a:cubicBezTo>
                      <a:pt x="75" y="288"/>
                      <a:pt x="61" y="253"/>
                      <a:pt x="61" y="214"/>
                    </a:cubicBezTo>
                    <a:cubicBezTo>
                      <a:pt x="61" y="129"/>
                      <a:pt x="130" y="60"/>
                      <a:pt x="215" y="60"/>
                    </a:cubicBezTo>
                    <a:cubicBezTo>
                      <a:pt x="231" y="60"/>
                      <a:pt x="244" y="62"/>
                      <a:pt x="252" y="64"/>
                    </a:cubicBezTo>
                    <a:cubicBezTo>
                      <a:pt x="245" y="46"/>
                      <a:pt x="217" y="9"/>
                      <a:pt x="202" y="0"/>
                    </a:cubicBezTo>
                    <a:cubicBezTo>
                      <a:pt x="90" y="7"/>
                      <a:pt x="0" y="100"/>
                      <a:pt x="0" y="2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110" name="Freeform 196"/>
              <p:cNvSpPr>
                <a:spLocks/>
              </p:cNvSpPr>
              <p:nvPr/>
            </p:nvSpPr>
            <p:spPr bwMode="auto">
              <a:xfrm>
                <a:off x="3370263" y="4660900"/>
                <a:ext cx="411163" cy="398463"/>
              </a:xfrm>
              <a:custGeom>
                <a:avLst/>
                <a:gdLst>
                  <a:gd name="T0" fmla="*/ 577 w 577"/>
                  <a:gd name="T1" fmla="*/ 363 h 561"/>
                  <a:gd name="T2" fmla="*/ 370 w 577"/>
                  <a:gd name="T3" fmla="*/ 166 h 561"/>
                  <a:gd name="T4" fmla="*/ 268 w 577"/>
                  <a:gd name="T5" fmla="*/ 44 h 561"/>
                  <a:gd name="T6" fmla="*/ 58 w 577"/>
                  <a:gd name="T7" fmla="*/ 30 h 561"/>
                  <a:gd name="T8" fmla="*/ 96 w 577"/>
                  <a:gd name="T9" fmla="*/ 80 h 561"/>
                  <a:gd name="T10" fmla="*/ 241 w 577"/>
                  <a:gd name="T11" fmla="*/ 98 h 561"/>
                  <a:gd name="T12" fmla="*/ 321 w 577"/>
                  <a:gd name="T13" fmla="*/ 214 h 561"/>
                  <a:gd name="T14" fmla="*/ 350 w 577"/>
                  <a:gd name="T15" fmla="*/ 229 h 561"/>
                  <a:gd name="T16" fmla="*/ 380 w 577"/>
                  <a:gd name="T17" fmla="*/ 226 h 561"/>
                  <a:gd name="T18" fmla="*/ 517 w 577"/>
                  <a:gd name="T19" fmla="*/ 363 h 561"/>
                  <a:gd name="T20" fmla="*/ 380 w 577"/>
                  <a:gd name="T21" fmla="*/ 501 h 561"/>
                  <a:gd name="T22" fmla="*/ 66 w 577"/>
                  <a:gd name="T23" fmla="*/ 501 h 561"/>
                  <a:gd name="T24" fmla="*/ 0 w 577"/>
                  <a:gd name="T25" fmla="*/ 561 h 561"/>
                  <a:gd name="T26" fmla="*/ 380 w 577"/>
                  <a:gd name="T27" fmla="*/ 561 h 561"/>
                  <a:gd name="T28" fmla="*/ 577 w 577"/>
                  <a:gd name="T29" fmla="*/ 36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561">
                    <a:moveTo>
                      <a:pt x="577" y="363"/>
                    </a:moveTo>
                    <a:cubicBezTo>
                      <a:pt x="577" y="251"/>
                      <a:pt x="484" y="160"/>
                      <a:pt x="370" y="166"/>
                    </a:cubicBezTo>
                    <a:cubicBezTo>
                      <a:pt x="351" y="114"/>
                      <a:pt x="320" y="76"/>
                      <a:pt x="268" y="44"/>
                    </a:cubicBezTo>
                    <a:cubicBezTo>
                      <a:pt x="212" y="8"/>
                      <a:pt x="123" y="0"/>
                      <a:pt x="58" y="30"/>
                    </a:cubicBezTo>
                    <a:cubicBezTo>
                      <a:pt x="72" y="46"/>
                      <a:pt x="85" y="62"/>
                      <a:pt x="96" y="80"/>
                    </a:cubicBezTo>
                    <a:cubicBezTo>
                      <a:pt x="133" y="69"/>
                      <a:pt x="191" y="64"/>
                      <a:pt x="241" y="98"/>
                    </a:cubicBezTo>
                    <a:cubicBezTo>
                      <a:pt x="298" y="136"/>
                      <a:pt x="312" y="179"/>
                      <a:pt x="321" y="214"/>
                    </a:cubicBezTo>
                    <a:cubicBezTo>
                      <a:pt x="323" y="224"/>
                      <a:pt x="335" y="231"/>
                      <a:pt x="350" y="229"/>
                    </a:cubicBezTo>
                    <a:cubicBezTo>
                      <a:pt x="362" y="227"/>
                      <a:pt x="372" y="226"/>
                      <a:pt x="380" y="226"/>
                    </a:cubicBezTo>
                    <a:cubicBezTo>
                      <a:pt x="456" y="226"/>
                      <a:pt x="517" y="288"/>
                      <a:pt x="517" y="363"/>
                    </a:cubicBezTo>
                    <a:cubicBezTo>
                      <a:pt x="517" y="439"/>
                      <a:pt x="456" y="501"/>
                      <a:pt x="380" y="501"/>
                    </a:cubicBezTo>
                    <a:lnTo>
                      <a:pt x="66" y="501"/>
                    </a:lnTo>
                    <a:cubicBezTo>
                      <a:pt x="47" y="523"/>
                      <a:pt x="25" y="543"/>
                      <a:pt x="0" y="561"/>
                    </a:cubicBezTo>
                    <a:lnTo>
                      <a:pt x="380" y="561"/>
                    </a:lnTo>
                    <a:cubicBezTo>
                      <a:pt x="489" y="561"/>
                      <a:pt x="577" y="472"/>
                      <a:pt x="577"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111" name="Freeform 197"/>
              <p:cNvSpPr>
                <a:spLocks noEditPoints="1"/>
              </p:cNvSpPr>
              <p:nvPr/>
            </p:nvSpPr>
            <p:spPr bwMode="auto">
              <a:xfrm>
                <a:off x="2879725" y="4638675"/>
                <a:ext cx="592138" cy="555625"/>
              </a:xfrm>
              <a:custGeom>
                <a:avLst/>
                <a:gdLst>
                  <a:gd name="T0" fmla="*/ 284 w 830"/>
                  <a:gd name="T1" fmla="*/ 411 h 781"/>
                  <a:gd name="T2" fmla="*/ 376 w 830"/>
                  <a:gd name="T3" fmla="*/ 98 h 781"/>
                  <a:gd name="T4" fmla="*/ 487 w 830"/>
                  <a:gd name="T5" fmla="*/ 70 h 781"/>
                  <a:gd name="T6" fmla="*/ 689 w 830"/>
                  <a:gd name="T7" fmla="*/ 189 h 781"/>
                  <a:gd name="T8" fmla="*/ 598 w 830"/>
                  <a:gd name="T9" fmla="*/ 503 h 781"/>
                  <a:gd name="T10" fmla="*/ 487 w 830"/>
                  <a:gd name="T11" fmla="*/ 531 h 781"/>
                  <a:gd name="T12" fmla="*/ 284 w 830"/>
                  <a:gd name="T13" fmla="*/ 411 h 781"/>
                  <a:gd name="T14" fmla="*/ 488 w 830"/>
                  <a:gd name="T15" fmla="*/ 601 h 781"/>
                  <a:gd name="T16" fmla="*/ 631 w 830"/>
                  <a:gd name="T17" fmla="*/ 564 h 781"/>
                  <a:gd name="T18" fmla="*/ 750 w 830"/>
                  <a:gd name="T19" fmla="*/ 156 h 781"/>
                  <a:gd name="T20" fmla="*/ 487 w 830"/>
                  <a:gd name="T21" fmla="*/ 0 h 781"/>
                  <a:gd name="T22" fmla="*/ 343 w 830"/>
                  <a:gd name="T23" fmla="*/ 37 h 781"/>
                  <a:gd name="T24" fmla="*/ 222 w 830"/>
                  <a:gd name="T25" fmla="*/ 441 h 781"/>
                  <a:gd name="T26" fmla="*/ 53 w 830"/>
                  <a:gd name="T27" fmla="*/ 585 h 781"/>
                  <a:gd name="T28" fmla="*/ 48 w 830"/>
                  <a:gd name="T29" fmla="*/ 747 h 781"/>
                  <a:gd name="T30" fmla="*/ 128 w 830"/>
                  <a:gd name="T31" fmla="*/ 781 h 781"/>
                  <a:gd name="T32" fmla="*/ 210 w 830"/>
                  <a:gd name="T33" fmla="*/ 741 h 781"/>
                  <a:gd name="T34" fmla="*/ 353 w 830"/>
                  <a:gd name="T35" fmla="*/ 569 h 781"/>
                  <a:gd name="T36" fmla="*/ 488 w 830"/>
                  <a:gd name="T37" fmla="*/ 601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0" h="781">
                    <a:moveTo>
                      <a:pt x="284" y="411"/>
                    </a:moveTo>
                    <a:cubicBezTo>
                      <a:pt x="224" y="299"/>
                      <a:pt x="264" y="159"/>
                      <a:pt x="376" y="98"/>
                    </a:cubicBezTo>
                    <a:cubicBezTo>
                      <a:pt x="411" y="79"/>
                      <a:pt x="449" y="70"/>
                      <a:pt x="487" y="70"/>
                    </a:cubicBezTo>
                    <a:cubicBezTo>
                      <a:pt x="568" y="70"/>
                      <a:pt x="647" y="113"/>
                      <a:pt x="689" y="189"/>
                    </a:cubicBezTo>
                    <a:cubicBezTo>
                      <a:pt x="750" y="301"/>
                      <a:pt x="709" y="441"/>
                      <a:pt x="598" y="503"/>
                    </a:cubicBezTo>
                    <a:cubicBezTo>
                      <a:pt x="562" y="522"/>
                      <a:pt x="525" y="531"/>
                      <a:pt x="487" y="531"/>
                    </a:cubicBezTo>
                    <a:cubicBezTo>
                      <a:pt x="406" y="531"/>
                      <a:pt x="327" y="487"/>
                      <a:pt x="284" y="411"/>
                    </a:cubicBezTo>
                    <a:close/>
                    <a:moveTo>
                      <a:pt x="488" y="601"/>
                    </a:moveTo>
                    <a:cubicBezTo>
                      <a:pt x="536" y="601"/>
                      <a:pt x="585" y="589"/>
                      <a:pt x="631" y="564"/>
                    </a:cubicBezTo>
                    <a:cubicBezTo>
                      <a:pt x="777" y="484"/>
                      <a:pt x="830" y="302"/>
                      <a:pt x="750" y="156"/>
                    </a:cubicBezTo>
                    <a:cubicBezTo>
                      <a:pt x="696" y="56"/>
                      <a:pt x="593" y="0"/>
                      <a:pt x="487" y="0"/>
                    </a:cubicBezTo>
                    <a:cubicBezTo>
                      <a:pt x="438" y="0"/>
                      <a:pt x="388" y="12"/>
                      <a:pt x="343" y="37"/>
                    </a:cubicBezTo>
                    <a:cubicBezTo>
                      <a:pt x="198" y="116"/>
                      <a:pt x="145" y="296"/>
                      <a:pt x="222" y="441"/>
                    </a:cubicBezTo>
                    <a:lnTo>
                      <a:pt x="53" y="585"/>
                    </a:lnTo>
                    <a:cubicBezTo>
                      <a:pt x="4" y="626"/>
                      <a:pt x="0" y="701"/>
                      <a:pt x="48" y="747"/>
                    </a:cubicBezTo>
                    <a:cubicBezTo>
                      <a:pt x="71" y="769"/>
                      <a:pt x="99" y="781"/>
                      <a:pt x="128" y="781"/>
                    </a:cubicBezTo>
                    <a:cubicBezTo>
                      <a:pt x="158" y="781"/>
                      <a:pt x="188" y="768"/>
                      <a:pt x="210" y="741"/>
                    </a:cubicBezTo>
                    <a:lnTo>
                      <a:pt x="353" y="569"/>
                    </a:lnTo>
                    <a:cubicBezTo>
                      <a:pt x="395" y="590"/>
                      <a:pt x="441" y="601"/>
                      <a:pt x="488" y="60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grpSp>
      </p:grpSp>
      <p:grpSp>
        <p:nvGrpSpPr>
          <p:cNvPr id="228" name="Group 227"/>
          <p:cNvGrpSpPr/>
          <p:nvPr/>
        </p:nvGrpSpPr>
        <p:grpSpPr>
          <a:xfrm>
            <a:off x="18569440" y="4492718"/>
            <a:ext cx="2160000" cy="2160000"/>
            <a:chOff x="18433255" y="3864297"/>
            <a:chExt cx="2160000" cy="2160000"/>
          </a:xfrm>
        </p:grpSpPr>
        <p:sp>
          <p:nvSpPr>
            <p:cNvPr id="190" name="Oval 189"/>
            <p:cNvSpPr/>
            <p:nvPr/>
          </p:nvSpPr>
          <p:spPr>
            <a:xfrm>
              <a:off x="18433255" y="3864297"/>
              <a:ext cx="2160000" cy="2160000"/>
            </a:xfrm>
            <a:prstGeom prst="ellipse">
              <a:avLst/>
            </a:prstGeom>
            <a:solidFill>
              <a:srgbClr val="049A96"/>
            </a:solidFill>
            <a:ln w="25400" cap="flat" cmpd="sng" algn="ctr">
              <a:noFill/>
              <a:prstDash val="solid"/>
            </a:ln>
            <a:effectLst/>
          </p:spPr>
          <p:txBody>
            <a:bodyPr rtlCol="0" anchor="ctr"/>
            <a:lstStyle/>
            <a:p>
              <a:pPr algn="ctr" defTabSz="816156"/>
              <a:endParaRPr lang="en-US" sz="1100" dirty="0">
                <a:solidFill>
                  <a:prstClr val="white"/>
                </a:solidFill>
                <a:latin typeface="Calibri" panose="020F0502020204030204" pitchFamily="34" charset="0"/>
                <a:ea typeface="Tahoma" panose="020B0604030504040204" pitchFamily="34" charset="0"/>
                <a:cs typeface="Calibri" panose="020F0502020204030204" pitchFamily="34" charset="0"/>
              </a:endParaRPr>
            </a:p>
          </p:txBody>
        </p:sp>
        <p:grpSp>
          <p:nvGrpSpPr>
            <p:cNvPr id="113" name="Brain9"/>
            <p:cNvGrpSpPr>
              <a:grpSpLocks noChangeAspect="1"/>
            </p:cNvGrpSpPr>
            <p:nvPr>
              <p:custDataLst>
                <p:tags r:id="rId2"/>
              </p:custDataLst>
            </p:nvPr>
          </p:nvGrpSpPr>
          <p:grpSpPr>
            <a:xfrm>
              <a:off x="18859247" y="4290289"/>
              <a:ext cx="1308016" cy="1308016"/>
              <a:chOff x="6621463" y="3619501"/>
              <a:chExt cx="292100" cy="292100"/>
            </a:xfrm>
            <a:solidFill>
              <a:schemeClr val="bg1"/>
            </a:solidFill>
          </p:grpSpPr>
          <p:sp>
            <p:nvSpPr>
              <p:cNvPr id="114" name="Freeform 558"/>
              <p:cNvSpPr>
                <a:spLocks noEditPoints="1"/>
              </p:cNvSpPr>
              <p:nvPr/>
            </p:nvSpPr>
            <p:spPr bwMode="auto">
              <a:xfrm>
                <a:off x="6621463" y="3619501"/>
                <a:ext cx="292100" cy="292100"/>
              </a:xfrm>
              <a:custGeom>
                <a:avLst/>
                <a:gdLst>
                  <a:gd name="T0" fmla="*/ 332 w 383"/>
                  <a:gd name="T1" fmla="*/ 165 h 383"/>
                  <a:gd name="T2" fmla="*/ 332 w 383"/>
                  <a:gd name="T3" fmla="*/ 174 h 383"/>
                  <a:gd name="T4" fmla="*/ 356 w 383"/>
                  <a:gd name="T5" fmla="*/ 233 h 383"/>
                  <a:gd name="T6" fmla="*/ 297 w 383"/>
                  <a:gd name="T7" fmla="*/ 248 h 383"/>
                  <a:gd name="T8" fmla="*/ 319 w 383"/>
                  <a:gd name="T9" fmla="*/ 360 h 383"/>
                  <a:gd name="T10" fmla="*/ 225 w 383"/>
                  <a:gd name="T11" fmla="*/ 262 h 383"/>
                  <a:gd name="T12" fmla="*/ 255 w 383"/>
                  <a:gd name="T13" fmla="*/ 218 h 383"/>
                  <a:gd name="T14" fmla="*/ 216 w 383"/>
                  <a:gd name="T15" fmla="*/ 255 h 383"/>
                  <a:gd name="T16" fmla="*/ 216 w 383"/>
                  <a:gd name="T17" fmla="*/ 255 h 383"/>
                  <a:gd name="T18" fmla="*/ 163 w 383"/>
                  <a:gd name="T19" fmla="*/ 232 h 383"/>
                  <a:gd name="T20" fmla="*/ 104 w 383"/>
                  <a:gd name="T21" fmla="*/ 249 h 383"/>
                  <a:gd name="T22" fmla="*/ 86 w 383"/>
                  <a:gd name="T23" fmla="*/ 184 h 383"/>
                  <a:gd name="T24" fmla="*/ 76 w 383"/>
                  <a:gd name="T25" fmla="*/ 185 h 383"/>
                  <a:gd name="T26" fmla="*/ 16 w 383"/>
                  <a:gd name="T27" fmla="*/ 192 h 383"/>
                  <a:gd name="T28" fmla="*/ 27 w 383"/>
                  <a:gd name="T29" fmla="*/ 143 h 383"/>
                  <a:gd name="T30" fmla="*/ 53 w 383"/>
                  <a:gd name="T31" fmla="*/ 91 h 383"/>
                  <a:gd name="T32" fmla="*/ 93 w 383"/>
                  <a:gd name="T33" fmla="*/ 113 h 383"/>
                  <a:gd name="T34" fmla="*/ 98 w 383"/>
                  <a:gd name="T35" fmla="*/ 106 h 383"/>
                  <a:gd name="T36" fmla="*/ 76 w 383"/>
                  <a:gd name="T37" fmla="*/ 52 h 383"/>
                  <a:gd name="T38" fmla="*/ 107 w 383"/>
                  <a:gd name="T39" fmla="*/ 46 h 383"/>
                  <a:gd name="T40" fmla="*/ 169 w 383"/>
                  <a:gd name="T41" fmla="*/ 29 h 383"/>
                  <a:gd name="T42" fmla="*/ 237 w 383"/>
                  <a:gd name="T43" fmla="*/ 30 h 383"/>
                  <a:gd name="T44" fmla="*/ 212 w 383"/>
                  <a:gd name="T45" fmla="*/ 87 h 383"/>
                  <a:gd name="T46" fmla="*/ 218 w 383"/>
                  <a:gd name="T47" fmla="*/ 95 h 383"/>
                  <a:gd name="T48" fmla="*/ 269 w 383"/>
                  <a:gd name="T49" fmla="*/ 108 h 383"/>
                  <a:gd name="T50" fmla="*/ 274 w 383"/>
                  <a:gd name="T51" fmla="*/ 112 h 383"/>
                  <a:gd name="T52" fmla="*/ 255 w 383"/>
                  <a:gd name="T53" fmla="*/ 80 h 383"/>
                  <a:gd name="T54" fmla="*/ 289 w 383"/>
                  <a:gd name="T55" fmla="*/ 35 h 383"/>
                  <a:gd name="T56" fmla="*/ 300 w 383"/>
                  <a:gd name="T57" fmla="*/ 69 h 383"/>
                  <a:gd name="T58" fmla="*/ 302 w 383"/>
                  <a:gd name="T59" fmla="*/ 78 h 383"/>
                  <a:gd name="T60" fmla="*/ 319 w 383"/>
                  <a:gd name="T61" fmla="*/ 78 h 383"/>
                  <a:gd name="T62" fmla="*/ 350 w 383"/>
                  <a:gd name="T63" fmla="*/ 123 h 383"/>
                  <a:gd name="T64" fmla="*/ 365 w 383"/>
                  <a:gd name="T65" fmla="*/ 180 h 383"/>
                  <a:gd name="T66" fmla="*/ 356 w 383"/>
                  <a:gd name="T67" fmla="*/ 116 h 383"/>
                  <a:gd name="T68" fmla="*/ 293 w 383"/>
                  <a:gd name="T69" fmla="*/ 27 h 383"/>
                  <a:gd name="T70" fmla="*/ 170 w 383"/>
                  <a:gd name="T71" fmla="*/ 19 h 383"/>
                  <a:gd name="T72" fmla="*/ 70 w 383"/>
                  <a:gd name="T73" fmla="*/ 44 h 383"/>
                  <a:gd name="T74" fmla="*/ 20 w 383"/>
                  <a:gd name="T75" fmla="*/ 102 h 383"/>
                  <a:gd name="T76" fmla="*/ 8 w 383"/>
                  <a:gd name="T77" fmla="*/ 196 h 383"/>
                  <a:gd name="T78" fmla="*/ 102 w 383"/>
                  <a:gd name="T79" fmla="*/ 258 h 383"/>
                  <a:gd name="T80" fmla="*/ 215 w 383"/>
                  <a:gd name="T81" fmla="*/ 265 h 383"/>
                  <a:gd name="T82" fmla="*/ 298 w 383"/>
                  <a:gd name="T83" fmla="*/ 383 h 383"/>
                  <a:gd name="T84" fmla="*/ 327 w 383"/>
                  <a:gd name="T85" fmla="*/ 366 h 383"/>
                  <a:gd name="T86" fmla="*/ 307 w 383"/>
                  <a:gd name="T87" fmla="*/ 257 h 383"/>
                  <a:gd name="T88" fmla="*/ 371 w 383"/>
                  <a:gd name="T89" fmla="*/ 18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3" h="383">
                    <a:moveTo>
                      <a:pt x="365" y="180"/>
                    </a:moveTo>
                    <a:cubicBezTo>
                      <a:pt x="357" y="169"/>
                      <a:pt x="346" y="164"/>
                      <a:pt x="332" y="165"/>
                    </a:cubicBezTo>
                    <a:cubicBezTo>
                      <a:pt x="329" y="165"/>
                      <a:pt x="327" y="167"/>
                      <a:pt x="327" y="170"/>
                    </a:cubicBezTo>
                    <a:cubicBezTo>
                      <a:pt x="327" y="173"/>
                      <a:pt x="330" y="175"/>
                      <a:pt x="332" y="174"/>
                    </a:cubicBezTo>
                    <a:cubicBezTo>
                      <a:pt x="346" y="174"/>
                      <a:pt x="354" y="179"/>
                      <a:pt x="361" y="191"/>
                    </a:cubicBezTo>
                    <a:cubicBezTo>
                      <a:pt x="368" y="205"/>
                      <a:pt x="366" y="221"/>
                      <a:pt x="356" y="233"/>
                    </a:cubicBezTo>
                    <a:cubicBezTo>
                      <a:pt x="344" y="247"/>
                      <a:pt x="323" y="253"/>
                      <a:pt x="302" y="247"/>
                    </a:cubicBezTo>
                    <a:cubicBezTo>
                      <a:pt x="300" y="246"/>
                      <a:pt x="299" y="246"/>
                      <a:pt x="297" y="248"/>
                    </a:cubicBezTo>
                    <a:cubicBezTo>
                      <a:pt x="296" y="249"/>
                      <a:pt x="296" y="250"/>
                      <a:pt x="296" y="252"/>
                    </a:cubicBezTo>
                    <a:lnTo>
                      <a:pt x="319" y="360"/>
                    </a:lnTo>
                    <a:lnTo>
                      <a:pt x="299" y="372"/>
                    </a:lnTo>
                    <a:lnTo>
                      <a:pt x="225" y="262"/>
                    </a:lnTo>
                    <a:cubicBezTo>
                      <a:pt x="243" y="255"/>
                      <a:pt x="257" y="240"/>
                      <a:pt x="259" y="224"/>
                    </a:cubicBezTo>
                    <a:cubicBezTo>
                      <a:pt x="260" y="221"/>
                      <a:pt x="258" y="219"/>
                      <a:pt x="255" y="218"/>
                    </a:cubicBezTo>
                    <a:cubicBezTo>
                      <a:pt x="253" y="218"/>
                      <a:pt x="250" y="220"/>
                      <a:pt x="250" y="222"/>
                    </a:cubicBezTo>
                    <a:cubicBezTo>
                      <a:pt x="248" y="237"/>
                      <a:pt x="233" y="251"/>
                      <a:pt x="216" y="255"/>
                    </a:cubicBezTo>
                    <a:cubicBezTo>
                      <a:pt x="216" y="255"/>
                      <a:pt x="216" y="255"/>
                      <a:pt x="216" y="255"/>
                    </a:cubicBezTo>
                    <a:lnTo>
                      <a:pt x="216" y="255"/>
                    </a:lnTo>
                    <a:cubicBezTo>
                      <a:pt x="201" y="259"/>
                      <a:pt x="178" y="249"/>
                      <a:pt x="166" y="233"/>
                    </a:cubicBezTo>
                    <a:cubicBezTo>
                      <a:pt x="165" y="232"/>
                      <a:pt x="164" y="232"/>
                      <a:pt x="163" y="232"/>
                    </a:cubicBezTo>
                    <a:cubicBezTo>
                      <a:pt x="161" y="231"/>
                      <a:pt x="160" y="232"/>
                      <a:pt x="159" y="233"/>
                    </a:cubicBezTo>
                    <a:cubicBezTo>
                      <a:pt x="146" y="247"/>
                      <a:pt x="125" y="253"/>
                      <a:pt x="104" y="249"/>
                    </a:cubicBezTo>
                    <a:cubicBezTo>
                      <a:pt x="85" y="244"/>
                      <a:pt x="70" y="233"/>
                      <a:pt x="63" y="218"/>
                    </a:cubicBezTo>
                    <a:cubicBezTo>
                      <a:pt x="76" y="213"/>
                      <a:pt x="88" y="200"/>
                      <a:pt x="86" y="184"/>
                    </a:cubicBezTo>
                    <a:cubicBezTo>
                      <a:pt x="85" y="181"/>
                      <a:pt x="83" y="179"/>
                      <a:pt x="80" y="180"/>
                    </a:cubicBezTo>
                    <a:cubicBezTo>
                      <a:pt x="78" y="180"/>
                      <a:pt x="76" y="182"/>
                      <a:pt x="76" y="185"/>
                    </a:cubicBezTo>
                    <a:cubicBezTo>
                      <a:pt x="78" y="198"/>
                      <a:pt x="67" y="207"/>
                      <a:pt x="56" y="211"/>
                    </a:cubicBezTo>
                    <a:cubicBezTo>
                      <a:pt x="38" y="214"/>
                      <a:pt x="23" y="207"/>
                      <a:pt x="16" y="192"/>
                    </a:cubicBezTo>
                    <a:cubicBezTo>
                      <a:pt x="10" y="177"/>
                      <a:pt x="14" y="159"/>
                      <a:pt x="26" y="148"/>
                    </a:cubicBezTo>
                    <a:cubicBezTo>
                      <a:pt x="28" y="147"/>
                      <a:pt x="28" y="145"/>
                      <a:pt x="27" y="143"/>
                    </a:cubicBezTo>
                    <a:cubicBezTo>
                      <a:pt x="22" y="130"/>
                      <a:pt x="22" y="117"/>
                      <a:pt x="28" y="107"/>
                    </a:cubicBezTo>
                    <a:cubicBezTo>
                      <a:pt x="33" y="98"/>
                      <a:pt x="42" y="92"/>
                      <a:pt x="53" y="91"/>
                    </a:cubicBezTo>
                    <a:cubicBezTo>
                      <a:pt x="69" y="89"/>
                      <a:pt x="83" y="97"/>
                      <a:pt x="89" y="110"/>
                    </a:cubicBezTo>
                    <a:cubicBezTo>
                      <a:pt x="90" y="112"/>
                      <a:pt x="91" y="113"/>
                      <a:pt x="93" y="113"/>
                    </a:cubicBezTo>
                    <a:cubicBezTo>
                      <a:pt x="94" y="113"/>
                      <a:pt x="94" y="113"/>
                      <a:pt x="95" y="112"/>
                    </a:cubicBezTo>
                    <a:cubicBezTo>
                      <a:pt x="97" y="111"/>
                      <a:pt x="99" y="109"/>
                      <a:pt x="98" y="106"/>
                    </a:cubicBezTo>
                    <a:cubicBezTo>
                      <a:pt x="91" y="91"/>
                      <a:pt x="76" y="82"/>
                      <a:pt x="59" y="81"/>
                    </a:cubicBezTo>
                    <a:cubicBezTo>
                      <a:pt x="61" y="69"/>
                      <a:pt x="67" y="58"/>
                      <a:pt x="76" y="52"/>
                    </a:cubicBezTo>
                    <a:cubicBezTo>
                      <a:pt x="84" y="46"/>
                      <a:pt x="94" y="44"/>
                      <a:pt x="105" y="46"/>
                    </a:cubicBezTo>
                    <a:cubicBezTo>
                      <a:pt x="106" y="46"/>
                      <a:pt x="106" y="46"/>
                      <a:pt x="107" y="46"/>
                    </a:cubicBezTo>
                    <a:cubicBezTo>
                      <a:pt x="108" y="46"/>
                      <a:pt x="109" y="45"/>
                      <a:pt x="110" y="44"/>
                    </a:cubicBezTo>
                    <a:cubicBezTo>
                      <a:pt x="113" y="41"/>
                      <a:pt x="135" y="16"/>
                      <a:pt x="169" y="29"/>
                    </a:cubicBezTo>
                    <a:cubicBezTo>
                      <a:pt x="171" y="30"/>
                      <a:pt x="173" y="29"/>
                      <a:pt x="174" y="28"/>
                    </a:cubicBezTo>
                    <a:cubicBezTo>
                      <a:pt x="194" y="9"/>
                      <a:pt x="222" y="14"/>
                      <a:pt x="237" y="30"/>
                    </a:cubicBezTo>
                    <a:cubicBezTo>
                      <a:pt x="245" y="40"/>
                      <a:pt x="251" y="59"/>
                      <a:pt x="246" y="78"/>
                    </a:cubicBezTo>
                    <a:cubicBezTo>
                      <a:pt x="229" y="77"/>
                      <a:pt x="213" y="87"/>
                      <a:pt x="212" y="87"/>
                    </a:cubicBezTo>
                    <a:cubicBezTo>
                      <a:pt x="210" y="89"/>
                      <a:pt x="210" y="92"/>
                      <a:pt x="211" y="94"/>
                    </a:cubicBezTo>
                    <a:cubicBezTo>
                      <a:pt x="213" y="96"/>
                      <a:pt x="215" y="97"/>
                      <a:pt x="218" y="95"/>
                    </a:cubicBezTo>
                    <a:cubicBezTo>
                      <a:pt x="218" y="95"/>
                      <a:pt x="234" y="84"/>
                      <a:pt x="249" y="88"/>
                    </a:cubicBezTo>
                    <a:cubicBezTo>
                      <a:pt x="264" y="91"/>
                      <a:pt x="268" y="108"/>
                      <a:pt x="269" y="108"/>
                    </a:cubicBezTo>
                    <a:cubicBezTo>
                      <a:pt x="269" y="110"/>
                      <a:pt x="271" y="112"/>
                      <a:pt x="273" y="112"/>
                    </a:cubicBezTo>
                    <a:cubicBezTo>
                      <a:pt x="273" y="112"/>
                      <a:pt x="274" y="112"/>
                      <a:pt x="274" y="112"/>
                    </a:cubicBezTo>
                    <a:cubicBezTo>
                      <a:pt x="277" y="111"/>
                      <a:pt x="278" y="108"/>
                      <a:pt x="278" y="106"/>
                    </a:cubicBezTo>
                    <a:cubicBezTo>
                      <a:pt x="277" y="105"/>
                      <a:pt x="272" y="87"/>
                      <a:pt x="255" y="80"/>
                    </a:cubicBezTo>
                    <a:cubicBezTo>
                      <a:pt x="260" y="61"/>
                      <a:pt x="255" y="42"/>
                      <a:pt x="248" y="29"/>
                    </a:cubicBezTo>
                    <a:cubicBezTo>
                      <a:pt x="262" y="26"/>
                      <a:pt x="276" y="28"/>
                      <a:pt x="289" y="35"/>
                    </a:cubicBezTo>
                    <a:cubicBezTo>
                      <a:pt x="301" y="42"/>
                      <a:pt x="310" y="54"/>
                      <a:pt x="314" y="67"/>
                    </a:cubicBezTo>
                    <a:cubicBezTo>
                      <a:pt x="310" y="67"/>
                      <a:pt x="305" y="67"/>
                      <a:pt x="300" y="69"/>
                    </a:cubicBezTo>
                    <a:cubicBezTo>
                      <a:pt x="298" y="69"/>
                      <a:pt x="296" y="72"/>
                      <a:pt x="297" y="75"/>
                    </a:cubicBezTo>
                    <a:cubicBezTo>
                      <a:pt x="298" y="77"/>
                      <a:pt x="299" y="78"/>
                      <a:pt x="302" y="78"/>
                    </a:cubicBezTo>
                    <a:cubicBezTo>
                      <a:pt x="302" y="78"/>
                      <a:pt x="302" y="78"/>
                      <a:pt x="303" y="78"/>
                    </a:cubicBezTo>
                    <a:cubicBezTo>
                      <a:pt x="311" y="75"/>
                      <a:pt x="319" y="78"/>
                      <a:pt x="319" y="78"/>
                    </a:cubicBezTo>
                    <a:cubicBezTo>
                      <a:pt x="330" y="81"/>
                      <a:pt x="349" y="94"/>
                      <a:pt x="347" y="118"/>
                    </a:cubicBezTo>
                    <a:cubicBezTo>
                      <a:pt x="347" y="120"/>
                      <a:pt x="348" y="122"/>
                      <a:pt x="350" y="123"/>
                    </a:cubicBezTo>
                    <a:cubicBezTo>
                      <a:pt x="359" y="127"/>
                      <a:pt x="366" y="135"/>
                      <a:pt x="369" y="146"/>
                    </a:cubicBezTo>
                    <a:cubicBezTo>
                      <a:pt x="372" y="156"/>
                      <a:pt x="371" y="169"/>
                      <a:pt x="365" y="180"/>
                    </a:cubicBezTo>
                    <a:close/>
                    <a:moveTo>
                      <a:pt x="378" y="143"/>
                    </a:moveTo>
                    <a:cubicBezTo>
                      <a:pt x="375" y="131"/>
                      <a:pt x="367" y="121"/>
                      <a:pt x="356" y="116"/>
                    </a:cubicBezTo>
                    <a:cubicBezTo>
                      <a:pt x="357" y="89"/>
                      <a:pt x="338" y="75"/>
                      <a:pt x="325" y="70"/>
                    </a:cubicBezTo>
                    <a:cubicBezTo>
                      <a:pt x="321" y="52"/>
                      <a:pt x="309" y="36"/>
                      <a:pt x="293" y="27"/>
                    </a:cubicBezTo>
                    <a:cubicBezTo>
                      <a:pt x="277" y="18"/>
                      <a:pt x="259" y="16"/>
                      <a:pt x="241" y="21"/>
                    </a:cubicBezTo>
                    <a:cubicBezTo>
                      <a:pt x="223" y="4"/>
                      <a:pt x="193" y="0"/>
                      <a:pt x="170" y="19"/>
                    </a:cubicBezTo>
                    <a:cubicBezTo>
                      <a:pt x="136" y="7"/>
                      <a:pt x="112" y="29"/>
                      <a:pt x="105" y="36"/>
                    </a:cubicBezTo>
                    <a:cubicBezTo>
                      <a:pt x="92" y="34"/>
                      <a:pt x="80" y="37"/>
                      <a:pt x="70" y="44"/>
                    </a:cubicBezTo>
                    <a:cubicBezTo>
                      <a:pt x="59" y="53"/>
                      <a:pt x="51" y="66"/>
                      <a:pt x="49" y="82"/>
                    </a:cubicBezTo>
                    <a:cubicBezTo>
                      <a:pt x="36" y="85"/>
                      <a:pt x="26" y="92"/>
                      <a:pt x="20" y="102"/>
                    </a:cubicBezTo>
                    <a:cubicBezTo>
                      <a:pt x="13" y="114"/>
                      <a:pt x="12" y="129"/>
                      <a:pt x="18" y="143"/>
                    </a:cubicBezTo>
                    <a:cubicBezTo>
                      <a:pt x="4" y="157"/>
                      <a:pt x="0" y="178"/>
                      <a:pt x="8" y="196"/>
                    </a:cubicBezTo>
                    <a:cubicBezTo>
                      <a:pt x="16" y="214"/>
                      <a:pt x="33" y="223"/>
                      <a:pt x="54" y="221"/>
                    </a:cubicBezTo>
                    <a:cubicBezTo>
                      <a:pt x="61" y="239"/>
                      <a:pt x="79" y="253"/>
                      <a:pt x="102" y="258"/>
                    </a:cubicBezTo>
                    <a:cubicBezTo>
                      <a:pt x="124" y="263"/>
                      <a:pt x="147" y="257"/>
                      <a:pt x="162" y="243"/>
                    </a:cubicBezTo>
                    <a:cubicBezTo>
                      <a:pt x="176" y="258"/>
                      <a:pt x="198" y="267"/>
                      <a:pt x="215" y="265"/>
                    </a:cubicBezTo>
                    <a:lnTo>
                      <a:pt x="294" y="381"/>
                    </a:lnTo>
                    <a:cubicBezTo>
                      <a:pt x="295" y="382"/>
                      <a:pt x="296" y="383"/>
                      <a:pt x="298" y="383"/>
                    </a:cubicBezTo>
                    <a:cubicBezTo>
                      <a:pt x="299" y="383"/>
                      <a:pt x="299" y="383"/>
                      <a:pt x="300" y="382"/>
                    </a:cubicBezTo>
                    <a:lnTo>
                      <a:pt x="327" y="366"/>
                    </a:lnTo>
                    <a:cubicBezTo>
                      <a:pt x="328" y="365"/>
                      <a:pt x="329" y="363"/>
                      <a:pt x="329" y="361"/>
                    </a:cubicBezTo>
                    <a:lnTo>
                      <a:pt x="307" y="257"/>
                    </a:lnTo>
                    <a:cubicBezTo>
                      <a:pt x="329" y="261"/>
                      <a:pt x="350" y="255"/>
                      <a:pt x="364" y="239"/>
                    </a:cubicBezTo>
                    <a:cubicBezTo>
                      <a:pt x="375" y="225"/>
                      <a:pt x="378" y="206"/>
                      <a:pt x="371" y="189"/>
                    </a:cubicBezTo>
                    <a:cubicBezTo>
                      <a:pt x="380" y="175"/>
                      <a:pt x="383" y="158"/>
                      <a:pt x="378" y="14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115" name="Freeform 559"/>
              <p:cNvSpPr>
                <a:spLocks/>
              </p:cNvSpPr>
              <p:nvPr/>
            </p:nvSpPr>
            <p:spPr bwMode="auto">
              <a:xfrm>
                <a:off x="6710363" y="3697289"/>
                <a:ext cx="41275" cy="63500"/>
              </a:xfrm>
              <a:custGeom>
                <a:avLst/>
                <a:gdLst>
                  <a:gd name="T0" fmla="*/ 35 w 54"/>
                  <a:gd name="T1" fmla="*/ 29 h 85"/>
                  <a:gd name="T2" fmla="*/ 35 w 54"/>
                  <a:gd name="T3" fmla="*/ 29 h 85"/>
                  <a:gd name="T4" fmla="*/ 44 w 54"/>
                  <a:gd name="T5" fmla="*/ 5 h 85"/>
                  <a:gd name="T6" fmla="*/ 40 w 54"/>
                  <a:gd name="T7" fmla="*/ 0 h 85"/>
                  <a:gd name="T8" fmla="*/ 35 w 54"/>
                  <a:gd name="T9" fmla="*/ 5 h 85"/>
                  <a:gd name="T10" fmla="*/ 5 w 54"/>
                  <a:gd name="T11" fmla="*/ 34 h 85"/>
                  <a:gd name="T12" fmla="*/ 1 w 54"/>
                  <a:gd name="T13" fmla="*/ 40 h 85"/>
                  <a:gd name="T14" fmla="*/ 6 w 54"/>
                  <a:gd name="T15" fmla="*/ 44 h 85"/>
                  <a:gd name="T16" fmla="*/ 6 w 54"/>
                  <a:gd name="T17" fmla="*/ 44 h 85"/>
                  <a:gd name="T18" fmla="*/ 28 w 54"/>
                  <a:gd name="T19" fmla="*/ 34 h 85"/>
                  <a:gd name="T20" fmla="*/ 30 w 54"/>
                  <a:gd name="T21" fmla="*/ 37 h 85"/>
                  <a:gd name="T22" fmla="*/ 37 w 54"/>
                  <a:gd name="T23" fmla="*/ 78 h 85"/>
                  <a:gd name="T24" fmla="*/ 40 w 54"/>
                  <a:gd name="T25" fmla="*/ 84 h 85"/>
                  <a:gd name="T26" fmla="*/ 42 w 54"/>
                  <a:gd name="T27" fmla="*/ 85 h 85"/>
                  <a:gd name="T28" fmla="*/ 46 w 54"/>
                  <a:gd name="T29" fmla="*/ 82 h 85"/>
                  <a:gd name="T30" fmla="*/ 35 w 54"/>
                  <a:gd name="T31" fmla="*/ 2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85">
                    <a:moveTo>
                      <a:pt x="35" y="29"/>
                    </a:moveTo>
                    <a:cubicBezTo>
                      <a:pt x="35" y="29"/>
                      <a:pt x="35" y="29"/>
                      <a:pt x="35" y="29"/>
                    </a:cubicBezTo>
                    <a:cubicBezTo>
                      <a:pt x="41" y="22"/>
                      <a:pt x="44" y="15"/>
                      <a:pt x="44" y="5"/>
                    </a:cubicBezTo>
                    <a:cubicBezTo>
                      <a:pt x="44" y="2"/>
                      <a:pt x="42" y="0"/>
                      <a:pt x="40" y="0"/>
                    </a:cubicBezTo>
                    <a:cubicBezTo>
                      <a:pt x="37" y="0"/>
                      <a:pt x="35" y="2"/>
                      <a:pt x="35" y="5"/>
                    </a:cubicBezTo>
                    <a:cubicBezTo>
                      <a:pt x="35" y="22"/>
                      <a:pt x="20" y="32"/>
                      <a:pt x="5" y="34"/>
                    </a:cubicBezTo>
                    <a:cubicBezTo>
                      <a:pt x="2" y="35"/>
                      <a:pt x="0" y="37"/>
                      <a:pt x="1" y="40"/>
                    </a:cubicBezTo>
                    <a:cubicBezTo>
                      <a:pt x="1" y="42"/>
                      <a:pt x="3" y="44"/>
                      <a:pt x="6" y="44"/>
                    </a:cubicBezTo>
                    <a:cubicBezTo>
                      <a:pt x="6" y="44"/>
                      <a:pt x="6" y="44"/>
                      <a:pt x="6" y="44"/>
                    </a:cubicBezTo>
                    <a:cubicBezTo>
                      <a:pt x="14" y="42"/>
                      <a:pt x="22" y="39"/>
                      <a:pt x="28" y="34"/>
                    </a:cubicBezTo>
                    <a:cubicBezTo>
                      <a:pt x="29" y="35"/>
                      <a:pt x="29" y="36"/>
                      <a:pt x="30" y="37"/>
                    </a:cubicBezTo>
                    <a:cubicBezTo>
                      <a:pt x="44" y="46"/>
                      <a:pt x="44" y="64"/>
                      <a:pt x="37" y="78"/>
                    </a:cubicBezTo>
                    <a:cubicBezTo>
                      <a:pt x="36" y="81"/>
                      <a:pt x="37" y="83"/>
                      <a:pt x="40" y="84"/>
                    </a:cubicBezTo>
                    <a:cubicBezTo>
                      <a:pt x="40" y="85"/>
                      <a:pt x="41" y="85"/>
                      <a:pt x="42" y="85"/>
                    </a:cubicBezTo>
                    <a:cubicBezTo>
                      <a:pt x="43" y="85"/>
                      <a:pt x="45" y="84"/>
                      <a:pt x="46" y="82"/>
                    </a:cubicBezTo>
                    <a:cubicBezTo>
                      <a:pt x="54" y="65"/>
                      <a:pt x="54" y="42"/>
                      <a:pt x="35"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grpSp>
      </p:grpSp>
      <p:pic>
        <p:nvPicPr>
          <p:cNvPr id="144" name="Picture 1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1455" y="2672851"/>
            <a:ext cx="2082653" cy="1452272"/>
          </a:xfrm>
          <a:prstGeom prst="rect">
            <a:avLst/>
          </a:prstGeom>
        </p:spPr>
      </p:pic>
      <p:sp>
        <p:nvSpPr>
          <p:cNvPr id="50" name="Rectángulo 83">
            <a:extLst>
              <a:ext uri="{FF2B5EF4-FFF2-40B4-BE49-F238E27FC236}">
                <a16:creationId xmlns="" xmlns:a16="http://schemas.microsoft.com/office/drawing/2014/main" id="{C66EEDE0-AF65-4A65-8680-0BD74400C5D9}"/>
              </a:ext>
            </a:extLst>
          </p:cNvPr>
          <p:cNvSpPr/>
          <p:nvPr/>
        </p:nvSpPr>
        <p:spPr>
          <a:xfrm>
            <a:off x="1694390" y="7879476"/>
            <a:ext cx="11466439" cy="5747727"/>
          </a:xfrm>
          <a:prstGeom prst="rect">
            <a:avLst/>
          </a:prstGeom>
          <a:solidFill>
            <a:schemeClr val="bg1"/>
          </a:solidFill>
        </p:spPr>
        <p:txBody>
          <a:bodyPr wrap="square">
            <a:spAutoFit/>
          </a:bodyPr>
          <a:lstStyle/>
          <a:p>
            <a:pPr marL="457200" indent="-457200" algn="just">
              <a:spcAft>
                <a:spcPts val="300"/>
              </a:spcAft>
              <a:buFont typeface="Arial" panose="020B0604020202020204" pitchFamily="34" charset="0"/>
              <a:buChar char="•"/>
            </a:pPr>
            <a:r>
              <a:rPr lang="en-US" sz="3000" b="1" dirty="0" smtClean="0">
                <a:latin typeface="Calibri" panose="020F0502020204030204" pitchFamily="34" charset="0"/>
                <a:cs typeface="Calibri" panose="020F0502020204030204" pitchFamily="34" charset="0"/>
              </a:rPr>
              <a:t>In order to identify “anomaly cases” </a:t>
            </a:r>
            <a:r>
              <a:rPr lang="en-US" sz="3000" dirty="0" smtClean="0">
                <a:latin typeface="Calibri" panose="020F0502020204030204" pitchFamily="34" charset="0"/>
                <a:cs typeface="Calibri" panose="020F0502020204030204" pitchFamily="34" charset="0"/>
              </a:rPr>
              <a:t>through user </a:t>
            </a:r>
            <a:r>
              <a:rPr lang="en-US" sz="3000" b="1" dirty="0" smtClean="0">
                <a:latin typeface="Calibri" panose="020F0502020204030204" pitchFamily="34" charset="0"/>
                <a:cs typeface="Calibri" panose="020F0502020204030204" pitchFamily="34" charset="0"/>
              </a:rPr>
              <a:t>logs analysis to detect insider thread risks</a:t>
            </a:r>
            <a:r>
              <a:rPr lang="en-US" sz="3000" dirty="0" smtClean="0">
                <a:latin typeface="Calibri" panose="020F0502020204030204" pitchFamily="34" charset="0"/>
                <a:cs typeface="Calibri" panose="020F0502020204030204" pitchFamily="34" charset="0"/>
              </a:rPr>
              <a:t>: malicious insider / negligent insider / credential thief</a:t>
            </a:r>
          </a:p>
          <a:p>
            <a:pPr marL="457200" indent="-457200" algn="just">
              <a:spcAft>
                <a:spcPts val="300"/>
              </a:spcAft>
              <a:buFont typeface="Arial" panose="020B0604020202020204" pitchFamily="34" charset="0"/>
              <a:buChar char="•"/>
            </a:pPr>
            <a:r>
              <a:rPr lang="en-US" sz="3000" dirty="0" smtClean="0">
                <a:latin typeface="Calibri" panose="020F0502020204030204" pitchFamily="34" charset="0"/>
                <a:cs typeface="Calibri" panose="020F0502020204030204" pitchFamily="34" charset="0"/>
              </a:rPr>
              <a:t>Airbus has defined a new indicator "</a:t>
            </a:r>
            <a:r>
              <a:rPr lang="en-US" sz="3000" b="1" dirty="0" smtClean="0">
                <a:latin typeface="Calibri" panose="020F0502020204030204" pitchFamily="34" charset="0"/>
                <a:cs typeface="Calibri" panose="020F0502020204030204" pitchFamily="34" charset="0"/>
              </a:rPr>
              <a:t>Key Trust Indicator</a:t>
            </a:r>
            <a:r>
              <a:rPr lang="en-US" sz="3000" dirty="0" smtClean="0">
                <a:latin typeface="Calibri" panose="020F0502020204030204" pitchFamily="34" charset="0"/>
                <a:cs typeface="Calibri" panose="020F0502020204030204" pitchFamily="34" charset="0"/>
              </a:rPr>
              <a:t>" (KTI) as the combinatorial analysis of the algorithms for each user. Users with extreme KTI will be subject to further analysis via the Security Operations Center.</a:t>
            </a:r>
          </a:p>
          <a:p>
            <a:pPr marL="457200" indent="-457200" algn="just">
              <a:spcAft>
                <a:spcPts val="300"/>
              </a:spcAft>
              <a:buFont typeface="Arial" panose="020B0604020202020204" pitchFamily="34" charset="0"/>
              <a:buChar char="•"/>
            </a:pPr>
            <a:r>
              <a:rPr lang="en-US" sz="3000" dirty="0" smtClean="0">
                <a:latin typeface="Calibri" panose="020F0502020204030204" pitchFamily="34" charset="0"/>
                <a:cs typeface="Calibri" panose="020F0502020204030204" pitchFamily="34" charset="0"/>
              </a:rPr>
              <a:t>We developed </a:t>
            </a:r>
            <a:r>
              <a:rPr lang="en-US" sz="3000" b="1" dirty="0" smtClean="0">
                <a:latin typeface="Calibri" panose="020F0502020204030204" pitchFamily="34" charset="0"/>
                <a:cs typeface="Calibri" panose="020F0502020204030204" pitchFamily="34" charset="0"/>
              </a:rPr>
              <a:t>the AI architecture </a:t>
            </a:r>
            <a:r>
              <a:rPr lang="en-US" sz="3000" dirty="0" smtClean="0">
                <a:latin typeface="Calibri" panose="020F0502020204030204" pitchFamily="34" charset="0"/>
                <a:cs typeface="Calibri" panose="020F0502020204030204" pitchFamily="34" charset="0"/>
              </a:rPr>
              <a:t>on AWS, </a:t>
            </a:r>
            <a:r>
              <a:rPr lang="en-US" sz="3000" b="1" dirty="0" smtClean="0">
                <a:latin typeface="Calibri" panose="020F0502020204030204" pitchFamily="34" charset="0"/>
                <a:cs typeface="Calibri" panose="020F0502020204030204" pitchFamily="34" charset="0"/>
              </a:rPr>
              <a:t>implemented algorithms </a:t>
            </a:r>
            <a:r>
              <a:rPr lang="en-US" sz="3000" dirty="0" smtClean="0">
                <a:latin typeface="Calibri" panose="020F0502020204030204" pitchFamily="34" charset="0"/>
                <a:cs typeface="Calibri" panose="020F0502020204030204" pitchFamily="34" charset="0"/>
              </a:rPr>
              <a:t>(UBA : user behavior-based algorithm or CBA : community behavior based algorithm), </a:t>
            </a:r>
            <a:r>
              <a:rPr lang="en-US" sz="3000" b="1" dirty="0" smtClean="0">
                <a:latin typeface="Calibri" panose="020F0502020204030204" pitchFamily="34" charset="0"/>
                <a:cs typeface="Calibri" panose="020F0502020204030204" pitchFamily="34" charset="0"/>
              </a:rPr>
              <a:t>enriched “anomaly cases”</a:t>
            </a:r>
            <a:r>
              <a:rPr lang="en-US" sz="3000" dirty="0" smtClean="0">
                <a:latin typeface="Calibri" panose="020F0502020204030204" pitchFamily="34" charset="0"/>
                <a:cs typeface="Calibri" panose="020F0502020204030204" pitchFamily="34" charset="0"/>
              </a:rPr>
              <a:t> learning from historical security breaches</a:t>
            </a:r>
            <a:r>
              <a:rPr lang="en-US" sz="3000" dirty="0">
                <a:latin typeface="Calibri" panose="020F0502020204030204" pitchFamily="34" charset="0"/>
                <a:cs typeface="Calibri" panose="020F0502020204030204" pitchFamily="34" charset="0"/>
              </a:rPr>
              <a:t> </a:t>
            </a:r>
            <a:r>
              <a:rPr lang="en-US" sz="3000" dirty="0" smtClean="0">
                <a:latin typeface="Calibri" panose="020F0502020204030204" pitchFamily="34" charset="0"/>
                <a:cs typeface="Calibri" panose="020F0502020204030204" pitchFamily="34" charset="0"/>
              </a:rPr>
              <a:t>and </a:t>
            </a:r>
            <a:r>
              <a:rPr lang="en-US" sz="3000" b="1" dirty="0" smtClean="0">
                <a:latin typeface="Calibri" panose="020F0502020204030204" pitchFamily="34" charset="0"/>
                <a:cs typeface="Calibri" panose="020F0502020204030204" pitchFamily="34" charset="0"/>
              </a:rPr>
              <a:t>calculating trust level </a:t>
            </a:r>
            <a:r>
              <a:rPr lang="en-US" sz="3000" dirty="0" smtClean="0">
                <a:latin typeface="Calibri" panose="020F0502020204030204" pitchFamily="34" charset="0"/>
                <a:cs typeface="Calibri" panose="020F0502020204030204" pitchFamily="34" charset="0"/>
              </a:rPr>
              <a:t>per user</a:t>
            </a:r>
            <a:r>
              <a:rPr lang="en-US" sz="3000" dirty="0">
                <a:latin typeface="Calibri" panose="020F0502020204030204" pitchFamily="34" charset="0"/>
                <a:cs typeface="Calibri" panose="020F0502020204030204" pitchFamily="34" charset="0"/>
              </a:rPr>
              <a:t>.</a:t>
            </a:r>
            <a:endParaRPr lang="en-US" sz="3000" dirty="0" smtClean="0">
              <a:latin typeface="Calibri" panose="020F0502020204030204" pitchFamily="34" charset="0"/>
              <a:cs typeface="Calibri" panose="020F0502020204030204" pitchFamily="34" charset="0"/>
            </a:endParaRPr>
          </a:p>
          <a:p>
            <a:pPr marL="457200" indent="-457200" algn="just">
              <a:spcAft>
                <a:spcPts val="300"/>
              </a:spcAft>
              <a:buFont typeface="Arial" panose="020B0604020202020204" pitchFamily="34" charset="0"/>
              <a:buChar char="•"/>
            </a:pPr>
            <a:r>
              <a:rPr lang="en-US" sz="3000" b="1" dirty="0" smtClean="0">
                <a:latin typeface="Calibri" panose="020F0502020204030204" pitchFamily="34" charset="0"/>
                <a:cs typeface="Calibri" panose="020F0502020204030204" pitchFamily="34" charset="0"/>
              </a:rPr>
              <a:t>Technologies</a:t>
            </a:r>
            <a:r>
              <a:rPr lang="en-US" sz="3000" dirty="0" smtClean="0">
                <a:latin typeface="Calibri" panose="020F0502020204030204" pitchFamily="34" charset="0"/>
                <a:cs typeface="Calibri" panose="020F0502020204030204" pitchFamily="34" charset="0"/>
              </a:rPr>
              <a:t> : Python, </a:t>
            </a:r>
            <a:r>
              <a:rPr lang="en-US" sz="3000" b="1" dirty="0" smtClean="0">
                <a:latin typeface="Calibri" panose="020F0502020204030204" pitchFamily="34" charset="0"/>
                <a:cs typeface="Calibri" panose="020F0502020204030204" pitchFamily="34" charset="0"/>
              </a:rPr>
              <a:t>SPLUNK</a:t>
            </a:r>
            <a:r>
              <a:rPr lang="en-US" sz="3000" dirty="0" smtClean="0">
                <a:latin typeface="Calibri" panose="020F0502020204030204" pitchFamily="34" charset="0"/>
                <a:cs typeface="Calibri" panose="020F0502020204030204" pitchFamily="34" charset="0"/>
              </a:rPr>
              <a:t>, NEO4J, AWS suite</a:t>
            </a:r>
            <a:endParaRPr lang="en-US" sz="3000" dirty="0">
              <a:latin typeface="Calibri" panose="020F0502020204030204" pitchFamily="34" charset="0"/>
              <a:cs typeface="Calibri" panose="020F0502020204030204" pitchFamily="34" charset="0"/>
            </a:endParaRPr>
          </a:p>
        </p:txBody>
      </p:sp>
      <p:sp>
        <p:nvSpPr>
          <p:cNvPr id="51" name="Rectángulo 91">
            <a:extLst>
              <a:ext uri="{FF2B5EF4-FFF2-40B4-BE49-F238E27FC236}">
                <a16:creationId xmlns="" xmlns:a16="http://schemas.microsoft.com/office/drawing/2014/main" id="{E186825D-97A0-4647-9B29-4DF04F674058}"/>
              </a:ext>
            </a:extLst>
          </p:cNvPr>
          <p:cNvSpPr/>
          <p:nvPr/>
        </p:nvSpPr>
        <p:spPr>
          <a:xfrm>
            <a:off x="13879286" y="7879476"/>
            <a:ext cx="9993085" cy="5016758"/>
          </a:xfrm>
          <a:prstGeom prst="rect">
            <a:avLst/>
          </a:prstGeom>
          <a:solidFill>
            <a:schemeClr val="bg1"/>
          </a:solidFill>
        </p:spPr>
        <p:txBody>
          <a:bodyPr wrap="square">
            <a:spAutoFit/>
          </a:bodyPr>
          <a:lstStyle/>
          <a:p>
            <a:pPr marL="457200" indent="-457200" algn="just">
              <a:spcAft>
                <a:spcPts val="600"/>
              </a:spcAft>
              <a:buFont typeface="Arial" panose="020B0604020202020204" pitchFamily="34" charset="0"/>
              <a:buChar char="•"/>
            </a:pPr>
            <a:r>
              <a:rPr lang="en-US" sz="3000" dirty="0">
                <a:latin typeface="Calibri" panose="020F0502020204030204" pitchFamily="34" charset="0"/>
                <a:cs typeface="Calibri" panose="020F0502020204030204" pitchFamily="34" charset="0"/>
              </a:rPr>
              <a:t>In order to design a </a:t>
            </a:r>
            <a:r>
              <a:rPr lang="en-US" sz="3000" b="1" dirty="0">
                <a:latin typeface="Calibri" panose="020F0502020204030204" pitchFamily="34" charset="0"/>
                <a:cs typeface="Calibri" panose="020F0502020204030204" pitchFamily="34" charset="0"/>
              </a:rPr>
              <a:t>new model of government </a:t>
            </a:r>
            <a:r>
              <a:rPr lang="en-US" sz="3000" dirty="0">
                <a:latin typeface="Calibri" panose="020F0502020204030204" pitchFamily="34" charset="0"/>
                <a:cs typeface="Calibri" panose="020F0502020204030204" pitchFamily="34" charset="0"/>
              </a:rPr>
              <a:t>that allows </a:t>
            </a:r>
            <a:r>
              <a:rPr lang="en-US" sz="3000" b="1" dirty="0">
                <a:latin typeface="Calibri" panose="020F0502020204030204" pitchFamily="34" charset="0"/>
                <a:cs typeface="Calibri" panose="020F0502020204030204" pitchFamily="34" charset="0"/>
              </a:rPr>
              <a:t>balancing resources </a:t>
            </a:r>
            <a:r>
              <a:rPr lang="en-US" sz="3000" dirty="0">
                <a:latin typeface="Calibri" panose="020F0502020204030204" pitchFamily="34" charset="0"/>
                <a:cs typeface="Calibri" panose="020F0502020204030204" pitchFamily="34" charset="0"/>
              </a:rPr>
              <a:t>and </a:t>
            </a:r>
            <a:r>
              <a:rPr lang="en-US" sz="3000" b="1" dirty="0">
                <a:latin typeface="Calibri" panose="020F0502020204030204" pitchFamily="34" charset="0"/>
                <a:cs typeface="Calibri" panose="020F0502020204030204" pitchFamily="34" charset="0"/>
              </a:rPr>
              <a:t>optimizing </a:t>
            </a:r>
            <a:r>
              <a:rPr lang="en-US" sz="3000" b="1" dirty="0" smtClean="0">
                <a:latin typeface="Calibri" panose="020F0502020204030204" pitchFamily="34" charset="0"/>
                <a:cs typeface="Calibri" panose="020F0502020204030204" pitchFamily="34" charset="0"/>
              </a:rPr>
              <a:t>consumption</a:t>
            </a:r>
            <a:endParaRPr lang="en-US" sz="3000" dirty="0">
              <a:latin typeface="Calibri" panose="020F0502020204030204" pitchFamily="34" charset="0"/>
              <a:cs typeface="Calibri" panose="020F0502020204030204" pitchFamily="34" charset="0"/>
            </a:endParaRPr>
          </a:p>
          <a:p>
            <a:pPr marL="457200" indent="-457200" algn="just">
              <a:spcAft>
                <a:spcPts val="600"/>
              </a:spcAft>
              <a:buFont typeface="Arial" panose="020B0604020202020204" pitchFamily="34" charset="0"/>
              <a:buChar char="•"/>
            </a:pPr>
            <a:r>
              <a:rPr lang="en-US" sz="3000" dirty="0">
                <a:latin typeface="Calibri" panose="020F0502020204030204" pitchFamily="34" charset="0"/>
                <a:cs typeface="Calibri" panose="020F0502020204030204" pitchFamily="34" charset="0"/>
              </a:rPr>
              <a:t>From the </a:t>
            </a:r>
            <a:r>
              <a:rPr lang="en-US" sz="3000" b="1" dirty="0">
                <a:latin typeface="Calibri" panose="020F0502020204030204" pitchFamily="34" charset="0"/>
                <a:cs typeface="Calibri" panose="020F0502020204030204" pitchFamily="34" charset="0"/>
              </a:rPr>
              <a:t>historical information of </a:t>
            </a:r>
            <a:r>
              <a:rPr lang="en-US" sz="3000" b="1" dirty="0" smtClean="0">
                <a:latin typeface="Calibri" panose="020F0502020204030204" pitchFamily="34" charset="0"/>
                <a:cs typeface="Calibri" panose="020F0502020204030204" pitchFamily="34" charset="0"/>
              </a:rPr>
              <a:t>consumptions </a:t>
            </a:r>
            <a:r>
              <a:rPr lang="en-US" sz="3000" dirty="0">
                <a:latin typeface="Calibri" panose="020F0502020204030204" pitchFamily="34" charset="0"/>
                <a:cs typeface="Calibri" panose="020F0502020204030204" pitchFamily="34" charset="0"/>
              </a:rPr>
              <a:t>it allows to find clustering models of user profiles, and</a:t>
            </a:r>
          </a:p>
          <a:p>
            <a:pPr marL="457200" indent="-457200" algn="just">
              <a:spcAft>
                <a:spcPts val="600"/>
              </a:spcAft>
              <a:buFont typeface="Arial" panose="020B0604020202020204" pitchFamily="34" charset="0"/>
              <a:buChar char="•"/>
            </a:pPr>
            <a:r>
              <a:rPr lang="en-US" sz="3000" dirty="0">
                <a:latin typeface="Calibri" panose="020F0502020204030204" pitchFamily="34" charset="0"/>
                <a:cs typeface="Calibri" panose="020F0502020204030204" pitchFamily="34" charset="0"/>
              </a:rPr>
              <a:t>Based on the typologies of users, </a:t>
            </a:r>
            <a:r>
              <a:rPr lang="en-US" sz="3000" b="1" dirty="0">
                <a:latin typeface="Calibri" panose="020F0502020204030204" pitchFamily="34" charset="0"/>
                <a:cs typeface="Calibri" panose="020F0502020204030204" pitchFamily="34" charset="0"/>
              </a:rPr>
              <a:t>inventory consumption patterns</a:t>
            </a:r>
            <a:r>
              <a:rPr lang="en-US" sz="3000" dirty="0">
                <a:latin typeface="Calibri" panose="020F0502020204030204" pitchFamily="34" charset="0"/>
                <a:cs typeface="Calibri" panose="020F0502020204030204" pitchFamily="34" charset="0"/>
              </a:rPr>
              <a:t>.</a:t>
            </a:r>
          </a:p>
          <a:p>
            <a:pPr marL="457200" indent="-457200" algn="just">
              <a:spcAft>
                <a:spcPts val="600"/>
              </a:spcAft>
              <a:buFont typeface="Arial" panose="020B0604020202020204" pitchFamily="34" charset="0"/>
              <a:buChar char="•"/>
            </a:pPr>
            <a:r>
              <a:rPr lang="en-US" sz="3000" dirty="0">
                <a:latin typeface="Calibri" panose="020F0502020204030204" pitchFamily="34" charset="0"/>
                <a:cs typeface="Calibri" panose="020F0502020204030204" pitchFamily="34" charset="0"/>
              </a:rPr>
              <a:t>The result of this modeling should be applied on the new information intake to be able to infer with actions at runtime.</a:t>
            </a:r>
          </a:p>
          <a:p>
            <a:pPr marL="457200" indent="-457200" algn="just">
              <a:spcAft>
                <a:spcPts val="600"/>
              </a:spcAft>
              <a:buFont typeface="Arial" panose="020B0604020202020204" pitchFamily="34" charset="0"/>
              <a:buChar char="•"/>
            </a:pPr>
            <a:r>
              <a:rPr lang="en-US" sz="3000" dirty="0" smtClean="0">
                <a:latin typeface="Calibri" panose="020F0502020204030204" pitchFamily="34" charset="0"/>
                <a:cs typeface="Calibri" panose="020F0502020204030204" pitchFamily="34" charset="0"/>
              </a:rPr>
              <a:t>Technologies</a:t>
            </a:r>
            <a:r>
              <a:rPr lang="en-US" sz="3000" dirty="0">
                <a:latin typeface="Calibri" panose="020F0502020204030204" pitchFamily="34" charset="0"/>
                <a:cs typeface="Calibri" panose="020F0502020204030204" pitchFamily="34" charset="0"/>
              </a:rPr>
              <a:t>: eAgle (everis AI asset, python, NEO4J</a:t>
            </a:r>
          </a:p>
        </p:txBody>
      </p:sp>
      <p:pic>
        <p:nvPicPr>
          <p:cNvPr id="52" name="Picture 48">
            <a:extLst>
              <a:ext uri="{FF2B5EF4-FFF2-40B4-BE49-F238E27FC236}">
                <a16:creationId xmlns="" xmlns:a16="http://schemas.microsoft.com/office/drawing/2014/main" id="{9D090576-2B85-4ACD-A1BA-52724F6B5F51}"/>
              </a:ext>
            </a:extLst>
          </p:cNvPr>
          <p:cNvPicPr>
            <a:picLocks noChangeAspect="1"/>
          </p:cNvPicPr>
          <p:nvPr/>
        </p:nvPicPr>
        <p:blipFill rotWithShape="1">
          <a:blip r:embed="rId7"/>
          <a:srcRect t="31579" b="31579"/>
          <a:stretch/>
        </p:blipFill>
        <p:spPr>
          <a:xfrm>
            <a:off x="5974121" y="5778462"/>
            <a:ext cx="2649987" cy="732098"/>
          </a:xfrm>
          <a:prstGeom prst="rect">
            <a:avLst/>
          </a:prstGeom>
        </p:spPr>
      </p:pic>
      <p:pic>
        <p:nvPicPr>
          <p:cNvPr id="53" name="Picture 1">
            <a:extLst>
              <a:ext uri="{FF2B5EF4-FFF2-40B4-BE49-F238E27FC236}">
                <a16:creationId xmlns="" xmlns:a16="http://schemas.microsoft.com/office/drawing/2014/main" id="{165F4D68-E194-4A12-A909-498CC2574B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155432" y="5652566"/>
            <a:ext cx="2385132" cy="66909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pic>
    </p:spTree>
    <p:extLst>
      <p:ext uri="{BB962C8B-B14F-4D97-AF65-F5344CB8AC3E}">
        <p14:creationId xmlns:p14="http://schemas.microsoft.com/office/powerpoint/2010/main" val="2922414759"/>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5" descr="Afficher l'image d'origine"/>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l="15534" r="191"/>
          <a:stretch/>
        </p:blipFill>
        <p:spPr bwMode="auto">
          <a:xfrm>
            <a:off x="1" y="3"/>
            <a:ext cx="16693102" cy="13725106"/>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8"/>
          <p:cNvSpPr/>
          <p:nvPr/>
        </p:nvSpPr>
        <p:spPr>
          <a:xfrm>
            <a:off x="2566611" y="1"/>
            <a:ext cx="21817390" cy="13715998"/>
          </a:xfrm>
          <a:prstGeom prst="rect">
            <a:avLst/>
          </a:prstGeom>
          <a:gradFill>
            <a:gsLst>
              <a:gs pos="0">
                <a:schemeClr val="accent1">
                  <a:tint val="66000"/>
                  <a:satMod val="160000"/>
                  <a:alpha val="0"/>
                </a:schemeClr>
              </a:gs>
              <a:gs pos="66000">
                <a:srgbClr val="215D6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00" dirty="0"/>
          </a:p>
        </p:txBody>
      </p:sp>
      <p:cxnSp>
        <p:nvCxnSpPr>
          <p:cNvPr id="13" name="Straight Connector 12"/>
          <p:cNvCxnSpPr/>
          <p:nvPr/>
        </p:nvCxnSpPr>
        <p:spPr>
          <a:xfrm flipH="1">
            <a:off x="10876547" y="3056020"/>
            <a:ext cx="6593309" cy="10659980"/>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52" idx="2"/>
          </p:cNvCxnSpPr>
          <p:nvPr/>
        </p:nvCxnSpPr>
        <p:spPr>
          <a:xfrm flipH="1">
            <a:off x="11766885" y="4470370"/>
            <a:ext cx="5714016" cy="9245630"/>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53" idx="2"/>
          </p:cNvCxnSpPr>
          <p:nvPr/>
        </p:nvCxnSpPr>
        <p:spPr>
          <a:xfrm flipH="1">
            <a:off x="12585033" y="5734037"/>
            <a:ext cx="4895868" cy="798196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54" idx="2"/>
          </p:cNvCxnSpPr>
          <p:nvPr/>
        </p:nvCxnSpPr>
        <p:spPr>
          <a:xfrm flipH="1">
            <a:off x="13427243" y="6983217"/>
            <a:ext cx="4053658" cy="673278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64" idx="2"/>
          </p:cNvCxnSpPr>
          <p:nvPr/>
        </p:nvCxnSpPr>
        <p:spPr>
          <a:xfrm flipH="1">
            <a:off x="14341643" y="8232397"/>
            <a:ext cx="3139258" cy="548360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10010274" y="2061411"/>
            <a:ext cx="7427500" cy="11654589"/>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Marcador de texto 6"/>
          <p:cNvSpPr txBox="1">
            <a:spLocks/>
          </p:cNvSpPr>
          <p:nvPr/>
        </p:nvSpPr>
        <p:spPr>
          <a:xfrm>
            <a:off x="18259074" y="921259"/>
            <a:ext cx="2483369" cy="1425574"/>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vert="horz" lIns="95992" tIns="95992" rIns="95992" bIns="95992" rtlCol="0" anchor="ctr">
            <a:normAutofit/>
          </a:bodyPr>
          <a:lstStyle>
            <a:defPPr>
              <a:defRPr lang="en-US"/>
            </a:defPPr>
            <a:lvl1pPr marL="0" algn="r" defTabSz="914400" rtl="0" eaLnBrk="1" latinLnBrk="0" hangingPunct="1">
              <a:defRPr sz="24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3200"/>
              </a:spcBef>
            </a:pPr>
            <a:r>
              <a:rPr lang="en-US" sz="4000" b="1" dirty="0" smtClean="0">
                <a:solidFill>
                  <a:schemeClr val="bg1"/>
                </a:solidFill>
                <a:latin typeface="Calibri" panose="020F0502020204030204" pitchFamily="34" charset="0"/>
              </a:rPr>
              <a:t>Agenda</a:t>
            </a:r>
            <a:endParaRPr lang="en-US" sz="4000" b="1" dirty="0">
              <a:solidFill>
                <a:schemeClr val="bg1"/>
              </a:solidFill>
              <a:latin typeface="Calibri" panose="020F0502020204030204" pitchFamily="34" charset="0"/>
            </a:endParaRPr>
          </a:p>
        </p:txBody>
      </p:sp>
      <p:cxnSp>
        <p:nvCxnSpPr>
          <p:cNvPr id="69" name="Straight Connector 68"/>
          <p:cNvCxnSpPr>
            <a:stCxn id="65" idx="2"/>
          </p:cNvCxnSpPr>
          <p:nvPr/>
        </p:nvCxnSpPr>
        <p:spPr>
          <a:xfrm flipH="1">
            <a:off x="15111664" y="9496064"/>
            <a:ext cx="2369237" cy="4219936"/>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6" idx="2"/>
          </p:cNvCxnSpPr>
          <p:nvPr/>
        </p:nvCxnSpPr>
        <p:spPr>
          <a:xfrm flipH="1">
            <a:off x="15953875" y="10759731"/>
            <a:ext cx="1527026" cy="2956269"/>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8" idx="2"/>
          </p:cNvCxnSpPr>
          <p:nvPr/>
        </p:nvCxnSpPr>
        <p:spPr>
          <a:xfrm flipH="1">
            <a:off x="16606157" y="12023397"/>
            <a:ext cx="865780" cy="169260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17469853" y="0"/>
            <a:ext cx="0" cy="13716000"/>
          </a:xfrm>
          <a:prstGeom prst="line">
            <a:avLst/>
          </a:prstGeom>
          <a:ln w="66675">
            <a:solidFill>
              <a:srgbClr val="FFFFF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Diamond 4"/>
          <p:cNvSpPr/>
          <p:nvPr/>
        </p:nvSpPr>
        <p:spPr>
          <a:xfrm>
            <a:off x="17015107" y="1155031"/>
            <a:ext cx="900000" cy="900000"/>
          </a:xfrm>
          <a:prstGeom prst="diamond">
            <a:avLst/>
          </a:prstGeom>
          <a:solidFill>
            <a:srgbClr val="FFFF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iamond 10"/>
          <p:cNvSpPr/>
          <p:nvPr/>
        </p:nvSpPr>
        <p:spPr>
          <a:xfrm>
            <a:off x="17253361" y="1395962"/>
            <a:ext cx="432000" cy="432000"/>
          </a:xfrm>
          <a:prstGeom prst="diamond">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2836566"/>
            <a:ext cx="384624" cy="384624"/>
          </a:xfrm>
          <a:prstGeom prst="rect">
            <a:avLst/>
          </a:prstGeom>
        </p:spPr>
      </p:pic>
      <p:pic>
        <p:nvPicPr>
          <p:cNvPr id="52" name="Picture 5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4085746"/>
            <a:ext cx="384624" cy="384624"/>
          </a:xfrm>
          <a:prstGeom prst="rect">
            <a:avLst/>
          </a:prstGeom>
        </p:spPr>
      </p:pic>
      <p:pic>
        <p:nvPicPr>
          <p:cNvPr id="53" name="Picture 5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5349413"/>
            <a:ext cx="384624" cy="384624"/>
          </a:xfrm>
          <a:prstGeom prst="rect">
            <a:avLst/>
          </a:prstGeom>
        </p:spPr>
      </p:pic>
      <p:pic>
        <p:nvPicPr>
          <p:cNvPr id="54" name="Picture 5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6598593"/>
            <a:ext cx="384624" cy="384624"/>
          </a:xfrm>
          <a:prstGeom prst="rect">
            <a:avLst/>
          </a:prstGeom>
        </p:spPr>
      </p:pic>
      <p:pic>
        <p:nvPicPr>
          <p:cNvPr id="64" name="Picture 6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7847773"/>
            <a:ext cx="384624" cy="384624"/>
          </a:xfrm>
          <a:prstGeom prst="rect">
            <a:avLst/>
          </a:prstGeom>
        </p:spPr>
      </p:pic>
      <p:pic>
        <p:nvPicPr>
          <p:cNvPr id="65" name="Picture 64"/>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9111440"/>
            <a:ext cx="384624" cy="384624"/>
          </a:xfrm>
          <a:prstGeom prst="rect">
            <a:avLst/>
          </a:prstGeom>
        </p:spPr>
      </p:pic>
      <p:pic>
        <p:nvPicPr>
          <p:cNvPr id="66" name="Picture 65"/>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10375107"/>
            <a:ext cx="384624" cy="384624"/>
          </a:xfrm>
          <a:prstGeom prst="rect">
            <a:avLst/>
          </a:prstGeom>
        </p:spPr>
      </p:pic>
      <p:pic>
        <p:nvPicPr>
          <p:cNvPr id="78" name="Picture 7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79625" y="11638773"/>
            <a:ext cx="384624" cy="384624"/>
          </a:xfrm>
          <a:prstGeom prst="rect">
            <a:avLst/>
          </a:prstGeom>
        </p:spPr>
      </p:pic>
      <p:sp>
        <p:nvSpPr>
          <p:cNvPr id="67" name="Rectángulo 8"/>
          <p:cNvSpPr/>
          <p:nvPr/>
        </p:nvSpPr>
        <p:spPr>
          <a:xfrm>
            <a:off x="17834091" y="5264633"/>
            <a:ext cx="5326595" cy="6173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0" rIns="0" bIns="0" numCol="1" spcCol="38100" rtlCol="0" anchor="t">
            <a:no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Proposed </a:t>
            </a: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Teams Plan</a:t>
            </a:r>
            <a:endPar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endParaRPr>
          </a:p>
        </p:txBody>
      </p:sp>
      <p:sp>
        <p:nvSpPr>
          <p:cNvPr id="68" name="Rectangle 67"/>
          <p:cNvSpPr/>
          <p:nvPr/>
        </p:nvSpPr>
        <p:spPr>
          <a:xfrm>
            <a:off x="17834091" y="6510773"/>
            <a:ext cx="2216175" cy="553998"/>
          </a:xfrm>
          <a:prstGeom prst="rect">
            <a:avLst/>
          </a:prstGeom>
        </p:spPr>
        <p:txBody>
          <a:bodyPr wrap="none" lIns="72000" tIns="0" rIns="0" bIns="0">
            <a:sp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Deployment Plan</a:t>
            </a:r>
          </a:p>
        </p:txBody>
      </p:sp>
      <p:sp>
        <p:nvSpPr>
          <p:cNvPr id="70" name="Rectangle 69"/>
          <p:cNvSpPr/>
          <p:nvPr/>
        </p:nvSpPr>
        <p:spPr>
          <a:xfrm>
            <a:off x="17834091" y="9066412"/>
            <a:ext cx="5326595" cy="738664"/>
          </a:xfrm>
          <a:prstGeom prst="rect">
            <a:avLst/>
          </a:prstGeom>
        </p:spPr>
        <p:txBody>
          <a:bodyPr wrap="square" lIns="72000" tIns="0" rIns="0" bIns="0">
            <a:spAutoFit/>
          </a:bodyPr>
          <a:lstStyle/>
          <a:p>
            <a:pPr defTabSz="825500" hangingPunct="0">
              <a:lnSpc>
                <a:spcPct val="150000"/>
              </a:lnSpc>
            </a:pPr>
            <a:r>
              <a:rPr lang="en-US" sz="3200" b="1"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Details - </a:t>
            </a:r>
            <a:r>
              <a:rPr lang="en-US" sz="3200" b="1"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Data Lake</a:t>
            </a:r>
          </a:p>
        </p:txBody>
      </p:sp>
      <p:sp>
        <p:nvSpPr>
          <p:cNvPr id="72" name="Rectangle 71"/>
          <p:cNvSpPr/>
          <p:nvPr/>
        </p:nvSpPr>
        <p:spPr>
          <a:xfrm>
            <a:off x="17834091" y="2708994"/>
            <a:ext cx="5326595" cy="6173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0" rIns="0" bIns="0" numCol="1" spcCol="38100" rtlCol="0" anchor="ctr">
            <a:no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Introduction &amp; Context</a:t>
            </a:r>
            <a:endPar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endParaRPr>
          </a:p>
        </p:txBody>
      </p:sp>
      <p:sp>
        <p:nvSpPr>
          <p:cNvPr id="74" name="Rectangle 73"/>
          <p:cNvSpPr/>
          <p:nvPr/>
        </p:nvSpPr>
        <p:spPr>
          <a:xfrm>
            <a:off x="17834091" y="7820272"/>
            <a:ext cx="2763504" cy="553998"/>
          </a:xfrm>
          <a:prstGeom prst="rect">
            <a:avLst/>
          </a:prstGeom>
        </p:spPr>
        <p:txBody>
          <a:bodyPr wrap="none" lIns="72000" tIns="0" rIns="0" bIns="0">
            <a:sp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Details - SOC</a:t>
            </a:r>
          </a:p>
        </p:txBody>
      </p:sp>
      <p:sp>
        <p:nvSpPr>
          <p:cNvPr id="33" name="Rectangle 67 - 1"/>
          <p:cNvSpPr/>
          <p:nvPr/>
        </p:nvSpPr>
        <p:spPr>
          <a:xfrm>
            <a:off x="17834091" y="4018493"/>
            <a:ext cx="2379297" cy="553998"/>
          </a:xfrm>
          <a:prstGeom prst="rect">
            <a:avLst/>
          </a:prstGeom>
        </p:spPr>
        <p:txBody>
          <a:bodyPr wrap="none" lIns="72000" tIns="0" rIns="0" bIns="0">
            <a:sp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Approach</a:t>
            </a:r>
            <a:endPar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endParaRPr>
          </a:p>
        </p:txBody>
      </p:sp>
      <p:sp>
        <p:nvSpPr>
          <p:cNvPr id="36" name="Rectangle 35"/>
          <p:cNvSpPr/>
          <p:nvPr/>
        </p:nvSpPr>
        <p:spPr>
          <a:xfrm>
            <a:off x="17834091" y="10312552"/>
            <a:ext cx="5326595" cy="553998"/>
          </a:xfrm>
          <a:prstGeom prst="rect">
            <a:avLst/>
          </a:prstGeom>
        </p:spPr>
        <p:txBody>
          <a:bodyPr wrap="square" lIns="72000" tIns="0" rIns="0" bIns="0">
            <a:sp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Details – </a:t>
            </a: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Probes</a:t>
            </a:r>
          </a:p>
        </p:txBody>
      </p:sp>
      <p:sp>
        <p:nvSpPr>
          <p:cNvPr id="37" name="Rectangle 36"/>
          <p:cNvSpPr/>
          <p:nvPr/>
        </p:nvSpPr>
        <p:spPr>
          <a:xfrm>
            <a:off x="17834091" y="11558693"/>
            <a:ext cx="5326595" cy="553998"/>
          </a:xfrm>
          <a:prstGeom prst="rect">
            <a:avLst/>
          </a:prstGeom>
        </p:spPr>
        <p:txBody>
          <a:bodyPr wrap="square" lIns="72000" tIns="0" rIns="0" bIns="0">
            <a:sp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References</a:t>
            </a:r>
          </a:p>
        </p:txBody>
      </p:sp>
    </p:spTree>
    <p:extLst>
      <p:ext uri="{BB962C8B-B14F-4D97-AF65-F5344CB8AC3E}">
        <p14:creationId xmlns:p14="http://schemas.microsoft.com/office/powerpoint/2010/main" val="310576242"/>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xmlns="" id="{0B8C3659-FD82-5C42-BF04-E85765AF4A9A}"/>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1529602" y="7583076"/>
            <a:ext cx="22223323" cy="1563688"/>
          </a:xfrm>
          <a:prstGeom prst="rect">
            <a:avLst/>
          </a:prstGeom>
        </p:spPr>
      </p:pic>
      <p:pic>
        <p:nvPicPr>
          <p:cNvPr id="31" name="Picture 30">
            <a:extLst>
              <a:ext uri="{FF2B5EF4-FFF2-40B4-BE49-F238E27FC236}">
                <a16:creationId xmlns:a16="http://schemas.microsoft.com/office/drawing/2014/main" xmlns="" id="{64CF030D-8154-0E42-A4DD-00F5B1905D4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404607" y="3205631"/>
            <a:ext cx="3866653" cy="4037241"/>
          </a:xfrm>
          <a:prstGeom prst="rect">
            <a:avLst/>
          </a:prstGeom>
        </p:spPr>
      </p:pic>
      <p:pic>
        <p:nvPicPr>
          <p:cNvPr id="32" name="Picture 31">
            <a:extLst>
              <a:ext uri="{FF2B5EF4-FFF2-40B4-BE49-F238E27FC236}">
                <a16:creationId xmlns:a16="http://schemas.microsoft.com/office/drawing/2014/main" xmlns="" id="{0FA99C0A-CAF7-AD4C-BC0D-35A63F12BB61}"/>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9148415" y="10507560"/>
            <a:ext cx="2340110" cy="2769131"/>
          </a:xfrm>
          <a:prstGeom prst="rect">
            <a:avLst/>
          </a:prstGeom>
        </p:spPr>
      </p:pic>
      <p:pic>
        <p:nvPicPr>
          <p:cNvPr id="33" name="Picture 32">
            <a:extLst>
              <a:ext uri="{FF2B5EF4-FFF2-40B4-BE49-F238E27FC236}">
                <a16:creationId xmlns:a16="http://schemas.microsoft.com/office/drawing/2014/main" xmlns="" id="{EBA18301-61B0-E84A-A661-D630A5A23A8C}"/>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a:stretch/>
        </p:blipFill>
        <p:spPr>
          <a:xfrm>
            <a:off x="13898624" y="10548351"/>
            <a:ext cx="2542848" cy="2798471"/>
          </a:xfrm>
          <a:prstGeom prst="rect">
            <a:avLst/>
          </a:prstGeom>
        </p:spPr>
      </p:pic>
      <p:pic>
        <p:nvPicPr>
          <p:cNvPr id="34" name="Picture 33">
            <a:extLst>
              <a:ext uri="{FF2B5EF4-FFF2-40B4-BE49-F238E27FC236}">
                <a16:creationId xmlns:a16="http://schemas.microsoft.com/office/drawing/2014/main" xmlns="" id="{55DCFC51-02C7-014F-8FD9-FEFCA7541658}"/>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851571" y="10483130"/>
            <a:ext cx="2340110" cy="2792400"/>
          </a:xfrm>
          <a:prstGeom prst="rect">
            <a:avLst/>
          </a:prstGeom>
        </p:spPr>
      </p:pic>
      <p:pic>
        <p:nvPicPr>
          <p:cNvPr id="35" name="Picture 34">
            <a:extLst>
              <a:ext uri="{FF2B5EF4-FFF2-40B4-BE49-F238E27FC236}">
                <a16:creationId xmlns:a16="http://schemas.microsoft.com/office/drawing/2014/main" xmlns="" id="{90B78AC6-C91C-344F-B544-6BBE5131E1F6}"/>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4374408" y="10550911"/>
            <a:ext cx="2340110" cy="2793352"/>
          </a:xfrm>
          <a:prstGeom prst="rect">
            <a:avLst/>
          </a:prstGeom>
        </p:spPr>
      </p:pic>
      <p:pic>
        <p:nvPicPr>
          <p:cNvPr id="39" name="Picture 38">
            <a:extLst>
              <a:ext uri="{FF2B5EF4-FFF2-40B4-BE49-F238E27FC236}">
                <a16:creationId xmlns:a16="http://schemas.microsoft.com/office/drawing/2014/main" xmlns="" id="{BDD6BE2F-4C63-834E-AFA9-5BEFC88B112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421313" y="3572349"/>
            <a:ext cx="3866652" cy="3554078"/>
          </a:xfrm>
          <a:prstGeom prst="rect">
            <a:avLst/>
          </a:prstGeom>
        </p:spPr>
      </p:pic>
      <p:sp>
        <p:nvSpPr>
          <p:cNvPr id="43" name="Rounded Rectangle 42">
            <a:extLst>
              <a:ext uri="{FF2B5EF4-FFF2-40B4-BE49-F238E27FC236}">
                <a16:creationId xmlns:a16="http://schemas.microsoft.com/office/drawing/2014/main" xmlns="" id="{FD1584FC-BBEB-D94E-B083-E290B5584480}"/>
              </a:ext>
            </a:extLst>
          </p:cNvPr>
          <p:cNvSpPr/>
          <p:nvPr/>
        </p:nvSpPr>
        <p:spPr>
          <a:xfrm>
            <a:off x="3682018" y="9937574"/>
            <a:ext cx="4128655" cy="8020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black"/>
                </a:solidFill>
                <a:latin typeface="Calibri" panose="020F0502020204030204" pitchFamily="34" charset="0"/>
              </a:rPr>
              <a:t>Data Explorer </a:t>
            </a:r>
          </a:p>
        </p:txBody>
      </p:sp>
      <p:sp>
        <p:nvSpPr>
          <p:cNvPr id="44" name="Rounded Rectangle 43">
            <a:extLst>
              <a:ext uri="{FF2B5EF4-FFF2-40B4-BE49-F238E27FC236}">
                <a16:creationId xmlns:a16="http://schemas.microsoft.com/office/drawing/2014/main" xmlns="" id="{695BB3CB-3B45-CF45-9531-1ABDD95DD45A}"/>
              </a:ext>
            </a:extLst>
          </p:cNvPr>
          <p:cNvSpPr/>
          <p:nvPr/>
        </p:nvSpPr>
        <p:spPr>
          <a:xfrm>
            <a:off x="7838382" y="9937574"/>
            <a:ext cx="4128655" cy="8020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black"/>
                </a:solidFill>
                <a:latin typeface="Calibri" panose="020F0502020204030204" pitchFamily="34" charset="0"/>
              </a:rPr>
              <a:t>Quick Modeler</a:t>
            </a:r>
          </a:p>
        </p:txBody>
      </p:sp>
      <p:sp>
        <p:nvSpPr>
          <p:cNvPr id="45" name="Rounded Rectangle 44">
            <a:extLst>
              <a:ext uri="{FF2B5EF4-FFF2-40B4-BE49-F238E27FC236}">
                <a16:creationId xmlns:a16="http://schemas.microsoft.com/office/drawing/2014/main" xmlns="" id="{584B86C2-51C8-F146-8FD8-3DE6E0F4D807}"/>
              </a:ext>
            </a:extLst>
          </p:cNvPr>
          <p:cNvSpPr/>
          <p:nvPr/>
        </p:nvSpPr>
        <p:spPr>
          <a:xfrm>
            <a:off x="13047691" y="9937574"/>
            <a:ext cx="4128655" cy="8020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black"/>
                </a:solidFill>
                <a:latin typeface="Calibri" panose="020F0502020204030204" pitchFamily="34" charset="0"/>
              </a:rPr>
              <a:t>Data Science Connector</a:t>
            </a:r>
          </a:p>
        </p:txBody>
      </p:sp>
      <p:sp>
        <p:nvSpPr>
          <p:cNvPr id="46" name="Rounded Rectangle 45">
            <a:extLst>
              <a:ext uri="{FF2B5EF4-FFF2-40B4-BE49-F238E27FC236}">
                <a16:creationId xmlns:a16="http://schemas.microsoft.com/office/drawing/2014/main" xmlns="" id="{4E78B03B-AE8F-3F45-88E7-C1654AD9A3D6}"/>
              </a:ext>
            </a:extLst>
          </p:cNvPr>
          <p:cNvSpPr/>
          <p:nvPr/>
        </p:nvSpPr>
        <p:spPr>
          <a:xfrm>
            <a:off x="18158676" y="9937574"/>
            <a:ext cx="4128655" cy="8020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black"/>
                </a:solidFill>
                <a:latin typeface="Calibri" panose="020F0502020204030204" pitchFamily="34" charset="0"/>
              </a:rPr>
              <a:t>Model Server</a:t>
            </a:r>
          </a:p>
        </p:txBody>
      </p:sp>
      <p:sp>
        <p:nvSpPr>
          <p:cNvPr id="47" name="Rectangle 46">
            <a:extLst>
              <a:ext uri="{FF2B5EF4-FFF2-40B4-BE49-F238E27FC236}">
                <a16:creationId xmlns:a16="http://schemas.microsoft.com/office/drawing/2014/main" xmlns="" id="{FCF4829E-9DE3-BF41-AF79-F6DA9AA818DD}"/>
              </a:ext>
            </a:extLst>
          </p:cNvPr>
          <p:cNvSpPr/>
          <p:nvPr/>
        </p:nvSpPr>
        <p:spPr>
          <a:xfrm>
            <a:off x="4719415" y="9271651"/>
            <a:ext cx="15843696" cy="707886"/>
          </a:xfrm>
          <a:prstGeom prst="rect">
            <a:avLst/>
          </a:prstGeom>
        </p:spPr>
        <p:txBody>
          <a:bodyPr wrap="square">
            <a:spAutoFit/>
          </a:bodyPr>
          <a:lstStyle/>
          <a:p>
            <a:pPr algn="ctr"/>
            <a:r>
              <a:rPr lang="en-US" sz="2000" dirty="0">
                <a:solidFill>
                  <a:prstClr val="black"/>
                </a:solidFill>
                <a:latin typeface="Calibri" panose="020F0502020204030204" pitchFamily="34" charset="0"/>
              </a:rPr>
              <a:t>Devo also includes ML capabilities (ML Workbench) to help your data scientist to explore and analyze the data, get training data to create models, and deploy those models in Devo.</a:t>
            </a:r>
          </a:p>
        </p:txBody>
      </p:sp>
      <p:pic>
        <p:nvPicPr>
          <p:cNvPr id="57" name="Picture 56">
            <a:extLst>
              <a:ext uri="{FF2B5EF4-FFF2-40B4-BE49-F238E27FC236}">
                <a16:creationId xmlns:a16="http://schemas.microsoft.com/office/drawing/2014/main" xmlns="" id="{2F86F420-96B2-264A-8458-5C24BF24FF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07104" y="3067594"/>
            <a:ext cx="3329552" cy="4254427"/>
          </a:xfrm>
          <a:prstGeom prst="rect">
            <a:avLst/>
          </a:prstGeom>
        </p:spPr>
      </p:pic>
      <p:sp>
        <p:nvSpPr>
          <p:cNvPr id="17" name="Rectángulo 25">
            <a:extLst>
              <a:ext uri="{FF2B5EF4-FFF2-40B4-BE49-F238E27FC236}">
                <a16:creationId xmlns:a16="http://schemas.microsoft.com/office/drawing/2014/main" xmlns="" id="{DF641CBE-B6D8-AA4D-A5E9-6856060592A8}"/>
              </a:ext>
            </a:extLst>
          </p:cNvPr>
          <p:cNvSpPr/>
          <p:nvPr/>
        </p:nvSpPr>
        <p:spPr>
          <a:xfrm>
            <a:off x="1390800" y="1923150"/>
            <a:ext cx="21583500" cy="584775"/>
          </a:xfrm>
          <a:prstGeom prst="rect">
            <a:avLst/>
          </a:prstGeom>
          <a:noFill/>
          <a:ln w="25400" cap="flat" cmpd="sng" algn="ctr">
            <a:noFill/>
            <a:prstDash val="solid"/>
            <a:miter lim="800000"/>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defTabSz="1828800">
              <a:defRPr/>
            </a:pPr>
            <a:r>
              <a:rPr lang="en-US" sz="3200" dirty="0">
                <a:solidFill>
                  <a:prstClr val="black"/>
                </a:solidFill>
                <a:latin typeface="Calibri" panose="020F0502020204030204" pitchFamily="34" charset="0"/>
              </a:rPr>
              <a:t>Machine Learning: Devo includes Time Series Anomaly Detection, plus forecasting models, to allow the use of dynamic thresholds</a:t>
            </a:r>
          </a:p>
          <a:p>
            <a:pPr defTabSz="1828800">
              <a:defRPr/>
            </a:pPr>
            <a:endParaRPr lang="en-US" sz="3200" dirty="0">
              <a:solidFill>
                <a:prstClr val="black"/>
              </a:solidFill>
              <a:latin typeface="Calibri" panose="020F0502020204030204" pitchFamily="34" charset="0"/>
            </a:endParaRPr>
          </a:p>
        </p:txBody>
      </p:sp>
      <p:sp>
        <p:nvSpPr>
          <p:cNvPr id="18" name="Text Placeholder 1">
            <a:extLst>
              <a:ext uri="{FF2B5EF4-FFF2-40B4-BE49-F238E27FC236}">
                <a16:creationId xmlns:a16="http://schemas.microsoft.com/office/drawing/2014/main" xmlns="" id="{BF8836E7-102C-0747-BEEF-24F4B9870910}"/>
              </a:ext>
            </a:extLst>
          </p:cNvPr>
          <p:cNvSpPr txBox="1">
            <a:spLocks/>
          </p:cNvSpPr>
          <p:nvPr/>
        </p:nvSpPr>
        <p:spPr>
          <a:xfrm>
            <a:off x="20732179" y="282486"/>
            <a:ext cx="3651821" cy="13430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prstClr val="white"/>
                </a:solidFill>
                <a:latin typeface="Calibri" panose="020F0502020204030204" pitchFamily="34" charset="0"/>
              </a:rPr>
              <a:t>Machine Learning</a:t>
            </a:r>
          </a:p>
        </p:txBody>
      </p:sp>
      <p:sp>
        <p:nvSpPr>
          <p:cNvPr id="19"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defRPr/>
            </a:pPr>
            <a:r>
              <a:rPr lang="en-US" sz="4000" b="1" cap="all" dirty="0" smtClean="0">
                <a:solidFill>
                  <a:prstClr val="black"/>
                </a:solidFill>
                <a:latin typeface="Calibri" panose="020F0502020204030204" pitchFamily="34" charset="0"/>
              </a:rPr>
              <a:t>Machine </a:t>
            </a:r>
            <a:r>
              <a:rPr lang="en-US" sz="4000" b="1" cap="all" dirty="0">
                <a:solidFill>
                  <a:prstClr val="black"/>
                </a:solidFill>
                <a:latin typeface="Calibri" panose="020F0502020204030204" pitchFamily="34" charset="0"/>
              </a:rPr>
              <a:t>Learning capabilities</a:t>
            </a:r>
          </a:p>
        </p:txBody>
      </p:sp>
      <p:sp>
        <p:nvSpPr>
          <p:cNvPr id="24"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23" name="Oval 22"/>
          <p:cNvSpPr/>
          <p:nvPr/>
        </p:nvSpPr>
        <p:spPr>
          <a:xfrm>
            <a:off x="618941" y="903443"/>
            <a:ext cx="720000" cy="720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4000" b="1" dirty="0" smtClean="0">
                <a:solidFill>
                  <a:schemeClr val="tx1"/>
                </a:solidFill>
                <a:latin typeface="Calibri" panose="020F0502020204030204" pitchFamily="34" charset="0"/>
              </a:rPr>
              <a:t>5</a:t>
            </a:r>
            <a:endParaRPr lang="en-US" sz="4000" b="1" dirty="0">
              <a:solidFill>
                <a:schemeClr val="tx1"/>
              </a:solidFill>
              <a:latin typeface="Calibri" panose="020F0502020204030204" pitchFamily="34" charset="0"/>
            </a:endParaRPr>
          </a:p>
        </p:txBody>
      </p:sp>
      <p:sp>
        <p:nvSpPr>
          <p:cNvPr id="29" name="Rectangle 28"/>
          <p:cNvSpPr/>
          <p:nvPr/>
        </p:nvSpPr>
        <p:spPr>
          <a:xfrm rot="16200000">
            <a:off x="-464128" y="11488386"/>
            <a:ext cx="2463138"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cs typeface="Calibri" panose="020F0502020204030204" pitchFamily="34" charset="0"/>
              </a:rPr>
              <a:t>PROBES</a:t>
            </a:r>
          </a:p>
        </p:txBody>
      </p:sp>
      <p:sp>
        <p:nvSpPr>
          <p:cNvPr id="30" name="Rectangle 29"/>
          <p:cNvSpPr/>
          <p:nvPr/>
        </p:nvSpPr>
        <p:spPr>
          <a:xfrm rot="16200000">
            <a:off x="-477755" y="8869623"/>
            <a:ext cx="2490392"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cs typeface="Calibri" panose="020F0502020204030204" pitchFamily="34" charset="0"/>
              </a:rPr>
              <a:t>DATA LAKE</a:t>
            </a:r>
          </a:p>
        </p:txBody>
      </p:sp>
      <p:sp>
        <p:nvSpPr>
          <p:cNvPr id="36" name="Rectangle 35"/>
          <p:cNvSpPr/>
          <p:nvPr/>
        </p:nvSpPr>
        <p:spPr>
          <a:xfrm rot="16200000">
            <a:off x="-1735649" y="5005080"/>
            <a:ext cx="5006181"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cs typeface="Calibri" panose="020F0502020204030204" pitchFamily="34" charset="0"/>
              </a:rPr>
              <a:t>SOC-cem-sqm</a:t>
            </a:r>
          </a:p>
        </p:txBody>
      </p:sp>
    </p:spTree>
    <p:extLst>
      <p:ext uri="{BB962C8B-B14F-4D97-AF65-F5344CB8AC3E}">
        <p14:creationId xmlns:p14="http://schemas.microsoft.com/office/powerpoint/2010/main" val="4120147221"/>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a:solidFill>
                  <a:prstClr val="white"/>
                </a:solidFill>
                <a:latin typeface="Calibri" panose="020F0502020204030204" pitchFamily="34" charset="0"/>
              </a:rPr>
              <a:t>Machine Learning</a:t>
            </a:r>
          </a:p>
        </p:txBody>
      </p:sp>
      <p:sp>
        <p:nvSpPr>
          <p:cNvPr id="4" name="Rectángulo 25"/>
          <p:cNvSpPr/>
          <p:nvPr/>
        </p:nvSpPr>
        <p:spPr>
          <a:xfrm>
            <a:off x="1390800" y="1923150"/>
            <a:ext cx="21583500" cy="584775"/>
          </a:xfrm>
          <a:prstGeom prst="rect">
            <a:avLst/>
          </a:prstGeom>
          <a:noFill/>
          <a:ln w="25400" cap="flat" cmpd="sng" algn="ctr">
            <a:noFill/>
            <a:prstDash val="solid"/>
            <a:miter lim="800000"/>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defTabSz="1828800">
              <a:defRPr/>
            </a:pPr>
            <a:r>
              <a:rPr lang="en-US" sz="3200" dirty="0">
                <a:solidFill>
                  <a:prstClr val="black"/>
                </a:solidFill>
                <a:latin typeface="Calibri" panose="020F0502020204030204" pitchFamily="34" charset="0"/>
              </a:rPr>
              <a:t>Machine Learning: Dynamic Thresholds in Alerts </a:t>
            </a:r>
            <a:r>
              <a:rPr lang="en-US" sz="3200" dirty="0" smtClean="0">
                <a:solidFill>
                  <a:prstClr val="black"/>
                </a:solidFill>
                <a:latin typeface="Calibri" panose="020F0502020204030204" pitchFamily="34" charset="0"/>
              </a:rPr>
              <a:t>tool. </a:t>
            </a:r>
            <a:r>
              <a:rPr lang="en-US" sz="3200" dirty="0">
                <a:solidFill>
                  <a:prstClr val="black"/>
                </a:solidFill>
                <a:latin typeface="Calibri" panose="020F0502020204030204" pitchFamily="34" charset="0"/>
              </a:rPr>
              <a:t>Predictive Solution</a:t>
            </a:r>
          </a:p>
        </p:txBody>
      </p:sp>
      <p:sp>
        <p:nvSpPr>
          <p:cNvPr id="13"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14"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defRPr/>
            </a:pPr>
            <a:r>
              <a:rPr lang="en-US" sz="4000" b="1" cap="all" dirty="0" smtClean="0">
                <a:solidFill>
                  <a:prstClr val="black"/>
                </a:solidFill>
                <a:latin typeface="Calibri" panose="020F0502020204030204" pitchFamily="34" charset="0"/>
              </a:rPr>
              <a:t>Machine </a:t>
            </a:r>
            <a:r>
              <a:rPr lang="en-US" sz="4000" b="1" cap="all" dirty="0">
                <a:solidFill>
                  <a:prstClr val="black"/>
                </a:solidFill>
                <a:latin typeface="Calibri" panose="020F0502020204030204" pitchFamily="34" charset="0"/>
              </a:rPr>
              <a:t>Learning capabilities</a:t>
            </a:r>
          </a:p>
        </p:txBody>
      </p:sp>
      <p:grpSp>
        <p:nvGrpSpPr>
          <p:cNvPr id="5" name="Group 4"/>
          <p:cNvGrpSpPr/>
          <p:nvPr/>
        </p:nvGrpSpPr>
        <p:grpSpPr>
          <a:xfrm>
            <a:off x="2635827" y="4321098"/>
            <a:ext cx="8604000" cy="8200874"/>
            <a:chOff x="2036617" y="3368835"/>
            <a:chExt cx="9518073" cy="8200874"/>
          </a:xfrm>
        </p:grpSpPr>
        <p:sp>
          <p:nvSpPr>
            <p:cNvPr id="11" name="Rounded Rectangle 10"/>
            <p:cNvSpPr/>
            <p:nvPr/>
          </p:nvSpPr>
          <p:spPr>
            <a:xfrm>
              <a:off x="2036617" y="4441709"/>
              <a:ext cx="9518073" cy="7128000"/>
            </a:xfrm>
            <a:prstGeom prst="roundRect">
              <a:avLst>
                <a:gd name="adj" fmla="val 0"/>
              </a:avLst>
            </a:prstGeom>
            <a:solidFill>
              <a:schemeClr val="bg1"/>
            </a:solidFill>
            <a:ln>
              <a:solidFill>
                <a:srgbClr val="9AAE04"/>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rtlCol="0" anchor="ctr">
              <a:noAutofit/>
            </a:bodyPr>
            <a:lstStyle/>
            <a:p>
              <a:pPr marL="82550" lvl="2">
                <a:spcBef>
                  <a:spcPts val="1200"/>
                </a:spcBef>
                <a:buSzPts val="2133"/>
              </a:pPr>
              <a:r>
                <a:rPr lang="en-US" sz="3200" dirty="0">
                  <a:solidFill>
                    <a:prstClr val="black"/>
                  </a:solidFill>
                  <a:latin typeface="Calibri" panose="020F0502020204030204" pitchFamily="34" charset="0"/>
                  <a:sym typeface="Arial"/>
                </a:rPr>
                <a:t>T</a:t>
              </a:r>
              <a:r>
                <a:rPr lang="en-US" sz="3200" dirty="0" smtClean="0">
                  <a:solidFill>
                    <a:prstClr val="black"/>
                  </a:solidFill>
                  <a:latin typeface="Calibri" panose="020F0502020204030204" pitchFamily="34" charset="0"/>
                  <a:sym typeface="Arial"/>
                </a:rPr>
                <a:t>ool </a:t>
              </a:r>
              <a:r>
                <a:rPr lang="en-US" sz="3200" dirty="0">
                  <a:solidFill>
                    <a:prstClr val="black"/>
                  </a:solidFill>
                  <a:latin typeface="Calibri" panose="020F0502020204030204" pitchFamily="34" charset="0"/>
                  <a:sym typeface="Arial"/>
                </a:rPr>
                <a:t>able to create and manage customized alerts, based on statistics</a:t>
              </a:r>
              <a:endParaRPr lang="en-US" sz="3200" b="1" dirty="0" smtClean="0">
                <a:solidFill>
                  <a:prstClr val="black"/>
                </a:solidFill>
                <a:latin typeface="Calibri" panose="020F0502020204030204" pitchFamily="34" charset="0"/>
                <a:sym typeface="Arial"/>
              </a:endParaRPr>
            </a:p>
            <a:p>
              <a:pPr marL="539750" lvl="2" indent="-457200">
                <a:spcBef>
                  <a:spcPts val="1200"/>
                </a:spcBef>
                <a:buSzPts val="2133"/>
                <a:buFont typeface="Arial" charset="0"/>
                <a:buChar char="•"/>
              </a:pPr>
              <a:r>
                <a:rPr lang="en-US" sz="3200" b="1" dirty="0" smtClean="0">
                  <a:solidFill>
                    <a:prstClr val="black"/>
                  </a:solidFill>
                  <a:latin typeface="Calibri" panose="020F0502020204030204" pitchFamily="34" charset="0"/>
                  <a:sym typeface="Arial"/>
                </a:rPr>
                <a:t>Monitor </a:t>
              </a:r>
              <a:r>
                <a:rPr lang="en-US" sz="3200" b="1" dirty="0">
                  <a:solidFill>
                    <a:prstClr val="black"/>
                  </a:solidFill>
                  <a:latin typeface="Calibri" panose="020F0502020204030204" pitchFamily="34" charset="0"/>
                  <a:sym typeface="Arial"/>
                </a:rPr>
                <a:t>data inactivity </a:t>
              </a:r>
              <a:r>
                <a:rPr lang="en-US" sz="3200" dirty="0">
                  <a:solidFill>
                    <a:prstClr val="black"/>
                  </a:solidFill>
                  <a:latin typeface="Calibri" panose="020F0502020204030204" pitchFamily="34" charset="0"/>
                  <a:sym typeface="Arial"/>
                </a:rPr>
                <a:t>in a critical source by checking the reception of some field values (e.g. when a host stops sending events)</a:t>
              </a:r>
            </a:p>
            <a:p>
              <a:pPr marL="539750" lvl="2" indent="-457200">
                <a:spcBef>
                  <a:spcPts val="1200"/>
                </a:spcBef>
                <a:buSzPts val="2133"/>
                <a:buFont typeface="Arial" charset="0"/>
                <a:buChar char="•"/>
              </a:pPr>
              <a:r>
                <a:rPr lang="en-US" sz="3200" b="1" dirty="0">
                  <a:solidFill>
                    <a:prstClr val="black"/>
                  </a:solidFill>
                  <a:latin typeface="Calibri" panose="020F0502020204030204" pitchFamily="34" charset="0"/>
                  <a:sym typeface="Arial"/>
                </a:rPr>
                <a:t>Compare current results with several previous related periods</a:t>
              </a:r>
              <a:r>
                <a:rPr lang="en-US" sz="3200" dirty="0">
                  <a:solidFill>
                    <a:prstClr val="black"/>
                  </a:solidFill>
                  <a:latin typeface="Calibri" panose="020F0502020204030204" pitchFamily="34" charset="0"/>
                  <a:sym typeface="Arial"/>
                </a:rPr>
                <a:t> (e.g. current last hour results with the same period last 5 Mondays) based on average and standard deviations.</a:t>
              </a:r>
            </a:p>
            <a:p>
              <a:pPr marL="539750" lvl="2" indent="-457200">
                <a:spcBef>
                  <a:spcPts val="1200"/>
                </a:spcBef>
                <a:buSzPts val="2133"/>
                <a:buFont typeface="Arial" charset="0"/>
                <a:buChar char="•"/>
              </a:pPr>
              <a:r>
                <a:rPr lang="en-US" sz="3200" b="1" dirty="0">
                  <a:solidFill>
                    <a:prstClr val="black"/>
                  </a:solidFill>
                  <a:latin typeface="Calibri" panose="020F0502020204030204" pitchFamily="34" charset="0"/>
                  <a:sym typeface="Arial"/>
                </a:rPr>
                <a:t>C</a:t>
              </a:r>
              <a:r>
                <a:rPr lang="en-US" sz="3200" b="1" dirty="0" smtClean="0">
                  <a:solidFill>
                    <a:prstClr val="black"/>
                  </a:solidFill>
                  <a:latin typeface="Calibri" panose="020F0502020204030204" pitchFamily="34" charset="0"/>
                  <a:sym typeface="Arial"/>
                </a:rPr>
                <a:t>alculations </a:t>
              </a:r>
              <a:r>
                <a:rPr lang="en-US" sz="3200" b="1" dirty="0">
                  <a:solidFill>
                    <a:prstClr val="black"/>
                  </a:solidFill>
                  <a:latin typeface="Calibri" panose="020F0502020204030204" pitchFamily="34" charset="0"/>
                  <a:sym typeface="Arial"/>
                </a:rPr>
                <a:t>of statistics data for further analysis and predictions</a:t>
              </a:r>
              <a:r>
                <a:rPr lang="en-US" sz="3200" dirty="0">
                  <a:solidFill>
                    <a:prstClr val="black"/>
                  </a:solidFill>
                  <a:latin typeface="Calibri" panose="020F0502020204030204" pitchFamily="34" charset="0"/>
                  <a:sym typeface="Arial"/>
                </a:rPr>
                <a:t>.</a:t>
              </a:r>
            </a:p>
            <a:p>
              <a:pPr marL="539750" lvl="2" indent="-457200">
                <a:spcBef>
                  <a:spcPts val="1200"/>
                </a:spcBef>
                <a:buSzPts val="2133"/>
                <a:buFont typeface="Arial" charset="0"/>
                <a:buChar char="•"/>
              </a:pPr>
              <a:r>
                <a:rPr lang="en-US" sz="3200" b="1" dirty="0">
                  <a:solidFill>
                    <a:prstClr val="black"/>
                  </a:solidFill>
                  <a:latin typeface="Calibri" panose="020F0502020204030204" pitchFamily="34" charset="0"/>
                  <a:sym typeface="Arial"/>
                </a:rPr>
                <a:t>Detect a new field value in a table</a:t>
              </a:r>
              <a:r>
                <a:rPr lang="en-US" sz="3200" dirty="0">
                  <a:solidFill>
                    <a:prstClr val="black"/>
                  </a:solidFill>
                  <a:latin typeface="Calibri" panose="020F0502020204030204" pitchFamily="34" charset="0"/>
                  <a:sym typeface="Arial"/>
                </a:rPr>
                <a:t>, i.e new user or new </a:t>
              </a:r>
              <a:r>
                <a:rPr lang="en-US" sz="3200" dirty="0" smtClean="0">
                  <a:solidFill>
                    <a:prstClr val="black"/>
                  </a:solidFill>
                  <a:latin typeface="Calibri" panose="020F0502020204030204" pitchFamily="34" charset="0"/>
                  <a:sym typeface="Arial"/>
                </a:rPr>
                <a:t>host</a:t>
              </a:r>
              <a:endParaRPr lang="en-US" sz="2800" dirty="0">
                <a:solidFill>
                  <a:prstClr val="white"/>
                </a:solidFill>
              </a:endParaRPr>
            </a:p>
          </p:txBody>
        </p:sp>
        <p:sp>
          <p:nvSpPr>
            <p:cNvPr id="19" name="Rounded Rectangle 18"/>
            <p:cNvSpPr/>
            <p:nvPr/>
          </p:nvSpPr>
          <p:spPr>
            <a:xfrm>
              <a:off x="2036617" y="3368835"/>
              <a:ext cx="9518073" cy="937471"/>
            </a:xfrm>
            <a:prstGeom prst="roundRect">
              <a:avLst/>
            </a:prstGeom>
            <a:solidFill>
              <a:srgbClr val="9AAE04"/>
            </a:solidFill>
            <a:ln>
              <a:solidFill>
                <a:srgbClr val="9AAE0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82550" lvl="2" algn="ctr">
                <a:spcBef>
                  <a:spcPts val="1200"/>
                </a:spcBef>
                <a:buSzPts val="2133"/>
              </a:pPr>
              <a:r>
                <a:rPr lang="en-US" sz="3200" b="1" dirty="0" smtClean="0">
                  <a:solidFill>
                    <a:prstClr val="white"/>
                  </a:solidFill>
                  <a:latin typeface="Calibri" panose="020F0502020204030204" pitchFamily="34" charset="0"/>
                  <a:sym typeface="Arial"/>
                </a:rPr>
                <a:t>TOOL</a:t>
              </a:r>
              <a:endParaRPr lang="en-US" sz="2800" dirty="0">
                <a:solidFill>
                  <a:prstClr val="white"/>
                </a:solidFill>
              </a:endParaRPr>
            </a:p>
          </p:txBody>
        </p:sp>
      </p:grpSp>
      <p:grpSp>
        <p:nvGrpSpPr>
          <p:cNvPr id="6" name="Group 5"/>
          <p:cNvGrpSpPr/>
          <p:nvPr/>
        </p:nvGrpSpPr>
        <p:grpSpPr>
          <a:xfrm>
            <a:off x="12552211" y="4321099"/>
            <a:ext cx="8604000" cy="8200873"/>
            <a:chOff x="14390948" y="3368835"/>
            <a:chExt cx="8676869" cy="8200873"/>
          </a:xfrm>
        </p:grpSpPr>
        <p:sp>
          <p:nvSpPr>
            <p:cNvPr id="18" name="Rounded Rectangle 17"/>
            <p:cNvSpPr/>
            <p:nvPr/>
          </p:nvSpPr>
          <p:spPr>
            <a:xfrm>
              <a:off x="14390948" y="4441708"/>
              <a:ext cx="8676868" cy="7128000"/>
            </a:xfrm>
            <a:prstGeom prst="roundRect">
              <a:avLst>
                <a:gd name="adj" fmla="val 0"/>
              </a:avLst>
            </a:prstGeom>
            <a:solidFill>
              <a:schemeClr val="bg1"/>
            </a:solidFill>
            <a:ln>
              <a:solidFill>
                <a:srgbClr val="9AAE04"/>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rtlCol="0" anchor="ctr">
              <a:noAutofit/>
            </a:bodyPr>
            <a:lstStyle/>
            <a:p>
              <a:pPr marL="539750" lvl="2" indent="-457200">
                <a:spcBef>
                  <a:spcPts val="1200"/>
                </a:spcBef>
                <a:buSzPts val="2133"/>
                <a:buFont typeface="Arial" charset="0"/>
                <a:buChar char="•"/>
              </a:pPr>
              <a:r>
                <a:rPr lang="en-US" sz="3200" dirty="0">
                  <a:solidFill>
                    <a:prstClr val="black"/>
                  </a:solidFill>
                  <a:latin typeface="Calibri" panose="020F0502020204030204" pitchFamily="34" charset="0"/>
                  <a:sym typeface="Arial"/>
                </a:rPr>
                <a:t>Alert when </a:t>
              </a:r>
              <a:r>
                <a:rPr lang="en-US" sz="3200" b="1" dirty="0">
                  <a:solidFill>
                    <a:prstClr val="black"/>
                  </a:solidFill>
                  <a:latin typeface="Calibri" panose="020F0502020204030204" pitchFamily="34" charset="0"/>
                  <a:sym typeface="Arial"/>
                </a:rPr>
                <a:t>no data are received</a:t>
              </a:r>
              <a:r>
                <a:rPr lang="en-US" sz="3200" dirty="0">
                  <a:solidFill>
                    <a:prstClr val="black"/>
                  </a:solidFill>
                  <a:latin typeface="Calibri" panose="020F0502020204030204" pitchFamily="34" charset="0"/>
                  <a:sym typeface="Arial"/>
                </a:rPr>
                <a:t> during a period in a table and a grouping </a:t>
              </a:r>
              <a:r>
                <a:rPr lang="en-US" sz="3200" dirty="0" smtClean="0">
                  <a:solidFill>
                    <a:prstClr val="black"/>
                  </a:solidFill>
                  <a:latin typeface="Calibri" panose="020F0502020204030204" pitchFamily="34" charset="0"/>
                  <a:sym typeface="Arial"/>
                </a:rPr>
                <a:t>key</a:t>
              </a:r>
              <a:endParaRPr lang="en-US" sz="3200" dirty="0">
                <a:solidFill>
                  <a:prstClr val="black"/>
                </a:solidFill>
                <a:latin typeface="Calibri" panose="020F0502020204030204" pitchFamily="34" charset="0"/>
                <a:sym typeface="Arial"/>
              </a:endParaRPr>
            </a:p>
            <a:p>
              <a:pPr marL="539750" lvl="2" indent="-457200">
                <a:spcBef>
                  <a:spcPts val="1200"/>
                </a:spcBef>
                <a:buSzPts val="2133"/>
                <a:buFont typeface="Arial" charset="0"/>
                <a:buChar char="•"/>
              </a:pPr>
              <a:r>
                <a:rPr lang="en-US" sz="3200" dirty="0">
                  <a:solidFill>
                    <a:prstClr val="black"/>
                  </a:solidFill>
                  <a:latin typeface="Calibri" panose="020F0502020204030204" pitchFamily="34" charset="0"/>
                  <a:sym typeface="Arial"/>
                </a:rPr>
                <a:t>Alert when having a </a:t>
              </a:r>
              <a:r>
                <a:rPr lang="en-US" sz="3200" b="1" dirty="0">
                  <a:solidFill>
                    <a:prstClr val="black"/>
                  </a:solidFill>
                  <a:latin typeface="Calibri" panose="020F0502020204030204" pitchFamily="34" charset="0"/>
                  <a:sym typeface="Arial"/>
                </a:rPr>
                <a:t>new value in a grouping key</a:t>
              </a:r>
            </a:p>
            <a:p>
              <a:pPr marL="539750" lvl="2" indent="-457200">
                <a:spcBef>
                  <a:spcPts val="1200"/>
                </a:spcBef>
                <a:buSzPts val="2133"/>
                <a:buFont typeface="Arial" charset="0"/>
                <a:buChar char="•"/>
              </a:pPr>
              <a:r>
                <a:rPr lang="en-US" sz="3200" dirty="0">
                  <a:solidFill>
                    <a:prstClr val="black"/>
                  </a:solidFill>
                  <a:latin typeface="Calibri" panose="020F0502020204030204" pitchFamily="34" charset="0"/>
                  <a:sym typeface="Arial"/>
                </a:rPr>
                <a:t>Alert when grouping key value is </a:t>
              </a:r>
              <a:r>
                <a:rPr lang="en-US" sz="3200" b="1" dirty="0">
                  <a:solidFill>
                    <a:prstClr val="black"/>
                  </a:solidFill>
                  <a:latin typeface="Calibri" panose="020F0502020204030204" pitchFamily="34" charset="0"/>
                  <a:sym typeface="Arial"/>
                </a:rPr>
                <a:t>lower or higher than a fixed threshold</a:t>
              </a:r>
            </a:p>
            <a:p>
              <a:pPr marL="539750" lvl="2" indent="-457200">
                <a:spcBef>
                  <a:spcPts val="1200"/>
                </a:spcBef>
                <a:buSzPts val="2133"/>
                <a:buFont typeface="Arial" charset="0"/>
                <a:buChar char="•"/>
              </a:pPr>
              <a:r>
                <a:rPr lang="en-US" sz="3200" dirty="0">
                  <a:solidFill>
                    <a:prstClr val="black"/>
                  </a:solidFill>
                  <a:latin typeface="Calibri" panose="020F0502020204030204" pitchFamily="34" charset="0"/>
                  <a:sym typeface="Arial"/>
                </a:rPr>
                <a:t>Alert when grouping key value is lower or higher than a </a:t>
              </a:r>
              <a:r>
                <a:rPr lang="en-US" sz="3200" b="1" dirty="0">
                  <a:solidFill>
                    <a:prstClr val="black"/>
                  </a:solidFill>
                  <a:latin typeface="Calibri" panose="020F0502020204030204" pitchFamily="34" charset="0"/>
                  <a:sym typeface="Arial"/>
                </a:rPr>
                <a:t>dynamic threshold</a:t>
              </a:r>
            </a:p>
            <a:p>
              <a:pPr marL="539750" lvl="2" indent="-457200">
                <a:spcBef>
                  <a:spcPts val="1200"/>
                </a:spcBef>
                <a:buSzPts val="2133"/>
                <a:buFont typeface="Arial" charset="0"/>
                <a:buChar char="•"/>
              </a:pPr>
              <a:r>
                <a:rPr lang="en-US" sz="3200" dirty="0">
                  <a:solidFill>
                    <a:prstClr val="black"/>
                  </a:solidFill>
                  <a:latin typeface="Calibri" panose="020F0502020204030204" pitchFamily="34" charset="0"/>
                  <a:sym typeface="Arial"/>
                </a:rPr>
                <a:t>Data with statistical info </a:t>
              </a:r>
              <a:r>
                <a:rPr lang="en-US" sz="3200" b="1" dirty="0">
                  <a:solidFill>
                    <a:prstClr val="black"/>
                  </a:solidFill>
                  <a:latin typeface="Calibri" panose="020F0502020204030204" pitchFamily="34" charset="0"/>
                  <a:sym typeface="Arial"/>
                </a:rPr>
                <a:t>showing </a:t>
              </a:r>
              <a:r>
                <a:rPr lang="en-US" sz="3200" b="1" dirty="0" smtClean="0">
                  <a:solidFill>
                    <a:prstClr val="black"/>
                  </a:solidFill>
                  <a:latin typeface="Calibri" panose="020F0502020204030204" pitchFamily="34" charset="0"/>
                  <a:sym typeface="Arial"/>
                </a:rPr>
                <a:t>trends</a:t>
              </a:r>
              <a:endParaRPr lang="en-US" sz="3200" b="1" dirty="0">
                <a:solidFill>
                  <a:prstClr val="black"/>
                </a:solidFill>
                <a:latin typeface="Calibri" panose="020F0502020204030204" pitchFamily="34" charset="0"/>
                <a:sym typeface="Arial"/>
              </a:endParaRPr>
            </a:p>
          </p:txBody>
        </p:sp>
        <p:sp>
          <p:nvSpPr>
            <p:cNvPr id="20" name="Rounded Rectangle 19"/>
            <p:cNvSpPr/>
            <p:nvPr/>
          </p:nvSpPr>
          <p:spPr>
            <a:xfrm>
              <a:off x="14390949" y="3368835"/>
              <a:ext cx="8676868" cy="937471"/>
            </a:xfrm>
            <a:prstGeom prst="roundRect">
              <a:avLst/>
            </a:prstGeom>
            <a:solidFill>
              <a:srgbClr val="9AAE04"/>
            </a:solidFill>
            <a:ln>
              <a:solidFill>
                <a:srgbClr val="9AAE0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82550" lvl="2" algn="ctr">
                <a:spcBef>
                  <a:spcPts val="1200"/>
                </a:spcBef>
                <a:buSzPts val="2133"/>
              </a:pPr>
              <a:r>
                <a:rPr lang="en-US" sz="3200" b="1" dirty="0" smtClean="0">
                  <a:solidFill>
                    <a:prstClr val="white"/>
                  </a:solidFill>
                  <a:latin typeface="Calibri" panose="020F0502020204030204" pitchFamily="34" charset="0"/>
                  <a:sym typeface="Arial"/>
                </a:rPr>
                <a:t>USES CASES</a:t>
              </a:r>
              <a:endParaRPr lang="en-US" sz="2800" dirty="0">
                <a:solidFill>
                  <a:prstClr val="white"/>
                </a:solidFill>
              </a:endParaRPr>
            </a:p>
          </p:txBody>
        </p:sp>
      </p:grpSp>
      <p:sp>
        <p:nvSpPr>
          <p:cNvPr id="21" name="Caution" descr="{&quot;Key&quot;:&quot;POWER_USER_SHAPE_ICON&quot;,&quot;Value&quot;:&quot;POWER_USER_SHAPE_ICON_STYLE_1&quot;}">
            <a:extLst>
              <a:ext uri="{FF2B5EF4-FFF2-40B4-BE49-F238E27FC236}">
                <a16:creationId xmlns="" xmlns:a16="http://schemas.microsoft.com/office/drawing/2014/main" id="{B6782351-929C-4F61-9C1B-23DE2A169ABC}"/>
              </a:ext>
            </a:extLst>
          </p:cNvPr>
          <p:cNvSpPr>
            <a:spLocks noChangeAspect="1"/>
          </p:cNvSpPr>
          <p:nvPr/>
        </p:nvSpPr>
        <p:spPr>
          <a:xfrm>
            <a:off x="16162483" y="2951892"/>
            <a:ext cx="1448943" cy="1249089"/>
          </a:xfrm>
          <a:custGeom>
            <a:avLst/>
            <a:gdLst>
              <a:gd name="connsiteX0" fmla="*/ 957551 w 1915105"/>
              <a:gd name="connsiteY0" fmla="*/ 1312007 h 1650953"/>
              <a:gd name="connsiteX1" fmla="*/ 1058240 w 1915105"/>
              <a:gd name="connsiteY1" fmla="*/ 1412696 h 1650953"/>
              <a:gd name="connsiteX2" fmla="*/ 957551 w 1915105"/>
              <a:gd name="connsiteY2" fmla="*/ 1513385 h 1650953"/>
              <a:gd name="connsiteX3" fmla="*/ 856862 w 1915105"/>
              <a:gd name="connsiteY3" fmla="*/ 1412696 h 1650953"/>
              <a:gd name="connsiteX4" fmla="*/ 957551 w 1915105"/>
              <a:gd name="connsiteY4" fmla="*/ 1312007 h 1650953"/>
              <a:gd name="connsiteX5" fmla="*/ 957553 w 1915105"/>
              <a:gd name="connsiteY5" fmla="*/ 439775 h 1650953"/>
              <a:gd name="connsiteX6" fmla="*/ 1026486 w 1915105"/>
              <a:gd name="connsiteY6" fmla="*/ 508708 h 1650953"/>
              <a:gd name="connsiteX7" fmla="*/ 1026485 w 1915105"/>
              <a:gd name="connsiteY7" fmla="*/ 1135578 h 1650953"/>
              <a:gd name="connsiteX8" fmla="*/ 957552 w 1915105"/>
              <a:gd name="connsiteY8" fmla="*/ 1204511 h 1650953"/>
              <a:gd name="connsiteX9" fmla="*/ 957553 w 1915105"/>
              <a:gd name="connsiteY9" fmla="*/ 1204510 h 1650953"/>
              <a:gd name="connsiteX10" fmla="*/ 888620 w 1915105"/>
              <a:gd name="connsiteY10" fmla="*/ 1135577 h 1650953"/>
              <a:gd name="connsiteX11" fmla="*/ 888620 w 1915105"/>
              <a:gd name="connsiteY11" fmla="*/ 508708 h 1650953"/>
              <a:gd name="connsiteX12" fmla="*/ 957553 w 1915105"/>
              <a:gd name="connsiteY12" fmla="*/ 439775 h 1650953"/>
              <a:gd name="connsiteX13" fmla="*/ 957553 w 1915105"/>
              <a:gd name="connsiteY13" fmla="*/ 100443 h 1650953"/>
              <a:gd name="connsiteX14" fmla="*/ 87050 w 1915105"/>
              <a:gd name="connsiteY14" fmla="*/ 1601309 h 1650953"/>
              <a:gd name="connsiteX15" fmla="*/ 1828055 w 1915105"/>
              <a:gd name="connsiteY15" fmla="*/ 1601309 h 1650953"/>
              <a:gd name="connsiteX16" fmla="*/ 957553 w 1915105"/>
              <a:gd name="connsiteY16" fmla="*/ 0 h 1650953"/>
              <a:gd name="connsiteX17" fmla="*/ 1915105 w 1915105"/>
              <a:gd name="connsiteY17" fmla="*/ 1650953 h 1650953"/>
              <a:gd name="connsiteX18" fmla="*/ 0 w 1915105"/>
              <a:gd name="connsiteY18" fmla="*/ 1650953 h 165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5105" h="1650953">
                <a:moveTo>
                  <a:pt x="957551" y="1312007"/>
                </a:moveTo>
                <a:cubicBezTo>
                  <a:pt x="1013160" y="1312007"/>
                  <a:pt x="1058240" y="1357087"/>
                  <a:pt x="1058240" y="1412696"/>
                </a:cubicBezTo>
                <a:cubicBezTo>
                  <a:pt x="1058240" y="1468305"/>
                  <a:pt x="1013160" y="1513385"/>
                  <a:pt x="957551" y="1513385"/>
                </a:cubicBezTo>
                <a:cubicBezTo>
                  <a:pt x="901942" y="1513385"/>
                  <a:pt x="856862" y="1468305"/>
                  <a:pt x="856862" y="1412696"/>
                </a:cubicBezTo>
                <a:cubicBezTo>
                  <a:pt x="856862" y="1357087"/>
                  <a:pt x="901942" y="1312007"/>
                  <a:pt x="957551" y="1312007"/>
                </a:cubicBezTo>
                <a:close/>
                <a:moveTo>
                  <a:pt x="957553" y="439775"/>
                </a:moveTo>
                <a:cubicBezTo>
                  <a:pt x="995624" y="439775"/>
                  <a:pt x="1026486" y="470637"/>
                  <a:pt x="1026486" y="508708"/>
                </a:cubicBezTo>
                <a:cubicBezTo>
                  <a:pt x="1026486" y="717665"/>
                  <a:pt x="1026485" y="926621"/>
                  <a:pt x="1026485" y="1135578"/>
                </a:cubicBezTo>
                <a:cubicBezTo>
                  <a:pt x="1026485" y="1173649"/>
                  <a:pt x="995623" y="1204511"/>
                  <a:pt x="957552" y="1204511"/>
                </a:cubicBezTo>
                <a:lnTo>
                  <a:pt x="957553" y="1204510"/>
                </a:lnTo>
                <a:cubicBezTo>
                  <a:pt x="919482" y="1204510"/>
                  <a:pt x="888620" y="1173648"/>
                  <a:pt x="888620" y="1135577"/>
                </a:cubicBezTo>
                <a:lnTo>
                  <a:pt x="888620" y="508708"/>
                </a:lnTo>
                <a:cubicBezTo>
                  <a:pt x="888620" y="470637"/>
                  <a:pt x="919482" y="439775"/>
                  <a:pt x="957553" y="439775"/>
                </a:cubicBezTo>
                <a:close/>
                <a:moveTo>
                  <a:pt x="957553" y="100443"/>
                </a:moveTo>
                <a:lnTo>
                  <a:pt x="87050" y="1601309"/>
                </a:lnTo>
                <a:lnTo>
                  <a:pt x="1828055" y="1601309"/>
                </a:lnTo>
                <a:close/>
                <a:moveTo>
                  <a:pt x="957553" y="0"/>
                </a:moveTo>
                <a:lnTo>
                  <a:pt x="1915105" y="1650953"/>
                </a:lnTo>
                <a:lnTo>
                  <a:pt x="0" y="165095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alibri" panose="020F0502020204030204"/>
            </a:endParaRPr>
          </a:p>
        </p:txBody>
      </p:sp>
      <p:grpSp>
        <p:nvGrpSpPr>
          <p:cNvPr id="22" name="Pie_chart9" descr="{&quot;Key&quot;:&quot;POWER_USER_SHAPE_ICON&quot;,&quot;Value&quot;:&quot;POWER_USER_SHAPE_ICON_STYLE_1&quot;}"/>
          <p:cNvGrpSpPr>
            <a:grpSpLocks noChangeAspect="1"/>
          </p:cNvGrpSpPr>
          <p:nvPr>
            <p:custDataLst>
              <p:tags r:id="rId2"/>
            </p:custDataLst>
          </p:nvPr>
        </p:nvGrpSpPr>
        <p:grpSpPr>
          <a:xfrm>
            <a:off x="5897052" y="2717475"/>
            <a:ext cx="2081550" cy="1521889"/>
            <a:chOff x="2663826" y="3063875"/>
            <a:chExt cx="1009650" cy="738188"/>
          </a:xfrm>
          <a:solidFill>
            <a:schemeClr val="accent6"/>
          </a:solidFill>
        </p:grpSpPr>
        <p:sp>
          <p:nvSpPr>
            <p:cNvPr id="23" name="Freeform 96"/>
            <p:cNvSpPr>
              <a:spLocks/>
            </p:cNvSpPr>
            <p:nvPr/>
          </p:nvSpPr>
          <p:spPr bwMode="auto">
            <a:xfrm>
              <a:off x="2957513" y="3222625"/>
              <a:ext cx="165100" cy="165100"/>
            </a:xfrm>
            <a:custGeom>
              <a:avLst/>
              <a:gdLst>
                <a:gd name="T0" fmla="*/ 216 w 216"/>
                <a:gd name="T1" fmla="*/ 0 h 216"/>
                <a:gd name="T2" fmla="*/ 0 w 216"/>
                <a:gd name="T3" fmla="*/ 216 h 216"/>
                <a:gd name="T4" fmla="*/ 216 w 216"/>
                <a:gd name="T5" fmla="*/ 216 h 216"/>
                <a:gd name="T6" fmla="*/ 216 w 216"/>
                <a:gd name="T7" fmla="*/ 0 h 216"/>
              </a:gdLst>
              <a:ahLst/>
              <a:cxnLst>
                <a:cxn ang="0">
                  <a:pos x="T0" y="T1"/>
                </a:cxn>
                <a:cxn ang="0">
                  <a:pos x="T2" y="T3"/>
                </a:cxn>
                <a:cxn ang="0">
                  <a:pos x="T4" y="T5"/>
                </a:cxn>
                <a:cxn ang="0">
                  <a:pos x="T6" y="T7"/>
                </a:cxn>
              </a:cxnLst>
              <a:rect l="0" t="0" r="r" b="b"/>
              <a:pathLst>
                <a:path w="216" h="216">
                  <a:moveTo>
                    <a:pt x="216" y="0"/>
                  </a:moveTo>
                  <a:cubicBezTo>
                    <a:pt x="109" y="24"/>
                    <a:pt x="25" y="109"/>
                    <a:pt x="0" y="216"/>
                  </a:cubicBezTo>
                  <a:lnTo>
                    <a:pt x="216" y="216"/>
                  </a:lnTo>
                  <a:lnTo>
                    <a:pt x="21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24" name="Freeform 97"/>
            <p:cNvSpPr>
              <a:spLocks noEditPoints="1"/>
            </p:cNvSpPr>
            <p:nvPr/>
          </p:nvSpPr>
          <p:spPr bwMode="auto">
            <a:xfrm>
              <a:off x="2952751" y="3435350"/>
              <a:ext cx="406400" cy="217488"/>
            </a:xfrm>
            <a:custGeom>
              <a:avLst/>
              <a:gdLst>
                <a:gd name="T0" fmla="*/ 285 w 533"/>
                <a:gd name="T1" fmla="*/ 223 h 286"/>
                <a:gd name="T2" fmla="*/ 174 w 533"/>
                <a:gd name="T3" fmla="*/ 193 h 286"/>
                <a:gd name="T4" fmla="*/ 71 w 533"/>
                <a:gd name="T5" fmla="*/ 63 h 286"/>
                <a:gd name="T6" fmla="*/ 251 w 533"/>
                <a:gd name="T7" fmla="*/ 63 h 286"/>
                <a:gd name="T8" fmla="*/ 437 w 533"/>
                <a:gd name="T9" fmla="*/ 163 h 286"/>
                <a:gd name="T10" fmla="*/ 285 w 533"/>
                <a:gd name="T11" fmla="*/ 223 h 286"/>
                <a:gd name="T12" fmla="*/ 0 w 533"/>
                <a:gd name="T13" fmla="*/ 0 h 286"/>
                <a:gd name="T14" fmla="*/ 143 w 533"/>
                <a:gd name="T15" fmla="*/ 248 h 286"/>
                <a:gd name="T16" fmla="*/ 285 w 533"/>
                <a:gd name="T17" fmla="*/ 286 h 286"/>
                <a:gd name="T18" fmla="*/ 533 w 533"/>
                <a:gd name="T19" fmla="*/ 143 h 286"/>
                <a:gd name="T20" fmla="*/ 266 w 533"/>
                <a:gd name="T21" fmla="*/ 0 h 286"/>
                <a:gd name="T22" fmla="*/ 0 w 533"/>
                <a:gd name="T23"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3" h="286">
                  <a:moveTo>
                    <a:pt x="285" y="223"/>
                  </a:moveTo>
                  <a:cubicBezTo>
                    <a:pt x="247" y="223"/>
                    <a:pt x="208" y="213"/>
                    <a:pt x="174" y="193"/>
                  </a:cubicBezTo>
                  <a:cubicBezTo>
                    <a:pt x="122" y="163"/>
                    <a:pt x="86" y="118"/>
                    <a:pt x="71" y="63"/>
                  </a:cubicBezTo>
                  <a:lnTo>
                    <a:pt x="251" y="63"/>
                  </a:lnTo>
                  <a:lnTo>
                    <a:pt x="437" y="163"/>
                  </a:lnTo>
                  <a:cubicBezTo>
                    <a:pt x="397" y="201"/>
                    <a:pt x="342" y="223"/>
                    <a:pt x="285" y="223"/>
                  </a:cubicBezTo>
                  <a:close/>
                  <a:moveTo>
                    <a:pt x="0" y="0"/>
                  </a:moveTo>
                  <a:cubicBezTo>
                    <a:pt x="0" y="105"/>
                    <a:pt x="52" y="195"/>
                    <a:pt x="143" y="248"/>
                  </a:cubicBezTo>
                  <a:cubicBezTo>
                    <a:pt x="188" y="274"/>
                    <a:pt x="237" y="286"/>
                    <a:pt x="285" y="286"/>
                  </a:cubicBezTo>
                  <a:cubicBezTo>
                    <a:pt x="384" y="286"/>
                    <a:pt x="480" y="235"/>
                    <a:pt x="533" y="143"/>
                  </a:cubicBezTo>
                  <a:lnTo>
                    <a:pt x="266" y="0"/>
                  </a:lnTo>
                  <a:lnTo>
                    <a:pt x="0" y="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25" name="Freeform 98"/>
            <p:cNvSpPr>
              <a:spLocks/>
            </p:cNvSpPr>
            <p:nvPr/>
          </p:nvSpPr>
          <p:spPr bwMode="auto">
            <a:xfrm>
              <a:off x="3170238" y="3217862"/>
              <a:ext cx="217488" cy="280988"/>
            </a:xfrm>
            <a:custGeom>
              <a:avLst/>
              <a:gdLst>
                <a:gd name="T0" fmla="*/ 0 w 285"/>
                <a:gd name="T1" fmla="*/ 0 h 370"/>
                <a:gd name="T2" fmla="*/ 0 w 285"/>
                <a:gd name="T3" fmla="*/ 224 h 370"/>
                <a:gd name="T4" fmla="*/ 272 w 285"/>
                <a:gd name="T5" fmla="*/ 370 h 370"/>
                <a:gd name="T6" fmla="*/ 285 w 285"/>
                <a:gd name="T7" fmla="*/ 285 h 370"/>
                <a:gd name="T8" fmla="*/ 0 w 285"/>
                <a:gd name="T9" fmla="*/ 0 h 370"/>
              </a:gdLst>
              <a:ahLst/>
              <a:cxnLst>
                <a:cxn ang="0">
                  <a:pos x="T0" y="T1"/>
                </a:cxn>
                <a:cxn ang="0">
                  <a:pos x="T2" y="T3"/>
                </a:cxn>
                <a:cxn ang="0">
                  <a:pos x="T4" y="T5"/>
                </a:cxn>
                <a:cxn ang="0">
                  <a:pos x="T6" y="T7"/>
                </a:cxn>
                <a:cxn ang="0">
                  <a:pos x="T8" y="T9"/>
                </a:cxn>
              </a:cxnLst>
              <a:rect l="0" t="0" r="r" b="b"/>
              <a:pathLst>
                <a:path w="285" h="370">
                  <a:moveTo>
                    <a:pt x="0" y="0"/>
                  </a:moveTo>
                  <a:lnTo>
                    <a:pt x="0" y="224"/>
                  </a:lnTo>
                  <a:lnTo>
                    <a:pt x="272" y="370"/>
                  </a:lnTo>
                  <a:cubicBezTo>
                    <a:pt x="280" y="344"/>
                    <a:pt x="285" y="316"/>
                    <a:pt x="285" y="285"/>
                  </a:cubicBezTo>
                  <a:cubicBezTo>
                    <a:pt x="285" y="128"/>
                    <a:pt x="157" y="0"/>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26" name="Freeform 99"/>
            <p:cNvSpPr>
              <a:spLocks/>
            </p:cNvSpPr>
            <p:nvPr/>
          </p:nvSpPr>
          <p:spPr bwMode="auto">
            <a:xfrm>
              <a:off x="2867026" y="3063875"/>
              <a:ext cx="603250" cy="198438"/>
            </a:xfrm>
            <a:custGeom>
              <a:avLst/>
              <a:gdLst>
                <a:gd name="T0" fmla="*/ 790 w 790"/>
                <a:gd name="T1" fmla="*/ 97 h 260"/>
                <a:gd name="T2" fmla="*/ 733 w 790"/>
                <a:gd name="T3" fmla="*/ 145 h 260"/>
                <a:gd name="T4" fmla="*/ 387 w 790"/>
                <a:gd name="T5" fmla="*/ 0 h 260"/>
                <a:gd name="T6" fmla="*/ 0 w 790"/>
                <a:gd name="T7" fmla="*/ 194 h 260"/>
                <a:gd name="T8" fmla="*/ 45 w 790"/>
                <a:gd name="T9" fmla="*/ 228 h 260"/>
                <a:gd name="T10" fmla="*/ 387 w 790"/>
                <a:gd name="T11" fmla="*/ 57 h 260"/>
                <a:gd name="T12" fmla="*/ 688 w 790"/>
                <a:gd name="T13" fmla="*/ 181 h 260"/>
                <a:gd name="T14" fmla="*/ 626 w 790"/>
                <a:gd name="T15" fmla="*/ 233 h 260"/>
                <a:gd name="T16" fmla="*/ 785 w 790"/>
                <a:gd name="T17" fmla="*/ 260 h 260"/>
                <a:gd name="T18" fmla="*/ 790 w 790"/>
                <a:gd name="T19" fmla="*/ 97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260">
                  <a:moveTo>
                    <a:pt x="790" y="97"/>
                  </a:moveTo>
                  <a:lnTo>
                    <a:pt x="733" y="145"/>
                  </a:lnTo>
                  <a:cubicBezTo>
                    <a:pt x="642" y="53"/>
                    <a:pt x="517" y="0"/>
                    <a:pt x="387" y="0"/>
                  </a:cubicBezTo>
                  <a:cubicBezTo>
                    <a:pt x="233" y="0"/>
                    <a:pt x="92" y="71"/>
                    <a:pt x="0" y="194"/>
                  </a:cubicBezTo>
                  <a:lnTo>
                    <a:pt x="45" y="228"/>
                  </a:lnTo>
                  <a:cubicBezTo>
                    <a:pt x="127" y="119"/>
                    <a:pt x="252" y="57"/>
                    <a:pt x="387" y="57"/>
                  </a:cubicBezTo>
                  <a:cubicBezTo>
                    <a:pt x="500" y="57"/>
                    <a:pt x="609" y="102"/>
                    <a:pt x="688" y="181"/>
                  </a:cubicBezTo>
                  <a:lnTo>
                    <a:pt x="626" y="233"/>
                  </a:lnTo>
                  <a:lnTo>
                    <a:pt x="785" y="260"/>
                  </a:lnTo>
                  <a:lnTo>
                    <a:pt x="790" y="97"/>
                  </a:ln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27" name="Freeform 100"/>
            <p:cNvSpPr>
              <a:spLocks/>
            </p:cNvSpPr>
            <p:nvPr/>
          </p:nvSpPr>
          <p:spPr bwMode="auto">
            <a:xfrm>
              <a:off x="2867026" y="3605213"/>
              <a:ext cx="603250" cy="196850"/>
            </a:xfrm>
            <a:custGeom>
              <a:avLst/>
              <a:gdLst>
                <a:gd name="T0" fmla="*/ 403 w 790"/>
                <a:gd name="T1" fmla="*/ 203 h 260"/>
                <a:gd name="T2" fmla="*/ 102 w 790"/>
                <a:gd name="T3" fmla="*/ 78 h 260"/>
                <a:gd name="T4" fmla="*/ 164 w 790"/>
                <a:gd name="T5" fmla="*/ 27 h 260"/>
                <a:gd name="T6" fmla="*/ 5 w 790"/>
                <a:gd name="T7" fmla="*/ 0 h 260"/>
                <a:gd name="T8" fmla="*/ 0 w 790"/>
                <a:gd name="T9" fmla="*/ 163 h 260"/>
                <a:gd name="T10" fmla="*/ 57 w 790"/>
                <a:gd name="T11" fmla="*/ 115 h 260"/>
                <a:gd name="T12" fmla="*/ 403 w 790"/>
                <a:gd name="T13" fmla="*/ 260 h 260"/>
                <a:gd name="T14" fmla="*/ 790 w 790"/>
                <a:gd name="T15" fmla="*/ 65 h 260"/>
                <a:gd name="T16" fmla="*/ 744 w 790"/>
                <a:gd name="T17" fmla="*/ 31 h 260"/>
                <a:gd name="T18" fmla="*/ 403 w 790"/>
                <a:gd name="T19" fmla="*/ 20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260">
                  <a:moveTo>
                    <a:pt x="403" y="203"/>
                  </a:moveTo>
                  <a:cubicBezTo>
                    <a:pt x="290" y="203"/>
                    <a:pt x="181" y="157"/>
                    <a:pt x="102" y="78"/>
                  </a:cubicBezTo>
                  <a:lnTo>
                    <a:pt x="164" y="27"/>
                  </a:lnTo>
                  <a:lnTo>
                    <a:pt x="5" y="0"/>
                  </a:lnTo>
                  <a:lnTo>
                    <a:pt x="0" y="163"/>
                  </a:lnTo>
                  <a:lnTo>
                    <a:pt x="57" y="115"/>
                  </a:lnTo>
                  <a:cubicBezTo>
                    <a:pt x="148" y="207"/>
                    <a:pt x="273" y="260"/>
                    <a:pt x="403" y="260"/>
                  </a:cubicBezTo>
                  <a:cubicBezTo>
                    <a:pt x="557" y="260"/>
                    <a:pt x="698" y="189"/>
                    <a:pt x="790" y="65"/>
                  </a:cubicBezTo>
                  <a:lnTo>
                    <a:pt x="744" y="31"/>
                  </a:lnTo>
                  <a:cubicBezTo>
                    <a:pt x="663" y="140"/>
                    <a:pt x="538" y="203"/>
                    <a:pt x="403" y="20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28" name="Oval 101"/>
            <p:cNvSpPr>
              <a:spLocks noChangeArrowheads="1"/>
            </p:cNvSpPr>
            <p:nvPr/>
          </p:nvSpPr>
          <p:spPr bwMode="auto">
            <a:xfrm>
              <a:off x="2719388" y="3292475"/>
              <a:ext cx="150813" cy="15081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29" name="Freeform 102"/>
            <p:cNvSpPr>
              <a:spLocks/>
            </p:cNvSpPr>
            <p:nvPr/>
          </p:nvSpPr>
          <p:spPr bwMode="auto">
            <a:xfrm>
              <a:off x="2663826" y="3467100"/>
              <a:ext cx="260350" cy="90488"/>
            </a:xfrm>
            <a:custGeom>
              <a:avLst/>
              <a:gdLst>
                <a:gd name="T0" fmla="*/ 0 w 342"/>
                <a:gd name="T1" fmla="*/ 119 h 119"/>
                <a:gd name="T2" fmla="*/ 342 w 342"/>
                <a:gd name="T3" fmla="*/ 119 h 119"/>
                <a:gd name="T4" fmla="*/ 227 w 342"/>
                <a:gd name="T5" fmla="*/ 0 h 119"/>
                <a:gd name="T6" fmla="*/ 171 w 342"/>
                <a:gd name="T7" fmla="*/ 56 h 119"/>
                <a:gd name="T8" fmla="*/ 114 w 342"/>
                <a:gd name="T9" fmla="*/ 0 h 119"/>
                <a:gd name="T10" fmla="*/ 0 w 342"/>
                <a:gd name="T11" fmla="*/ 119 h 119"/>
              </a:gdLst>
              <a:ahLst/>
              <a:cxnLst>
                <a:cxn ang="0">
                  <a:pos x="T0" y="T1"/>
                </a:cxn>
                <a:cxn ang="0">
                  <a:pos x="T2" y="T3"/>
                </a:cxn>
                <a:cxn ang="0">
                  <a:pos x="T4" y="T5"/>
                </a:cxn>
                <a:cxn ang="0">
                  <a:pos x="T6" y="T7"/>
                </a:cxn>
                <a:cxn ang="0">
                  <a:pos x="T8" y="T9"/>
                </a:cxn>
                <a:cxn ang="0">
                  <a:pos x="T10" y="T11"/>
                </a:cxn>
              </a:cxnLst>
              <a:rect l="0" t="0" r="r" b="b"/>
              <a:pathLst>
                <a:path w="342" h="119">
                  <a:moveTo>
                    <a:pt x="0" y="119"/>
                  </a:moveTo>
                  <a:lnTo>
                    <a:pt x="342" y="119"/>
                  </a:lnTo>
                  <a:cubicBezTo>
                    <a:pt x="342" y="56"/>
                    <a:pt x="294" y="15"/>
                    <a:pt x="227" y="0"/>
                  </a:cubicBezTo>
                  <a:lnTo>
                    <a:pt x="171" y="56"/>
                  </a:lnTo>
                  <a:lnTo>
                    <a:pt x="114" y="0"/>
                  </a:lnTo>
                  <a:cubicBezTo>
                    <a:pt x="48" y="15"/>
                    <a:pt x="0" y="56"/>
                    <a:pt x="0" y="11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30" name="Oval 103"/>
            <p:cNvSpPr>
              <a:spLocks noChangeArrowheads="1"/>
            </p:cNvSpPr>
            <p:nvPr/>
          </p:nvSpPr>
          <p:spPr bwMode="auto">
            <a:xfrm>
              <a:off x="3468688" y="3292475"/>
              <a:ext cx="150813" cy="15081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31" name="Freeform 104"/>
            <p:cNvSpPr>
              <a:spLocks/>
            </p:cNvSpPr>
            <p:nvPr/>
          </p:nvSpPr>
          <p:spPr bwMode="auto">
            <a:xfrm>
              <a:off x="3413126" y="3467100"/>
              <a:ext cx="260350" cy="90488"/>
            </a:xfrm>
            <a:custGeom>
              <a:avLst/>
              <a:gdLst>
                <a:gd name="T0" fmla="*/ 228 w 342"/>
                <a:gd name="T1" fmla="*/ 0 h 119"/>
                <a:gd name="T2" fmla="*/ 171 w 342"/>
                <a:gd name="T3" fmla="*/ 56 h 119"/>
                <a:gd name="T4" fmla="*/ 114 w 342"/>
                <a:gd name="T5" fmla="*/ 0 h 119"/>
                <a:gd name="T6" fmla="*/ 0 w 342"/>
                <a:gd name="T7" fmla="*/ 119 h 119"/>
                <a:gd name="T8" fmla="*/ 342 w 342"/>
                <a:gd name="T9" fmla="*/ 119 h 119"/>
                <a:gd name="T10" fmla="*/ 228 w 342"/>
                <a:gd name="T11" fmla="*/ 0 h 119"/>
              </a:gdLst>
              <a:ahLst/>
              <a:cxnLst>
                <a:cxn ang="0">
                  <a:pos x="T0" y="T1"/>
                </a:cxn>
                <a:cxn ang="0">
                  <a:pos x="T2" y="T3"/>
                </a:cxn>
                <a:cxn ang="0">
                  <a:pos x="T4" y="T5"/>
                </a:cxn>
                <a:cxn ang="0">
                  <a:pos x="T6" y="T7"/>
                </a:cxn>
                <a:cxn ang="0">
                  <a:pos x="T8" y="T9"/>
                </a:cxn>
                <a:cxn ang="0">
                  <a:pos x="T10" y="T11"/>
                </a:cxn>
              </a:cxnLst>
              <a:rect l="0" t="0" r="r" b="b"/>
              <a:pathLst>
                <a:path w="342" h="119">
                  <a:moveTo>
                    <a:pt x="228" y="0"/>
                  </a:moveTo>
                  <a:lnTo>
                    <a:pt x="171" y="56"/>
                  </a:lnTo>
                  <a:lnTo>
                    <a:pt x="114" y="0"/>
                  </a:lnTo>
                  <a:cubicBezTo>
                    <a:pt x="48" y="15"/>
                    <a:pt x="0" y="56"/>
                    <a:pt x="0" y="119"/>
                  </a:cubicBezTo>
                  <a:lnTo>
                    <a:pt x="342" y="119"/>
                  </a:lnTo>
                  <a:cubicBezTo>
                    <a:pt x="342" y="56"/>
                    <a:pt x="294" y="15"/>
                    <a:pt x="22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grpSp>
      <p:sp>
        <p:nvSpPr>
          <p:cNvPr id="32" name="Oval 31"/>
          <p:cNvSpPr/>
          <p:nvPr/>
        </p:nvSpPr>
        <p:spPr>
          <a:xfrm>
            <a:off x="618941" y="903443"/>
            <a:ext cx="720000" cy="720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4000" b="1" dirty="0" smtClean="0">
                <a:solidFill>
                  <a:schemeClr val="tx1"/>
                </a:solidFill>
                <a:latin typeface="Calibri" panose="020F0502020204030204" pitchFamily="34" charset="0"/>
              </a:rPr>
              <a:t>5</a:t>
            </a:r>
            <a:endParaRPr lang="en-US" sz="4000" b="1" dirty="0">
              <a:solidFill>
                <a:schemeClr val="tx1"/>
              </a:solidFill>
              <a:latin typeface="Calibri" panose="020F0502020204030204" pitchFamily="34" charset="0"/>
            </a:endParaRPr>
          </a:p>
        </p:txBody>
      </p:sp>
      <p:sp>
        <p:nvSpPr>
          <p:cNvPr id="33" name="Rectangle 32"/>
          <p:cNvSpPr/>
          <p:nvPr/>
        </p:nvSpPr>
        <p:spPr>
          <a:xfrm rot="16200000">
            <a:off x="-464128" y="11488386"/>
            <a:ext cx="2463138"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cs typeface="Calibri" panose="020F0502020204030204" pitchFamily="34" charset="0"/>
              </a:rPr>
              <a:t>PROBES</a:t>
            </a:r>
          </a:p>
        </p:txBody>
      </p:sp>
      <p:sp>
        <p:nvSpPr>
          <p:cNvPr id="34" name="Rectangle 33"/>
          <p:cNvSpPr/>
          <p:nvPr/>
        </p:nvSpPr>
        <p:spPr>
          <a:xfrm rot="16200000">
            <a:off x="-477755" y="8869623"/>
            <a:ext cx="2490392"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cs typeface="Calibri" panose="020F0502020204030204" pitchFamily="34" charset="0"/>
              </a:rPr>
              <a:t>DATA LAKE</a:t>
            </a:r>
          </a:p>
        </p:txBody>
      </p:sp>
      <p:sp>
        <p:nvSpPr>
          <p:cNvPr id="35" name="Rectangle 34"/>
          <p:cNvSpPr/>
          <p:nvPr/>
        </p:nvSpPr>
        <p:spPr>
          <a:xfrm rot="16200000">
            <a:off x="-1735649" y="5005080"/>
            <a:ext cx="5006181"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cs typeface="Calibri" panose="020F0502020204030204" pitchFamily="34" charset="0"/>
              </a:rPr>
              <a:t>SOC-cem-sqm</a:t>
            </a:r>
          </a:p>
        </p:txBody>
      </p:sp>
    </p:spTree>
    <p:extLst>
      <p:ext uri="{BB962C8B-B14F-4D97-AF65-F5344CB8AC3E}">
        <p14:creationId xmlns:p14="http://schemas.microsoft.com/office/powerpoint/2010/main" val="3013456859"/>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5" descr="Afficher l'image d'origine"/>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l="15534" r="191"/>
          <a:stretch/>
        </p:blipFill>
        <p:spPr bwMode="auto">
          <a:xfrm>
            <a:off x="1" y="3"/>
            <a:ext cx="16693102" cy="13725106"/>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8"/>
          <p:cNvSpPr/>
          <p:nvPr/>
        </p:nvSpPr>
        <p:spPr>
          <a:xfrm>
            <a:off x="2566611" y="1"/>
            <a:ext cx="21817390" cy="13715998"/>
          </a:xfrm>
          <a:prstGeom prst="rect">
            <a:avLst/>
          </a:prstGeom>
          <a:gradFill>
            <a:gsLst>
              <a:gs pos="0">
                <a:schemeClr val="accent1">
                  <a:tint val="66000"/>
                  <a:satMod val="160000"/>
                  <a:alpha val="0"/>
                </a:schemeClr>
              </a:gs>
              <a:gs pos="66000">
                <a:srgbClr val="215D6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00" dirty="0"/>
          </a:p>
        </p:txBody>
      </p:sp>
      <p:cxnSp>
        <p:nvCxnSpPr>
          <p:cNvPr id="13" name="Straight Connector 12"/>
          <p:cNvCxnSpPr/>
          <p:nvPr/>
        </p:nvCxnSpPr>
        <p:spPr>
          <a:xfrm flipH="1">
            <a:off x="10876547" y="3056020"/>
            <a:ext cx="6593309" cy="10659980"/>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52" idx="2"/>
          </p:cNvCxnSpPr>
          <p:nvPr/>
        </p:nvCxnSpPr>
        <p:spPr>
          <a:xfrm flipH="1">
            <a:off x="11766885" y="4470370"/>
            <a:ext cx="5714016" cy="9245630"/>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53" idx="2"/>
          </p:cNvCxnSpPr>
          <p:nvPr/>
        </p:nvCxnSpPr>
        <p:spPr>
          <a:xfrm flipH="1">
            <a:off x="12585033" y="5734037"/>
            <a:ext cx="4895868" cy="798196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54" idx="2"/>
          </p:cNvCxnSpPr>
          <p:nvPr/>
        </p:nvCxnSpPr>
        <p:spPr>
          <a:xfrm flipH="1">
            <a:off x="13427243" y="6983217"/>
            <a:ext cx="4053658" cy="673278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64" idx="2"/>
          </p:cNvCxnSpPr>
          <p:nvPr/>
        </p:nvCxnSpPr>
        <p:spPr>
          <a:xfrm flipH="1">
            <a:off x="14341643" y="8232397"/>
            <a:ext cx="3139258" cy="548360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10010274" y="2061411"/>
            <a:ext cx="7427500" cy="11654589"/>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Marcador de texto 6"/>
          <p:cNvSpPr txBox="1">
            <a:spLocks/>
          </p:cNvSpPr>
          <p:nvPr/>
        </p:nvSpPr>
        <p:spPr>
          <a:xfrm>
            <a:off x="18259074" y="921259"/>
            <a:ext cx="2483369" cy="1425574"/>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vert="horz" lIns="95992" tIns="95992" rIns="95992" bIns="95992" rtlCol="0" anchor="ctr">
            <a:normAutofit/>
          </a:bodyPr>
          <a:lstStyle>
            <a:defPPr>
              <a:defRPr lang="en-US"/>
            </a:defPPr>
            <a:lvl1pPr marL="0" algn="r" defTabSz="914400" rtl="0" eaLnBrk="1" latinLnBrk="0" hangingPunct="1">
              <a:defRPr sz="24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3200"/>
              </a:spcBef>
            </a:pPr>
            <a:r>
              <a:rPr lang="en-US" sz="4000" b="1" dirty="0" smtClean="0">
                <a:solidFill>
                  <a:schemeClr val="bg1"/>
                </a:solidFill>
                <a:latin typeface="Calibri" panose="020F0502020204030204" pitchFamily="34" charset="0"/>
              </a:rPr>
              <a:t>Agenda</a:t>
            </a:r>
            <a:endParaRPr lang="en-US" sz="4000" b="1" dirty="0">
              <a:solidFill>
                <a:schemeClr val="bg1"/>
              </a:solidFill>
              <a:latin typeface="Calibri" panose="020F0502020204030204" pitchFamily="34" charset="0"/>
            </a:endParaRPr>
          </a:p>
        </p:txBody>
      </p:sp>
      <p:cxnSp>
        <p:nvCxnSpPr>
          <p:cNvPr id="69" name="Straight Connector 68"/>
          <p:cNvCxnSpPr>
            <a:stCxn id="65" idx="2"/>
          </p:cNvCxnSpPr>
          <p:nvPr/>
        </p:nvCxnSpPr>
        <p:spPr>
          <a:xfrm flipH="1">
            <a:off x="15111664" y="9496064"/>
            <a:ext cx="2369237" cy="4219936"/>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6" idx="2"/>
          </p:cNvCxnSpPr>
          <p:nvPr/>
        </p:nvCxnSpPr>
        <p:spPr>
          <a:xfrm flipH="1">
            <a:off x="15953875" y="10759731"/>
            <a:ext cx="1527026" cy="2956269"/>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8" idx="2"/>
          </p:cNvCxnSpPr>
          <p:nvPr/>
        </p:nvCxnSpPr>
        <p:spPr>
          <a:xfrm flipH="1">
            <a:off x="16606157" y="12023397"/>
            <a:ext cx="865780" cy="169260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17469853" y="0"/>
            <a:ext cx="0" cy="13716000"/>
          </a:xfrm>
          <a:prstGeom prst="line">
            <a:avLst/>
          </a:prstGeom>
          <a:ln w="66675">
            <a:solidFill>
              <a:srgbClr val="FFFFF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Diamond 4"/>
          <p:cNvSpPr/>
          <p:nvPr/>
        </p:nvSpPr>
        <p:spPr>
          <a:xfrm>
            <a:off x="17015107" y="1155031"/>
            <a:ext cx="900000" cy="900000"/>
          </a:xfrm>
          <a:prstGeom prst="diamond">
            <a:avLst/>
          </a:prstGeom>
          <a:solidFill>
            <a:srgbClr val="FFFF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iamond 10"/>
          <p:cNvSpPr/>
          <p:nvPr/>
        </p:nvSpPr>
        <p:spPr>
          <a:xfrm>
            <a:off x="17253361" y="1395962"/>
            <a:ext cx="432000" cy="432000"/>
          </a:xfrm>
          <a:prstGeom prst="diamond">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2836566"/>
            <a:ext cx="384624" cy="384624"/>
          </a:xfrm>
          <a:prstGeom prst="rect">
            <a:avLst/>
          </a:prstGeom>
        </p:spPr>
      </p:pic>
      <p:pic>
        <p:nvPicPr>
          <p:cNvPr id="52" name="Picture 5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4085746"/>
            <a:ext cx="384624" cy="384624"/>
          </a:xfrm>
          <a:prstGeom prst="rect">
            <a:avLst/>
          </a:prstGeom>
        </p:spPr>
      </p:pic>
      <p:pic>
        <p:nvPicPr>
          <p:cNvPr id="53" name="Picture 5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5349413"/>
            <a:ext cx="384624" cy="384624"/>
          </a:xfrm>
          <a:prstGeom prst="rect">
            <a:avLst/>
          </a:prstGeom>
        </p:spPr>
      </p:pic>
      <p:pic>
        <p:nvPicPr>
          <p:cNvPr id="54" name="Picture 5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6598593"/>
            <a:ext cx="384624" cy="384624"/>
          </a:xfrm>
          <a:prstGeom prst="rect">
            <a:avLst/>
          </a:prstGeom>
        </p:spPr>
      </p:pic>
      <p:pic>
        <p:nvPicPr>
          <p:cNvPr id="64" name="Picture 6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7847773"/>
            <a:ext cx="384624" cy="384624"/>
          </a:xfrm>
          <a:prstGeom prst="rect">
            <a:avLst/>
          </a:prstGeom>
        </p:spPr>
      </p:pic>
      <p:pic>
        <p:nvPicPr>
          <p:cNvPr id="65" name="Picture 64"/>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9111440"/>
            <a:ext cx="384624" cy="384624"/>
          </a:xfrm>
          <a:prstGeom prst="rect">
            <a:avLst/>
          </a:prstGeom>
        </p:spPr>
      </p:pic>
      <p:pic>
        <p:nvPicPr>
          <p:cNvPr id="66" name="Picture 65"/>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10375107"/>
            <a:ext cx="384624" cy="384624"/>
          </a:xfrm>
          <a:prstGeom prst="rect">
            <a:avLst/>
          </a:prstGeom>
        </p:spPr>
      </p:pic>
      <p:pic>
        <p:nvPicPr>
          <p:cNvPr id="78" name="Picture 7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79625" y="11638773"/>
            <a:ext cx="384624" cy="384624"/>
          </a:xfrm>
          <a:prstGeom prst="rect">
            <a:avLst/>
          </a:prstGeom>
        </p:spPr>
      </p:pic>
      <p:sp>
        <p:nvSpPr>
          <p:cNvPr id="67" name="Rectángulo 8"/>
          <p:cNvSpPr/>
          <p:nvPr/>
        </p:nvSpPr>
        <p:spPr>
          <a:xfrm>
            <a:off x="17834091" y="5264633"/>
            <a:ext cx="5326595" cy="6173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0" rIns="0" bIns="0" numCol="1" spcCol="38100" rtlCol="0" anchor="t">
            <a:no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Proposed </a:t>
            </a: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Teams Plan</a:t>
            </a:r>
            <a:endPar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endParaRPr>
          </a:p>
        </p:txBody>
      </p:sp>
      <p:sp>
        <p:nvSpPr>
          <p:cNvPr id="68" name="Rectangle 67"/>
          <p:cNvSpPr/>
          <p:nvPr/>
        </p:nvSpPr>
        <p:spPr>
          <a:xfrm>
            <a:off x="17834091" y="6510773"/>
            <a:ext cx="2216175" cy="553998"/>
          </a:xfrm>
          <a:prstGeom prst="rect">
            <a:avLst/>
          </a:prstGeom>
        </p:spPr>
        <p:txBody>
          <a:bodyPr wrap="none" lIns="72000" tIns="0" rIns="0" bIns="0">
            <a:sp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Deployment Plan</a:t>
            </a:r>
          </a:p>
        </p:txBody>
      </p:sp>
      <p:sp>
        <p:nvSpPr>
          <p:cNvPr id="70" name="Rectangle 69"/>
          <p:cNvSpPr/>
          <p:nvPr/>
        </p:nvSpPr>
        <p:spPr>
          <a:xfrm>
            <a:off x="17834091" y="9066412"/>
            <a:ext cx="5326595" cy="553998"/>
          </a:xfrm>
          <a:prstGeom prst="rect">
            <a:avLst/>
          </a:prstGeom>
        </p:spPr>
        <p:txBody>
          <a:bodyPr wrap="square" lIns="72000" tIns="0" rIns="0" bIns="0">
            <a:sp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Details - </a:t>
            </a: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Data Lake</a:t>
            </a:r>
          </a:p>
        </p:txBody>
      </p:sp>
      <p:sp>
        <p:nvSpPr>
          <p:cNvPr id="72" name="Rectangle 71"/>
          <p:cNvSpPr/>
          <p:nvPr/>
        </p:nvSpPr>
        <p:spPr>
          <a:xfrm>
            <a:off x="17834091" y="2708994"/>
            <a:ext cx="5326595" cy="6173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0" rIns="0" bIns="0" numCol="1" spcCol="38100" rtlCol="0" anchor="ctr">
            <a:noAutofit/>
          </a:bodyPr>
          <a:lstStyle/>
          <a:p>
            <a:pPr defTabSz="825500" hangingPunct="0">
              <a:lnSpc>
                <a:spcPct val="150000"/>
              </a:lnSpc>
            </a:pPr>
            <a:r>
              <a:rPr lang="en-US" sz="3200" b="1"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Introduction &amp; Context</a:t>
            </a:r>
            <a:endParaRPr lang="en-US" sz="3200" b="1"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endParaRPr>
          </a:p>
        </p:txBody>
      </p:sp>
      <p:sp>
        <p:nvSpPr>
          <p:cNvPr id="74" name="Rectangle 73"/>
          <p:cNvSpPr/>
          <p:nvPr/>
        </p:nvSpPr>
        <p:spPr>
          <a:xfrm>
            <a:off x="17834091" y="7820272"/>
            <a:ext cx="2763504" cy="553998"/>
          </a:xfrm>
          <a:prstGeom prst="rect">
            <a:avLst/>
          </a:prstGeom>
        </p:spPr>
        <p:txBody>
          <a:bodyPr wrap="none" lIns="72000" tIns="0" rIns="0" bIns="0">
            <a:sp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Details - SOC</a:t>
            </a:r>
          </a:p>
        </p:txBody>
      </p:sp>
      <p:sp>
        <p:nvSpPr>
          <p:cNvPr id="33" name="Rectangle 67 - 1"/>
          <p:cNvSpPr/>
          <p:nvPr/>
        </p:nvSpPr>
        <p:spPr>
          <a:xfrm>
            <a:off x="17834091" y="4018493"/>
            <a:ext cx="2379297" cy="553998"/>
          </a:xfrm>
          <a:prstGeom prst="rect">
            <a:avLst/>
          </a:prstGeom>
        </p:spPr>
        <p:txBody>
          <a:bodyPr wrap="none" lIns="72000" tIns="0" rIns="0" bIns="0">
            <a:sp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Approach</a:t>
            </a:r>
            <a:endPar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endParaRPr>
          </a:p>
        </p:txBody>
      </p:sp>
      <p:sp>
        <p:nvSpPr>
          <p:cNvPr id="36" name="Rectangle 35"/>
          <p:cNvSpPr/>
          <p:nvPr/>
        </p:nvSpPr>
        <p:spPr>
          <a:xfrm>
            <a:off x="17834091" y="10312552"/>
            <a:ext cx="5326595" cy="553998"/>
          </a:xfrm>
          <a:prstGeom prst="rect">
            <a:avLst/>
          </a:prstGeom>
        </p:spPr>
        <p:txBody>
          <a:bodyPr wrap="square" lIns="72000" tIns="0" rIns="0" bIns="0">
            <a:sp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Details – </a:t>
            </a: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Probes</a:t>
            </a:r>
          </a:p>
        </p:txBody>
      </p:sp>
      <p:sp>
        <p:nvSpPr>
          <p:cNvPr id="37" name="Rectangle 36"/>
          <p:cNvSpPr/>
          <p:nvPr/>
        </p:nvSpPr>
        <p:spPr>
          <a:xfrm>
            <a:off x="17834091" y="11558693"/>
            <a:ext cx="5326595" cy="553998"/>
          </a:xfrm>
          <a:prstGeom prst="rect">
            <a:avLst/>
          </a:prstGeom>
        </p:spPr>
        <p:txBody>
          <a:bodyPr wrap="square" lIns="72000" tIns="0" rIns="0" bIns="0">
            <a:sp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References</a:t>
            </a:r>
          </a:p>
        </p:txBody>
      </p:sp>
    </p:spTree>
    <p:extLst>
      <p:ext uri="{BB962C8B-B14F-4D97-AF65-F5344CB8AC3E}">
        <p14:creationId xmlns:p14="http://schemas.microsoft.com/office/powerpoint/2010/main" val="225901831"/>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xmlns="" id="{BF3F89BB-0596-BF4D-BC27-6611F1E311C3}"/>
              </a:ext>
            </a:extLst>
          </p:cNvPr>
          <p:cNvSpPr/>
          <p:nvPr/>
        </p:nvSpPr>
        <p:spPr>
          <a:xfrm>
            <a:off x="4648896" y="6740746"/>
            <a:ext cx="3763105" cy="1477397"/>
          </a:xfrm>
          <a:prstGeom prst="rect">
            <a:avLst/>
          </a:prstGeom>
          <a:noFill/>
          <a:ln w="25400">
            <a:solidFill>
              <a:srgbClr val="215D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
                <a:srgbClr val="3CC3B2"/>
              </a:buClr>
              <a:buSzPct val="100000"/>
            </a:pPr>
            <a:r>
              <a:rPr lang="en-US" sz="2000" cap="all" dirty="0">
                <a:solidFill>
                  <a:prstClr val="black"/>
                </a:solidFill>
                <a:latin typeface="Calibri" panose="020F0502020204030204" pitchFamily="34" charset="0"/>
                <a:ea typeface="Roboto Condensed" panose="02000000000000000000" pitchFamily="2" charset="0"/>
                <a:cs typeface="Tahoma" panose="020B0604030504040204" pitchFamily="34" charset="0"/>
              </a:rPr>
              <a:t>Unify 100% of </a:t>
            </a:r>
            <a:br>
              <a:rPr lang="en-US" sz="2000" cap="all" dirty="0">
                <a:solidFill>
                  <a:prstClr val="black"/>
                </a:solidFill>
                <a:latin typeface="Calibri" panose="020F0502020204030204" pitchFamily="34" charset="0"/>
                <a:ea typeface="Roboto Condensed" panose="02000000000000000000" pitchFamily="2" charset="0"/>
                <a:cs typeface="Tahoma" panose="020B0604030504040204" pitchFamily="34" charset="0"/>
              </a:rPr>
            </a:br>
            <a:r>
              <a:rPr lang="en-US" sz="2000" cap="all" dirty="0">
                <a:solidFill>
                  <a:prstClr val="black"/>
                </a:solidFill>
                <a:latin typeface="Calibri" panose="020F0502020204030204" pitchFamily="34" charset="0"/>
                <a:ea typeface="Roboto Condensed" panose="02000000000000000000" pitchFamily="2" charset="0"/>
                <a:cs typeface="Tahoma" panose="020B0604030504040204" pitchFamily="34" charset="0"/>
              </a:rPr>
              <a:t>MACHINE data</a:t>
            </a:r>
          </a:p>
        </p:txBody>
      </p:sp>
      <p:sp>
        <p:nvSpPr>
          <p:cNvPr id="44" name="TextBox 43">
            <a:extLst>
              <a:ext uri="{FF2B5EF4-FFF2-40B4-BE49-F238E27FC236}">
                <a16:creationId xmlns:a16="http://schemas.microsoft.com/office/drawing/2014/main" xmlns="" id="{69532613-ADC9-6442-AE65-26872B497046}"/>
              </a:ext>
            </a:extLst>
          </p:cNvPr>
          <p:cNvSpPr txBox="1"/>
          <p:nvPr/>
        </p:nvSpPr>
        <p:spPr>
          <a:xfrm>
            <a:off x="3328302" y="4067339"/>
            <a:ext cx="16413360" cy="1970002"/>
          </a:xfrm>
          <a:prstGeom prst="rect">
            <a:avLst/>
          </a:prstGeom>
          <a:solidFill>
            <a:srgbClr val="215D66"/>
          </a:solidFill>
          <a:ln>
            <a:solidFill>
              <a:srgbClr val="215D66"/>
            </a:solidFill>
          </a:ln>
        </p:spPr>
        <p:txBody>
          <a:bodyPr wrap="square" lIns="0" tIns="0" rIns="0" bIns="0" rtlCol="0" anchor="ctr">
            <a:noAutofit/>
          </a:bodyPr>
          <a:lstStyle/>
          <a:p>
            <a:pPr algn="ctr">
              <a:buClr>
                <a:srgbClr val="ED7D31"/>
              </a:buClr>
              <a:buSzPct val="100000"/>
            </a:pPr>
            <a:r>
              <a:rPr lang="en-US" sz="4400" cap="all" dirty="0">
                <a:solidFill>
                  <a:prstClr val="white"/>
                </a:solidFill>
                <a:latin typeface="Calibri" panose="020F0502020204030204" pitchFamily="34" charset="0"/>
                <a:ea typeface="Roboto Condensed" panose="02000000000000000000" pitchFamily="2" charset="0"/>
                <a:cs typeface="Tahoma" panose="020B0604030504040204" pitchFamily="34" charset="0"/>
              </a:rPr>
              <a:t>No-compromise architecture</a:t>
            </a:r>
          </a:p>
          <a:p>
            <a:pPr algn="ctr">
              <a:buClr>
                <a:srgbClr val="ED7D31"/>
              </a:buClr>
              <a:buSzPct val="100000"/>
            </a:pPr>
            <a:r>
              <a:rPr lang="en-US" sz="2800" dirty="0">
                <a:solidFill>
                  <a:prstClr val="white"/>
                </a:solidFill>
                <a:latin typeface="Calibri" panose="020F0502020204030204" pitchFamily="34" charset="0"/>
                <a:ea typeface="Roboto Condensed" panose="02000000000000000000" pitchFamily="2" charset="0"/>
                <a:cs typeface="Tahoma" panose="020B0604030504040204" pitchFamily="34" charset="0"/>
              </a:rPr>
              <a:t>Main differentiators</a:t>
            </a:r>
          </a:p>
        </p:txBody>
      </p:sp>
      <p:sp>
        <p:nvSpPr>
          <p:cNvPr id="45" name="Oval 44">
            <a:extLst>
              <a:ext uri="{FF2B5EF4-FFF2-40B4-BE49-F238E27FC236}">
                <a16:creationId xmlns:a16="http://schemas.microsoft.com/office/drawing/2014/main" xmlns="" id="{875A2794-5ADD-684E-938D-70D83C481EAB}"/>
              </a:ext>
            </a:extLst>
          </p:cNvPr>
          <p:cNvSpPr/>
          <p:nvPr/>
        </p:nvSpPr>
        <p:spPr>
          <a:xfrm flipH="1">
            <a:off x="6404448" y="6610950"/>
            <a:ext cx="252000" cy="252000"/>
          </a:xfrm>
          <a:prstGeom prst="ellipse">
            <a:avLst/>
          </a:prstGeom>
          <a:solidFill>
            <a:schemeClr val="accent6"/>
          </a:solidFill>
          <a:ln w="25400">
            <a:solidFill>
              <a:srgbClr val="215D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prstClr val="white"/>
              </a:solidFill>
              <a:latin typeface="Calibri" panose="020F0502020204030204" pitchFamily="34" charset="0"/>
              <a:ea typeface="Roboto Condensed" panose="02000000000000000000" pitchFamily="2" charset="0"/>
            </a:endParaRPr>
          </a:p>
        </p:txBody>
      </p:sp>
      <p:sp>
        <p:nvSpPr>
          <p:cNvPr id="46" name="Rectangle 45">
            <a:extLst>
              <a:ext uri="{FF2B5EF4-FFF2-40B4-BE49-F238E27FC236}">
                <a16:creationId xmlns:a16="http://schemas.microsoft.com/office/drawing/2014/main" xmlns="" id="{E69980D7-D85A-A340-8097-50276636CBB4}"/>
              </a:ext>
            </a:extLst>
          </p:cNvPr>
          <p:cNvSpPr/>
          <p:nvPr/>
        </p:nvSpPr>
        <p:spPr>
          <a:xfrm>
            <a:off x="10004000" y="6740746"/>
            <a:ext cx="3763105" cy="1477397"/>
          </a:xfrm>
          <a:prstGeom prst="rect">
            <a:avLst/>
          </a:prstGeom>
          <a:noFill/>
          <a:ln w="25400">
            <a:solidFill>
              <a:srgbClr val="215D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
                <a:srgbClr val="3CC3B2"/>
              </a:buClr>
              <a:buSzPct val="100000"/>
            </a:pPr>
            <a:r>
              <a:rPr lang="en-US" sz="2000" cap="all" dirty="0">
                <a:solidFill>
                  <a:prstClr val="black"/>
                </a:solidFill>
                <a:latin typeface="Calibri" panose="020F0502020204030204" pitchFamily="34" charset="0"/>
                <a:ea typeface="Roboto Condensed" panose="02000000000000000000" pitchFamily="2" charset="0"/>
                <a:cs typeface="Tahoma" panose="020B0604030504040204" pitchFamily="34" charset="0"/>
              </a:rPr>
              <a:t>ALWAYS 100% HOT</a:t>
            </a:r>
          </a:p>
        </p:txBody>
      </p:sp>
      <p:sp>
        <p:nvSpPr>
          <p:cNvPr id="47" name="Rectangle 46">
            <a:extLst>
              <a:ext uri="{FF2B5EF4-FFF2-40B4-BE49-F238E27FC236}">
                <a16:creationId xmlns:a16="http://schemas.microsoft.com/office/drawing/2014/main" xmlns="" id="{B16A0E7B-88E5-CD40-8B39-AF9DDDEEF723}"/>
              </a:ext>
            </a:extLst>
          </p:cNvPr>
          <p:cNvSpPr/>
          <p:nvPr/>
        </p:nvSpPr>
        <p:spPr>
          <a:xfrm>
            <a:off x="15225430" y="6740746"/>
            <a:ext cx="3763105" cy="1477397"/>
          </a:xfrm>
          <a:prstGeom prst="rect">
            <a:avLst/>
          </a:prstGeom>
          <a:noFill/>
          <a:ln w="25400">
            <a:solidFill>
              <a:srgbClr val="215D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
                <a:srgbClr val="3CC3B2"/>
              </a:buClr>
              <a:buSzPct val="100000"/>
            </a:pPr>
            <a:r>
              <a:rPr lang="en-US" sz="2000" cap="all" dirty="0">
                <a:solidFill>
                  <a:prstClr val="black"/>
                </a:solidFill>
                <a:latin typeface="Calibri" panose="020F0502020204030204" pitchFamily="34" charset="0"/>
                <a:ea typeface="Roboto Condensed" panose="02000000000000000000" pitchFamily="2" charset="0"/>
                <a:cs typeface="Tahoma" panose="020B0604030504040204" pitchFamily="34" charset="0"/>
              </a:rPr>
              <a:t>ZERO LATENCY</a:t>
            </a:r>
          </a:p>
        </p:txBody>
      </p:sp>
      <p:sp>
        <p:nvSpPr>
          <p:cNvPr id="48" name="Oval 47">
            <a:extLst>
              <a:ext uri="{FF2B5EF4-FFF2-40B4-BE49-F238E27FC236}">
                <a16:creationId xmlns:a16="http://schemas.microsoft.com/office/drawing/2014/main" xmlns="" id="{F77C4460-3414-0D48-AB8F-09A676FB13C6}"/>
              </a:ext>
            </a:extLst>
          </p:cNvPr>
          <p:cNvSpPr/>
          <p:nvPr/>
        </p:nvSpPr>
        <p:spPr>
          <a:xfrm flipH="1">
            <a:off x="11692715" y="6661752"/>
            <a:ext cx="252000" cy="252000"/>
          </a:xfrm>
          <a:prstGeom prst="ellipse">
            <a:avLst/>
          </a:prstGeom>
          <a:solidFill>
            <a:schemeClr val="accent6"/>
          </a:solidFill>
          <a:ln w="25400">
            <a:solidFill>
              <a:srgbClr val="215D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prstClr val="white"/>
              </a:solidFill>
              <a:latin typeface="Calibri" panose="020F0502020204030204" pitchFamily="34" charset="0"/>
              <a:ea typeface="Roboto Condensed" panose="02000000000000000000" pitchFamily="2" charset="0"/>
            </a:endParaRPr>
          </a:p>
        </p:txBody>
      </p:sp>
      <p:sp>
        <p:nvSpPr>
          <p:cNvPr id="49" name="Oval 48">
            <a:extLst>
              <a:ext uri="{FF2B5EF4-FFF2-40B4-BE49-F238E27FC236}">
                <a16:creationId xmlns:a16="http://schemas.microsoft.com/office/drawing/2014/main" xmlns="" id="{C8567283-420E-BD42-8D1E-816CE359FD91}"/>
              </a:ext>
            </a:extLst>
          </p:cNvPr>
          <p:cNvSpPr/>
          <p:nvPr/>
        </p:nvSpPr>
        <p:spPr>
          <a:xfrm flipH="1">
            <a:off x="16980982" y="6661752"/>
            <a:ext cx="252000" cy="252000"/>
          </a:xfrm>
          <a:prstGeom prst="ellipse">
            <a:avLst/>
          </a:prstGeom>
          <a:solidFill>
            <a:schemeClr val="accent6"/>
          </a:solidFill>
          <a:ln w="25400">
            <a:solidFill>
              <a:srgbClr val="215D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prstClr val="white"/>
              </a:solidFill>
              <a:latin typeface="Calibri" panose="020F0502020204030204" pitchFamily="34" charset="0"/>
              <a:ea typeface="Roboto Condensed" panose="02000000000000000000" pitchFamily="2" charset="0"/>
            </a:endParaRPr>
          </a:p>
        </p:txBody>
      </p:sp>
      <p:sp>
        <p:nvSpPr>
          <p:cNvPr id="50" name="Rectangle 49">
            <a:extLst>
              <a:ext uri="{FF2B5EF4-FFF2-40B4-BE49-F238E27FC236}">
                <a16:creationId xmlns:a16="http://schemas.microsoft.com/office/drawing/2014/main" xmlns="" id="{B1B0CE63-5F58-9A44-8C56-F11EE8328792}"/>
              </a:ext>
            </a:extLst>
          </p:cNvPr>
          <p:cNvSpPr/>
          <p:nvPr/>
        </p:nvSpPr>
        <p:spPr>
          <a:xfrm>
            <a:off x="4648896" y="8655610"/>
            <a:ext cx="3763105" cy="1477397"/>
          </a:xfrm>
          <a:prstGeom prst="rect">
            <a:avLst/>
          </a:prstGeom>
          <a:noFill/>
          <a:ln w="25400">
            <a:solidFill>
              <a:srgbClr val="215D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
                <a:srgbClr val="3CC3B2"/>
              </a:buClr>
              <a:buSzPct val="100000"/>
            </a:pPr>
            <a:r>
              <a:rPr lang="en-US" sz="2000" cap="all" dirty="0">
                <a:solidFill>
                  <a:prstClr val="black"/>
                </a:solidFill>
                <a:latin typeface="Calibri" panose="020F0502020204030204" pitchFamily="34" charset="0"/>
                <a:ea typeface="Roboto Condensed" panose="02000000000000000000" pitchFamily="2" charset="0"/>
                <a:cs typeface="Tahoma" panose="020B0604030504040204" pitchFamily="34" charset="0"/>
              </a:rPr>
              <a:t>10</a:t>
            </a:r>
            <a:r>
              <a:rPr lang="en-US" sz="2000" dirty="0">
                <a:solidFill>
                  <a:prstClr val="black"/>
                </a:solidFill>
                <a:latin typeface="Calibri" panose="020F0502020204030204" pitchFamily="34" charset="0"/>
                <a:ea typeface="Roboto Condensed" panose="02000000000000000000" pitchFamily="2" charset="0"/>
                <a:cs typeface="Tahoma" panose="020B0604030504040204" pitchFamily="34" charset="0"/>
              </a:rPr>
              <a:t>s</a:t>
            </a:r>
            <a:r>
              <a:rPr lang="en-US" sz="2000" cap="all" dirty="0">
                <a:solidFill>
                  <a:prstClr val="black"/>
                </a:solidFill>
                <a:latin typeface="Calibri" panose="020F0502020204030204" pitchFamily="34" charset="0"/>
                <a:ea typeface="Roboto Condensed" panose="02000000000000000000" pitchFamily="2" charset="0"/>
                <a:cs typeface="Tahoma" panose="020B0604030504040204" pitchFamily="34" charset="0"/>
              </a:rPr>
              <a:t> of TB</a:t>
            </a:r>
            <a:r>
              <a:rPr lang="en-US" sz="2000" dirty="0">
                <a:solidFill>
                  <a:prstClr val="black"/>
                </a:solidFill>
                <a:latin typeface="Calibri" panose="020F0502020204030204" pitchFamily="34" charset="0"/>
                <a:ea typeface="Roboto Condensed" panose="02000000000000000000" pitchFamily="2" charset="0"/>
                <a:cs typeface="Tahoma" panose="020B0604030504040204" pitchFamily="34" charset="0"/>
              </a:rPr>
              <a:t>s</a:t>
            </a:r>
            <a:r>
              <a:rPr lang="en-US" sz="2000" cap="all" dirty="0">
                <a:solidFill>
                  <a:prstClr val="black"/>
                </a:solidFill>
                <a:latin typeface="Calibri" panose="020F0502020204030204" pitchFamily="34" charset="0"/>
                <a:ea typeface="Roboto Condensed" panose="02000000000000000000" pitchFamily="2" charset="0"/>
                <a:cs typeface="Tahoma" panose="020B0604030504040204" pitchFamily="34" charset="0"/>
              </a:rPr>
              <a:t> per day</a:t>
            </a:r>
          </a:p>
        </p:txBody>
      </p:sp>
      <p:sp>
        <p:nvSpPr>
          <p:cNvPr id="51" name="Oval 50">
            <a:extLst>
              <a:ext uri="{FF2B5EF4-FFF2-40B4-BE49-F238E27FC236}">
                <a16:creationId xmlns:a16="http://schemas.microsoft.com/office/drawing/2014/main" xmlns="" id="{4D01872E-F5B1-5F4F-8B01-710B850E21D4}"/>
              </a:ext>
            </a:extLst>
          </p:cNvPr>
          <p:cNvSpPr/>
          <p:nvPr/>
        </p:nvSpPr>
        <p:spPr>
          <a:xfrm flipH="1">
            <a:off x="6442023" y="8525816"/>
            <a:ext cx="252000" cy="252000"/>
          </a:xfrm>
          <a:prstGeom prst="ellipse">
            <a:avLst/>
          </a:prstGeom>
          <a:solidFill>
            <a:schemeClr val="accent6"/>
          </a:solidFill>
          <a:ln w="25400">
            <a:solidFill>
              <a:srgbClr val="215D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prstClr val="white"/>
              </a:solidFill>
              <a:latin typeface="Calibri" panose="020F0502020204030204" pitchFamily="34" charset="0"/>
              <a:ea typeface="Roboto Condensed" panose="02000000000000000000" pitchFamily="2" charset="0"/>
            </a:endParaRPr>
          </a:p>
        </p:txBody>
      </p:sp>
      <p:sp>
        <p:nvSpPr>
          <p:cNvPr id="52" name="Rectangle 51">
            <a:extLst>
              <a:ext uri="{FF2B5EF4-FFF2-40B4-BE49-F238E27FC236}">
                <a16:creationId xmlns:a16="http://schemas.microsoft.com/office/drawing/2014/main" xmlns="" id="{5E3CD716-A83E-E44B-A8CF-4D391F006FE8}"/>
              </a:ext>
            </a:extLst>
          </p:cNvPr>
          <p:cNvSpPr/>
          <p:nvPr/>
        </p:nvSpPr>
        <p:spPr>
          <a:xfrm>
            <a:off x="10004000" y="8655610"/>
            <a:ext cx="3763105" cy="1477397"/>
          </a:xfrm>
          <a:prstGeom prst="rect">
            <a:avLst/>
          </a:prstGeom>
          <a:noFill/>
          <a:ln w="25400">
            <a:solidFill>
              <a:srgbClr val="215D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
                <a:srgbClr val="3CC3B2"/>
              </a:buClr>
              <a:buSzPct val="100000"/>
            </a:pPr>
            <a:r>
              <a:rPr lang="en-US" sz="2000" cap="all" dirty="0">
                <a:solidFill>
                  <a:prstClr val="black"/>
                </a:solidFill>
                <a:latin typeface="Calibri" panose="020F0502020204030204" pitchFamily="34" charset="0"/>
                <a:ea typeface="Roboto Condensed" panose="02000000000000000000" pitchFamily="2" charset="0"/>
                <a:cs typeface="Tahoma" panose="020B0604030504040204" pitchFamily="34" charset="0"/>
              </a:rPr>
              <a:t>10x smaller footprint</a:t>
            </a:r>
          </a:p>
        </p:txBody>
      </p:sp>
      <p:sp>
        <p:nvSpPr>
          <p:cNvPr id="53" name="Rectangle 52">
            <a:extLst>
              <a:ext uri="{FF2B5EF4-FFF2-40B4-BE49-F238E27FC236}">
                <a16:creationId xmlns:a16="http://schemas.microsoft.com/office/drawing/2014/main" xmlns="" id="{7A930BF3-BB4A-D84F-AA15-15D58C587802}"/>
              </a:ext>
            </a:extLst>
          </p:cNvPr>
          <p:cNvSpPr/>
          <p:nvPr/>
        </p:nvSpPr>
        <p:spPr>
          <a:xfrm>
            <a:off x="15244227" y="8655610"/>
            <a:ext cx="3763105" cy="1477397"/>
          </a:xfrm>
          <a:prstGeom prst="rect">
            <a:avLst/>
          </a:prstGeom>
          <a:noFill/>
          <a:ln w="25400">
            <a:solidFill>
              <a:srgbClr val="215D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
                <a:srgbClr val="3CC3B2"/>
              </a:buClr>
              <a:buSzPct val="100000"/>
            </a:pPr>
            <a:r>
              <a:rPr lang="en-US" sz="2000" cap="all" dirty="0">
                <a:solidFill>
                  <a:prstClr val="black"/>
                </a:solidFill>
                <a:latin typeface="Calibri" panose="020F0502020204030204" pitchFamily="34" charset="0"/>
                <a:ea typeface="Roboto Condensed" panose="02000000000000000000" pitchFamily="2" charset="0"/>
                <a:cs typeface="Tahoma" panose="020B0604030504040204" pitchFamily="34" charset="0"/>
              </a:rPr>
              <a:t>One data set, </a:t>
            </a:r>
            <a:br>
              <a:rPr lang="en-US" sz="2000" cap="all" dirty="0">
                <a:solidFill>
                  <a:prstClr val="black"/>
                </a:solidFill>
                <a:latin typeface="Calibri" panose="020F0502020204030204" pitchFamily="34" charset="0"/>
                <a:ea typeface="Roboto Condensed" panose="02000000000000000000" pitchFamily="2" charset="0"/>
                <a:cs typeface="Tahoma" panose="020B0604030504040204" pitchFamily="34" charset="0"/>
              </a:rPr>
            </a:br>
            <a:r>
              <a:rPr lang="en-US" sz="2000" cap="all" dirty="0">
                <a:solidFill>
                  <a:prstClr val="black"/>
                </a:solidFill>
                <a:latin typeface="Calibri" panose="020F0502020204030204" pitchFamily="34" charset="0"/>
                <a:ea typeface="Roboto Condensed" panose="02000000000000000000" pitchFamily="2" charset="0"/>
                <a:cs typeface="Tahoma" panose="020B0604030504040204" pitchFamily="34" charset="0"/>
              </a:rPr>
              <a:t>many uses</a:t>
            </a:r>
          </a:p>
        </p:txBody>
      </p:sp>
      <p:sp>
        <p:nvSpPr>
          <p:cNvPr id="54" name="Rectangle 53">
            <a:extLst>
              <a:ext uri="{FF2B5EF4-FFF2-40B4-BE49-F238E27FC236}">
                <a16:creationId xmlns:a16="http://schemas.microsoft.com/office/drawing/2014/main" xmlns="" id="{95AE6D2C-2FFE-954C-8B8B-B97145D5942E}"/>
              </a:ext>
            </a:extLst>
          </p:cNvPr>
          <p:cNvSpPr/>
          <p:nvPr/>
        </p:nvSpPr>
        <p:spPr>
          <a:xfrm>
            <a:off x="10004000" y="10570474"/>
            <a:ext cx="3763105" cy="1477397"/>
          </a:xfrm>
          <a:prstGeom prst="rect">
            <a:avLst/>
          </a:prstGeom>
          <a:noFill/>
          <a:ln w="25400">
            <a:solidFill>
              <a:srgbClr val="215D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
                <a:srgbClr val="3CC3B2"/>
              </a:buClr>
              <a:buSzPct val="100000"/>
            </a:pPr>
            <a:r>
              <a:rPr lang="en-US" sz="2000" cap="all" dirty="0">
                <a:solidFill>
                  <a:prstClr val="black"/>
                </a:solidFill>
                <a:latin typeface="Calibri" panose="020F0502020204030204" pitchFamily="34" charset="0"/>
                <a:ea typeface="Roboto Condensed" panose="02000000000000000000" pitchFamily="2" charset="0"/>
                <a:cs typeface="Tahoma" panose="020B0604030504040204" pitchFamily="34" charset="0"/>
              </a:rPr>
              <a:t>Add new data sources, at will</a:t>
            </a:r>
          </a:p>
        </p:txBody>
      </p:sp>
      <p:sp>
        <p:nvSpPr>
          <p:cNvPr id="55" name="Oval 54">
            <a:extLst>
              <a:ext uri="{FF2B5EF4-FFF2-40B4-BE49-F238E27FC236}">
                <a16:creationId xmlns:a16="http://schemas.microsoft.com/office/drawing/2014/main" xmlns="" id="{E8BC4324-4514-FD4C-9FA8-0D5243639678}"/>
              </a:ext>
            </a:extLst>
          </p:cNvPr>
          <p:cNvSpPr/>
          <p:nvPr/>
        </p:nvSpPr>
        <p:spPr>
          <a:xfrm flipH="1">
            <a:off x="11692715" y="8525816"/>
            <a:ext cx="252000" cy="252000"/>
          </a:xfrm>
          <a:prstGeom prst="ellipse">
            <a:avLst/>
          </a:prstGeom>
          <a:solidFill>
            <a:schemeClr val="accent6"/>
          </a:solidFill>
          <a:ln w="25400">
            <a:solidFill>
              <a:srgbClr val="215D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prstClr val="white"/>
              </a:solidFill>
              <a:latin typeface="Calibri" panose="020F0502020204030204" pitchFamily="34" charset="0"/>
              <a:ea typeface="Roboto Condensed" panose="02000000000000000000" pitchFamily="2" charset="0"/>
            </a:endParaRPr>
          </a:p>
        </p:txBody>
      </p:sp>
      <p:sp>
        <p:nvSpPr>
          <p:cNvPr id="56" name="Oval 55">
            <a:extLst>
              <a:ext uri="{FF2B5EF4-FFF2-40B4-BE49-F238E27FC236}">
                <a16:creationId xmlns:a16="http://schemas.microsoft.com/office/drawing/2014/main" xmlns="" id="{6C967C5D-8AC6-9449-AA91-540DAA0483EB}"/>
              </a:ext>
            </a:extLst>
          </p:cNvPr>
          <p:cNvSpPr/>
          <p:nvPr/>
        </p:nvSpPr>
        <p:spPr>
          <a:xfrm flipH="1">
            <a:off x="16980982" y="8525816"/>
            <a:ext cx="252000" cy="252000"/>
          </a:xfrm>
          <a:prstGeom prst="ellipse">
            <a:avLst/>
          </a:prstGeom>
          <a:solidFill>
            <a:schemeClr val="accent6"/>
          </a:solidFill>
          <a:ln w="25400">
            <a:solidFill>
              <a:srgbClr val="215D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prstClr val="white"/>
              </a:solidFill>
              <a:latin typeface="Calibri" panose="020F0502020204030204" pitchFamily="34" charset="0"/>
              <a:ea typeface="Roboto Condensed" panose="02000000000000000000" pitchFamily="2" charset="0"/>
            </a:endParaRPr>
          </a:p>
        </p:txBody>
      </p:sp>
      <p:sp>
        <p:nvSpPr>
          <p:cNvPr id="57" name="Oval 56">
            <a:extLst>
              <a:ext uri="{FF2B5EF4-FFF2-40B4-BE49-F238E27FC236}">
                <a16:creationId xmlns:a16="http://schemas.microsoft.com/office/drawing/2014/main" xmlns="" id="{C3E43A90-5E89-C94E-BB9E-0C9064F5B8A6}"/>
              </a:ext>
            </a:extLst>
          </p:cNvPr>
          <p:cNvSpPr/>
          <p:nvPr/>
        </p:nvSpPr>
        <p:spPr>
          <a:xfrm flipH="1">
            <a:off x="11692715" y="10434330"/>
            <a:ext cx="252000" cy="252000"/>
          </a:xfrm>
          <a:prstGeom prst="ellipse">
            <a:avLst/>
          </a:prstGeom>
          <a:solidFill>
            <a:schemeClr val="accent6"/>
          </a:solidFill>
          <a:ln w="25400">
            <a:solidFill>
              <a:srgbClr val="215D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prstClr val="white"/>
              </a:solidFill>
              <a:latin typeface="Calibri" panose="020F0502020204030204" pitchFamily="34" charset="0"/>
              <a:ea typeface="Roboto Condensed" panose="02000000000000000000" pitchFamily="2" charset="0"/>
            </a:endParaRPr>
          </a:p>
        </p:txBody>
      </p:sp>
      <p:sp>
        <p:nvSpPr>
          <p:cNvPr id="58" name="Rectangle 57">
            <a:extLst>
              <a:ext uri="{FF2B5EF4-FFF2-40B4-BE49-F238E27FC236}">
                <a16:creationId xmlns:a16="http://schemas.microsoft.com/office/drawing/2014/main" xmlns="" id="{57EF1678-0741-1546-93DB-9287776A945B}"/>
              </a:ext>
            </a:extLst>
          </p:cNvPr>
          <p:cNvSpPr/>
          <p:nvPr/>
        </p:nvSpPr>
        <p:spPr>
          <a:xfrm>
            <a:off x="4648859" y="10570474"/>
            <a:ext cx="3763105" cy="1477397"/>
          </a:xfrm>
          <a:prstGeom prst="rect">
            <a:avLst/>
          </a:prstGeom>
          <a:noFill/>
          <a:ln w="25400">
            <a:solidFill>
              <a:srgbClr val="215D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
                <a:srgbClr val="3CC3B2"/>
              </a:buClr>
              <a:buSzPct val="100000"/>
            </a:pPr>
            <a:r>
              <a:rPr lang="en-US" sz="2000" cap="all" dirty="0">
                <a:solidFill>
                  <a:prstClr val="black"/>
                </a:solidFill>
                <a:latin typeface="Calibri" panose="020F0502020204030204" pitchFamily="34" charset="0"/>
                <a:ea typeface="Roboto Condensed" panose="02000000000000000000" pitchFamily="2" charset="0"/>
                <a:cs typeface="Tahoma" panose="020B0604030504040204" pitchFamily="34" charset="0"/>
              </a:rPr>
              <a:t>Cloud-Scale &amp; MULTITENANCY</a:t>
            </a:r>
          </a:p>
        </p:txBody>
      </p:sp>
      <p:sp>
        <p:nvSpPr>
          <p:cNvPr id="59" name="Oval 58">
            <a:extLst>
              <a:ext uri="{FF2B5EF4-FFF2-40B4-BE49-F238E27FC236}">
                <a16:creationId xmlns:a16="http://schemas.microsoft.com/office/drawing/2014/main" xmlns="" id="{E1513A0A-CC9F-D744-AAF0-7760E02B0A85}"/>
              </a:ext>
            </a:extLst>
          </p:cNvPr>
          <p:cNvSpPr/>
          <p:nvPr/>
        </p:nvSpPr>
        <p:spPr>
          <a:xfrm flipH="1">
            <a:off x="6441986" y="10434330"/>
            <a:ext cx="252000" cy="252000"/>
          </a:xfrm>
          <a:prstGeom prst="ellipse">
            <a:avLst/>
          </a:prstGeom>
          <a:solidFill>
            <a:schemeClr val="accent6"/>
          </a:solidFill>
          <a:ln w="25400">
            <a:solidFill>
              <a:srgbClr val="215D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prstClr val="white"/>
              </a:solidFill>
              <a:latin typeface="Calibri" panose="020F0502020204030204" pitchFamily="34" charset="0"/>
              <a:ea typeface="Roboto Condensed" panose="02000000000000000000" pitchFamily="2" charset="0"/>
            </a:endParaRPr>
          </a:p>
        </p:txBody>
      </p:sp>
      <p:sp>
        <p:nvSpPr>
          <p:cNvPr id="60" name="Rectangle 59">
            <a:extLst>
              <a:ext uri="{FF2B5EF4-FFF2-40B4-BE49-F238E27FC236}">
                <a16:creationId xmlns:a16="http://schemas.microsoft.com/office/drawing/2014/main" xmlns="" id="{3CEE80EF-8160-BC46-A59F-D5A3335A8304}"/>
              </a:ext>
            </a:extLst>
          </p:cNvPr>
          <p:cNvSpPr/>
          <p:nvPr/>
        </p:nvSpPr>
        <p:spPr>
          <a:xfrm>
            <a:off x="15244227" y="10570474"/>
            <a:ext cx="3763105" cy="1477397"/>
          </a:xfrm>
          <a:prstGeom prst="rect">
            <a:avLst/>
          </a:prstGeom>
          <a:noFill/>
          <a:ln w="25400">
            <a:solidFill>
              <a:srgbClr val="215D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
                <a:srgbClr val="3CC3B2"/>
              </a:buClr>
              <a:buSzPct val="100000"/>
            </a:pPr>
            <a:r>
              <a:rPr lang="en-US" sz="2000" cap="all" dirty="0">
                <a:solidFill>
                  <a:prstClr val="black"/>
                </a:solidFill>
                <a:latin typeface="Calibri" panose="020F0502020204030204" pitchFamily="34" charset="0"/>
                <a:ea typeface="Roboto Condensed" panose="02000000000000000000" pitchFamily="2" charset="0"/>
                <a:cs typeface="Tahoma" panose="020B0604030504040204" pitchFamily="34" charset="0"/>
              </a:rPr>
              <a:t>Workloads </a:t>
            </a:r>
            <a:br>
              <a:rPr lang="en-US" sz="2000" cap="all" dirty="0">
                <a:solidFill>
                  <a:prstClr val="black"/>
                </a:solidFill>
                <a:latin typeface="Calibri" panose="020F0502020204030204" pitchFamily="34" charset="0"/>
                <a:ea typeface="Roboto Condensed" panose="02000000000000000000" pitchFamily="2" charset="0"/>
                <a:cs typeface="Tahoma" panose="020B0604030504040204" pitchFamily="34" charset="0"/>
              </a:rPr>
            </a:br>
            <a:r>
              <a:rPr lang="en-US" sz="2000" cap="all" dirty="0">
                <a:solidFill>
                  <a:prstClr val="black"/>
                </a:solidFill>
                <a:latin typeface="Calibri" panose="020F0502020204030204" pitchFamily="34" charset="0"/>
                <a:ea typeface="Roboto Condensed" panose="02000000000000000000" pitchFamily="2" charset="0"/>
                <a:cs typeface="Tahoma" panose="020B0604030504040204" pitchFamily="34" charset="0"/>
              </a:rPr>
              <a:t>of the future</a:t>
            </a:r>
            <a:br>
              <a:rPr lang="en-US" sz="2000" cap="all" dirty="0">
                <a:solidFill>
                  <a:prstClr val="black"/>
                </a:solidFill>
                <a:latin typeface="Calibri" panose="020F0502020204030204" pitchFamily="34" charset="0"/>
                <a:ea typeface="Roboto Condensed" panose="02000000000000000000" pitchFamily="2" charset="0"/>
                <a:cs typeface="Tahoma" panose="020B0604030504040204" pitchFamily="34" charset="0"/>
              </a:rPr>
            </a:br>
            <a:r>
              <a:rPr lang="en-US" sz="1100" cap="all" dirty="0">
                <a:solidFill>
                  <a:prstClr val="black"/>
                </a:solidFill>
                <a:latin typeface="Calibri" panose="020F0502020204030204" pitchFamily="34" charset="0"/>
                <a:ea typeface="Roboto Condensed" panose="02000000000000000000" pitchFamily="2" charset="0"/>
                <a:cs typeface="Tahoma" panose="020B0604030504040204" pitchFamily="34" charset="0"/>
              </a:rPr>
              <a:t>(humans and algorithms)</a:t>
            </a:r>
          </a:p>
        </p:txBody>
      </p:sp>
      <p:sp>
        <p:nvSpPr>
          <p:cNvPr id="61" name="Oval 60">
            <a:extLst>
              <a:ext uri="{FF2B5EF4-FFF2-40B4-BE49-F238E27FC236}">
                <a16:creationId xmlns:a16="http://schemas.microsoft.com/office/drawing/2014/main" xmlns="" id="{DFE80F3D-1BC8-CC42-9741-D55B5B003D89}"/>
              </a:ext>
            </a:extLst>
          </p:cNvPr>
          <p:cNvSpPr/>
          <p:nvPr/>
        </p:nvSpPr>
        <p:spPr>
          <a:xfrm flipH="1">
            <a:off x="16980982" y="10434330"/>
            <a:ext cx="252000" cy="252000"/>
          </a:xfrm>
          <a:prstGeom prst="ellipse">
            <a:avLst/>
          </a:prstGeom>
          <a:solidFill>
            <a:schemeClr val="accent6"/>
          </a:solidFill>
          <a:ln w="25400">
            <a:solidFill>
              <a:srgbClr val="215D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prstClr val="white"/>
              </a:solidFill>
              <a:latin typeface="Calibri" panose="020F0502020204030204" pitchFamily="34" charset="0"/>
              <a:ea typeface="Roboto Condensed" panose="02000000000000000000" pitchFamily="2" charset="0"/>
            </a:endParaRPr>
          </a:p>
        </p:txBody>
      </p:sp>
      <p:sp>
        <p:nvSpPr>
          <p:cNvPr id="26" name="Text Placeholder 1">
            <a:extLst>
              <a:ext uri="{FF2B5EF4-FFF2-40B4-BE49-F238E27FC236}">
                <a16:creationId xmlns:a16="http://schemas.microsoft.com/office/drawing/2014/main" xmlns="" id="{3F12EE40-5FCC-4148-8A9E-6B5EE9F5795D}"/>
              </a:ext>
            </a:extLst>
          </p:cNvPr>
          <p:cNvSpPr txBox="1">
            <a:spLocks/>
          </p:cNvSpPr>
          <p:nvPr/>
        </p:nvSpPr>
        <p:spPr>
          <a:xfrm>
            <a:off x="20732179" y="282486"/>
            <a:ext cx="3651821" cy="13430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buNone/>
            </a:pPr>
            <a:r>
              <a:rPr lang="en-US" sz="2400" b="1" dirty="0">
                <a:solidFill>
                  <a:prstClr val="white"/>
                </a:solidFill>
                <a:latin typeface="Calibri" panose="020F0502020204030204" pitchFamily="34" charset="0"/>
              </a:rPr>
              <a:t>Data Lake</a:t>
            </a:r>
          </a:p>
          <a:p>
            <a:pPr marL="0" lvl="0" indent="0" algn="ctr">
              <a:buNone/>
            </a:pPr>
            <a:r>
              <a:rPr lang="en-US" sz="2400" b="1" dirty="0">
                <a:solidFill>
                  <a:prstClr val="white"/>
                </a:solidFill>
                <a:latin typeface="Calibri" panose="020F0502020204030204" pitchFamily="34" charset="0"/>
              </a:rPr>
              <a:t>Functionality</a:t>
            </a:r>
          </a:p>
        </p:txBody>
      </p:sp>
      <p:sp>
        <p:nvSpPr>
          <p:cNvPr id="2" name="Rectangle 1"/>
          <p:cNvSpPr/>
          <p:nvPr/>
        </p:nvSpPr>
        <p:spPr>
          <a:xfrm>
            <a:off x="1390800" y="1923150"/>
            <a:ext cx="21583500" cy="1569660"/>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a:noAutofit/>
          </a:bodyPr>
          <a:lstStyle/>
          <a:p>
            <a:pPr indent="-342900">
              <a:defRPr/>
            </a:pPr>
            <a:r>
              <a:rPr lang="en-US" sz="3200" dirty="0">
                <a:solidFill>
                  <a:prstClr val="black"/>
                </a:solidFill>
                <a:latin typeface="Calibri" panose="020F0502020204030204" pitchFamily="34" charset="0"/>
              </a:rPr>
              <a:t>Devo provides a Global data lake for all the technologies and devices no matter the event format. This allows E2E service monitoring using data from all “actors” involved in the service delivery and a 360º view regarding customer experience using data from all the processes involved real time supervision</a:t>
            </a:r>
          </a:p>
        </p:txBody>
      </p:sp>
      <p:sp>
        <p:nvSpPr>
          <p:cNvPr id="28"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a:spcBef>
                <a:spcPts val="3200"/>
              </a:spcBef>
            </a:pPr>
            <a:r>
              <a:rPr lang="en-US" sz="4000" b="1" cap="all" dirty="0" smtClean="0">
                <a:solidFill>
                  <a:prstClr val="black"/>
                </a:solidFill>
                <a:latin typeface="Calibri" panose="020F0502020204030204" pitchFamily="34" charset="0"/>
              </a:rPr>
              <a:t>DESCRIPTION OF CURRENT FUNCTIONALITY</a:t>
            </a:r>
            <a:endParaRPr lang="en-US" sz="4000" b="1" cap="all" dirty="0">
              <a:solidFill>
                <a:prstClr val="black"/>
              </a:solidFill>
              <a:latin typeface="Calibri" panose="020F0502020204030204" pitchFamily="34" charset="0"/>
            </a:endParaRPr>
          </a:p>
        </p:txBody>
      </p:sp>
      <p:sp>
        <p:nvSpPr>
          <p:cNvPr id="29"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30" name="Oval 29"/>
          <p:cNvSpPr/>
          <p:nvPr/>
        </p:nvSpPr>
        <p:spPr>
          <a:xfrm>
            <a:off x="618941" y="903443"/>
            <a:ext cx="720000" cy="720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4000" b="1" dirty="0" smtClean="0">
                <a:solidFill>
                  <a:schemeClr val="tx1"/>
                </a:solidFill>
                <a:latin typeface="Calibri" panose="020F0502020204030204" pitchFamily="34" charset="0"/>
              </a:rPr>
              <a:t>6</a:t>
            </a:r>
            <a:endParaRPr lang="en-US" sz="4000" b="1" dirty="0">
              <a:solidFill>
                <a:schemeClr val="tx1"/>
              </a:solidFill>
              <a:latin typeface="Calibri" panose="020F0502020204030204" pitchFamily="34" charset="0"/>
            </a:endParaRPr>
          </a:p>
        </p:txBody>
      </p:sp>
      <p:sp>
        <p:nvSpPr>
          <p:cNvPr id="27" name="Rectangle 26"/>
          <p:cNvSpPr/>
          <p:nvPr/>
        </p:nvSpPr>
        <p:spPr>
          <a:xfrm rot="16200000">
            <a:off x="-464128" y="11488386"/>
            <a:ext cx="2463138"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cs typeface="Calibri" panose="020F0502020204030204" pitchFamily="34" charset="0"/>
              </a:rPr>
              <a:t>PROBES</a:t>
            </a:r>
          </a:p>
        </p:txBody>
      </p:sp>
      <p:sp>
        <p:nvSpPr>
          <p:cNvPr id="31" name="Rectangle 30"/>
          <p:cNvSpPr/>
          <p:nvPr/>
        </p:nvSpPr>
        <p:spPr>
          <a:xfrm rot="16200000">
            <a:off x="-477755" y="8869623"/>
            <a:ext cx="2490392"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cs typeface="Calibri" panose="020F0502020204030204" pitchFamily="34" charset="0"/>
              </a:rPr>
              <a:t>DATA LAKE</a:t>
            </a:r>
          </a:p>
        </p:txBody>
      </p:sp>
      <p:sp>
        <p:nvSpPr>
          <p:cNvPr id="32" name="Rectangle 31"/>
          <p:cNvSpPr/>
          <p:nvPr/>
        </p:nvSpPr>
        <p:spPr>
          <a:xfrm rot="16200000">
            <a:off x="-1735649" y="5005080"/>
            <a:ext cx="5006181"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cs typeface="Calibri" panose="020F0502020204030204" pitchFamily="34" charset="0"/>
              </a:rPr>
              <a:t>SOC-cem-sqm</a:t>
            </a:r>
          </a:p>
        </p:txBody>
      </p:sp>
      <p:sp>
        <p:nvSpPr>
          <p:cNvPr id="33" name="Rectángulo 32"/>
          <p:cNvSpPr/>
          <p:nvPr/>
        </p:nvSpPr>
        <p:spPr>
          <a:xfrm>
            <a:off x="-273727" y="-139987"/>
            <a:ext cx="892668" cy="636814"/>
          </a:xfrm>
          <a:prstGeom prst="rect">
            <a:avLst/>
          </a:prstGeom>
          <a:solidFill>
            <a:srgbClr val="9AAE04"/>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6000" dirty="0" smtClean="0"/>
              <a:t>*</a:t>
            </a:r>
            <a:endParaRPr lang="es-ES_tradnl" sz="6000" dirty="0"/>
          </a:p>
        </p:txBody>
      </p:sp>
    </p:spTree>
    <p:extLst>
      <p:ext uri="{BB962C8B-B14F-4D97-AF65-F5344CB8AC3E}">
        <p14:creationId xmlns:p14="http://schemas.microsoft.com/office/powerpoint/2010/main" val="1505916402"/>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cs typeface="Calibri" panose="020F0502020204030204" pitchFamily="34" charset="0"/>
              </a:rPr>
              <a:t>Accessibility </a:t>
            </a:r>
          </a:p>
          <a:p>
            <a:pPr marL="0" lvl="0" indent="0" algn="ctr">
              <a:buNone/>
            </a:pPr>
            <a:r>
              <a:rPr lang="en-US" sz="2400" b="1" dirty="0" smtClean="0">
                <a:solidFill>
                  <a:prstClr val="white"/>
                </a:solidFill>
                <a:latin typeface="Calibri" panose="020F0502020204030204" pitchFamily="34" charset="0"/>
                <a:cs typeface="Calibri" panose="020F0502020204030204" pitchFamily="34" charset="0"/>
              </a:rPr>
              <a:t>and Historical</a:t>
            </a:r>
            <a:endParaRPr lang="en-US" sz="2400" b="1" dirty="0">
              <a:solidFill>
                <a:prstClr val="white"/>
              </a:solidFill>
              <a:latin typeface="Calibri" panose="020F0502020204030204" pitchFamily="34" charset="0"/>
              <a:cs typeface="Calibri" panose="020F0502020204030204" pitchFamily="34" charset="0"/>
            </a:endParaRPr>
          </a:p>
        </p:txBody>
      </p:sp>
      <p:sp>
        <p:nvSpPr>
          <p:cNvPr id="4" name="Rectángulo 25"/>
          <p:cNvSpPr/>
          <p:nvPr/>
        </p:nvSpPr>
        <p:spPr>
          <a:xfrm>
            <a:off x="1390798" y="1923150"/>
            <a:ext cx="21583500" cy="584775"/>
          </a:xfrm>
          <a:prstGeom prst="rect">
            <a:avLst/>
          </a:prstGeom>
          <a:noFill/>
          <a:ln w="25400" cap="flat" cmpd="sng" algn="ctr">
            <a:noFill/>
            <a:prstDash val="solid"/>
            <a:miter lim="800000"/>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defTabSz="1828800">
              <a:defRPr/>
            </a:pPr>
            <a:r>
              <a:rPr lang="en-US" sz="3200" dirty="0">
                <a:solidFill>
                  <a:prstClr val="black"/>
                </a:solidFill>
                <a:latin typeface="Calibri" panose="020F0502020204030204" pitchFamily="34" charset="0"/>
                <a:cs typeface="Calibri" panose="020F0502020204030204" pitchFamily="34" charset="0"/>
              </a:rPr>
              <a:t>Users and other applications can access directly the data through Devo, from the original raw data to aggregates and ML model outputs</a:t>
            </a:r>
          </a:p>
        </p:txBody>
      </p:sp>
      <p:grpSp>
        <p:nvGrpSpPr>
          <p:cNvPr id="13" name="Group 12"/>
          <p:cNvGrpSpPr/>
          <p:nvPr/>
        </p:nvGrpSpPr>
        <p:grpSpPr>
          <a:xfrm>
            <a:off x="9192009" y="3729233"/>
            <a:ext cx="4054842" cy="8705710"/>
            <a:chOff x="11087660" y="4229895"/>
            <a:chExt cx="3317655" cy="7122976"/>
          </a:xfrm>
        </p:grpSpPr>
        <p:pic>
          <p:nvPicPr>
            <p:cNvPr id="31" name="Picture 30">
              <a:extLst>
                <a:ext uri="{FF2B5EF4-FFF2-40B4-BE49-F238E27FC236}">
                  <a16:creationId xmlns="" xmlns:a16="http://schemas.microsoft.com/office/drawing/2014/main" id="{188FE1FF-01BB-8245-A9B7-1648C21757E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417200" y="5372115"/>
              <a:ext cx="1954413" cy="1954413"/>
            </a:xfrm>
            <a:prstGeom prst="rect">
              <a:avLst/>
            </a:prstGeom>
          </p:spPr>
        </p:pic>
        <p:pic>
          <p:nvPicPr>
            <p:cNvPr id="9" name="Picture 8">
              <a:extLst>
                <a:ext uri="{FF2B5EF4-FFF2-40B4-BE49-F238E27FC236}">
                  <a16:creationId xmlns="" xmlns:a16="http://schemas.microsoft.com/office/drawing/2014/main" id="{01E61EAA-722D-7442-A5A5-AD98BF7CA92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1186252" y="7907395"/>
              <a:ext cx="1666024" cy="584775"/>
            </a:xfrm>
            <a:prstGeom prst="rect">
              <a:avLst/>
            </a:prstGeom>
          </p:spPr>
        </p:pic>
        <p:pic>
          <p:nvPicPr>
            <p:cNvPr id="10" name="Picture 9">
              <a:extLst>
                <a:ext uri="{FF2B5EF4-FFF2-40B4-BE49-F238E27FC236}">
                  <a16:creationId xmlns="" xmlns:a16="http://schemas.microsoft.com/office/drawing/2014/main" id="{41CBB996-C373-DE44-919F-86B1B2AF441A}"/>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1087660" y="5911575"/>
              <a:ext cx="1231487" cy="1020283"/>
            </a:xfrm>
            <a:prstGeom prst="rect">
              <a:avLst/>
            </a:prstGeom>
          </p:spPr>
        </p:pic>
        <p:pic>
          <p:nvPicPr>
            <p:cNvPr id="12" name="Picture 11">
              <a:extLst>
                <a:ext uri="{FF2B5EF4-FFF2-40B4-BE49-F238E27FC236}">
                  <a16:creationId xmlns="" xmlns:a16="http://schemas.microsoft.com/office/drawing/2014/main" id="{BD817A66-8567-F54D-B949-286ECAE8FB78}"/>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1129538" y="7115948"/>
              <a:ext cx="2924688" cy="584775"/>
            </a:xfrm>
            <a:prstGeom prst="rect">
              <a:avLst/>
            </a:prstGeom>
          </p:spPr>
        </p:pic>
        <p:grpSp>
          <p:nvGrpSpPr>
            <p:cNvPr id="6" name="Group 5"/>
            <p:cNvGrpSpPr/>
            <p:nvPr/>
          </p:nvGrpSpPr>
          <p:grpSpPr>
            <a:xfrm>
              <a:off x="11154372" y="4229895"/>
              <a:ext cx="2327276" cy="1233647"/>
              <a:chOff x="11154372" y="4229895"/>
              <a:chExt cx="2327276" cy="1233647"/>
            </a:xfrm>
          </p:grpSpPr>
          <p:pic>
            <p:nvPicPr>
              <p:cNvPr id="15" name="Picture 14">
                <a:extLst>
                  <a:ext uri="{FF2B5EF4-FFF2-40B4-BE49-F238E27FC236}">
                    <a16:creationId xmlns="" xmlns:a16="http://schemas.microsoft.com/office/drawing/2014/main" id="{27A85848-0EB7-F74D-8096-0057BAFBB641}"/>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2426806" y="4319297"/>
                <a:ext cx="1054842" cy="1054842"/>
              </a:xfrm>
              <a:prstGeom prst="rect">
                <a:avLst/>
              </a:prstGeom>
            </p:spPr>
          </p:pic>
          <p:pic>
            <p:nvPicPr>
              <p:cNvPr id="24" name="Picture 23">
                <a:extLst>
                  <a:ext uri="{FF2B5EF4-FFF2-40B4-BE49-F238E27FC236}">
                    <a16:creationId xmlns="" xmlns:a16="http://schemas.microsoft.com/office/drawing/2014/main" id="{5C81D75E-B3CF-3B4E-AA35-38883387C94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54372" y="4229895"/>
                <a:ext cx="1233647" cy="1233647"/>
              </a:xfrm>
              <a:prstGeom prst="rect">
                <a:avLst/>
              </a:prstGeom>
            </p:spPr>
          </p:pic>
        </p:grpSp>
        <p:pic>
          <p:nvPicPr>
            <p:cNvPr id="33" name="Picture 32">
              <a:extLst>
                <a:ext uri="{FF2B5EF4-FFF2-40B4-BE49-F238E27FC236}">
                  <a16:creationId xmlns="" xmlns:a16="http://schemas.microsoft.com/office/drawing/2014/main" id="{9405130B-2323-8143-8E44-AAD799D2EEF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828889" y="7615770"/>
              <a:ext cx="1576426" cy="1576426"/>
            </a:xfrm>
            <a:prstGeom prst="rect">
              <a:avLst/>
            </a:prstGeom>
          </p:spPr>
        </p:pic>
        <p:pic>
          <p:nvPicPr>
            <p:cNvPr id="35" name="Picture 34">
              <a:extLst>
                <a:ext uri="{FF2B5EF4-FFF2-40B4-BE49-F238E27FC236}">
                  <a16:creationId xmlns="" xmlns:a16="http://schemas.microsoft.com/office/drawing/2014/main" id="{EAFA2036-5A9C-D74C-9C5C-F1B521295EC9}"/>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451277" y="8792681"/>
              <a:ext cx="2767487" cy="823995"/>
            </a:xfrm>
            <a:prstGeom prst="rect">
              <a:avLst/>
            </a:prstGeom>
          </p:spPr>
        </p:pic>
        <p:grpSp>
          <p:nvGrpSpPr>
            <p:cNvPr id="11" name="Group 10"/>
            <p:cNvGrpSpPr/>
            <p:nvPr/>
          </p:nvGrpSpPr>
          <p:grpSpPr>
            <a:xfrm>
              <a:off x="11725604" y="9952176"/>
              <a:ext cx="2072756" cy="1400695"/>
              <a:chOff x="13015562" y="11389090"/>
              <a:chExt cx="2072756" cy="1400695"/>
            </a:xfrm>
          </p:grpSpPr>
          <p:pic>
            <p:nvPicPr>
              <p:cNvPr id="14" name="Picture 13">
                <a:extLst>
                  <a:ext uri="{FF2B5EF4-FFF2-40B4-BE49-F238E27FC236}">
                    <a16:creationId xmlns="" xmlns:a16="http://schemas.microsoft.com/office/drawing/2014/main" id="{91087F9D-3565-524A-ACEE-B9994CB5E9EB}"/>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3156232" y="11389090"/>
                <a:ext cx="1932086" cy="1225558"/>
              </a:xfrm>
              <a:prstGeom prst="rect">
                <a:avLst/>
              </a:prstGeom>
            </p:spPr>
          </p:pic>
          <p:sp>
            <p:nvSpPr>
              <p:cNvPr id="36" name="Rectangle 35">
                <a:extLst>
                  <a:ext uri="{FF2B5EF4-FFF2-40B4-BE49-F238E27FC236}">
                    <a16:creationId xmlns="" xmlns:a16="http://schemas.microsoft.com/office/drawing/2014/main" id="{7AF72AB7-5819-A24F-963B-00AB9246848D}"/>
                  </a:ext>
                </a:extLst>
              </p:cNvPr>
              <p:cNvSpPr/>
              <p:nvPr/>
            </p:nvSpPr>
            <p:spPr>
              <a:xfrm>
                <a:off x="13015562" y="12487599"/>
                <a:ext cx="1856187" cy="302186"/>
              </a:xfrm>
              <a:prstGeom prst="rect">
                <a:avLst/>
              </a:prstGeom>
            </p:spPr>
            <p:txBody>
              <a:bodyPr wrap="none">
                <a:spAutoFit/>
              </a:bodyPr>
              <a:lstStyle/>
              <a:p>
                <a:r>
                  <a:rPr lang="en-US" dirty="0" smtClean="0">
                    <a:solidFill>
                      <a:prstClr val="black"/>
                    </a:solidFill>
                    <a:latin typeface="Calibri" panose="020F0502020204030204" pitchFamily="34" charset="0"/>
                    <a:ea typeface="Source Sans Pro" panose="020B0503030403020204" pitchFamily="34" charset="0"/>
                    <a:cs typeface="Calibri" panose="020F0502020204030204" pitchFamily="34" charset="0"/>
                  </a:rPr>
                  <a:t>Other Apps &amp; Systems</a:t>
                </a:r>
                <a:endParaRPr lang="en-US" dirty="0">
                  <a:solidFill>
                    <a:prstClr val="black"/>
                  </a:solidFill>
                  <a:latin typeface="Calibri" panose="020F0502020204030204" pitchFamily="34" charset="0"/>
                  <a:cs typeface="Calibri" panose="020F0502020204030204" pitchFamily="34" charset="0"/>
                </a:endParaRPr>
              </a:p>
            </p:txBody>
          </p:sp>
        </p:grpSp>
      </p:grpSp>
      <p:grpSp>
        <p:nvGrpSpPr>
          <p:cNvPr id="71" name="Group 70"/>
          <p:cNvGrpSpPr/>
          <p:nvPr/>
        </p:nvGrpSpPr>
        <p:grpSpPr>
          <a:xfrm>
            <a:off x="2620168" y="2357072"/>
            <a:ext cx="5255327" cy="10246985"/>
            <a:chOff x="3421973" y="1736764"/>
            <a:chExt cx="5255327" cy="10246985"/>
          </a:xfrm>
        </p:grpSpPr>
        <p:sp>
          <p:nvSpPr>
            <p:cNvPr id="8" name="Rounded Rectangle 7">
              <a:extLst>
                <a:ext uri="{FF2B5EF4-FFF2-40B4-BE49-F238E27FC236}">
                  <a16:creationId xmlns="" xmlns:a16="http://schemas.microsoft.com/office/drawing/2014/main" id="{4FE212B2-8B2C-1F45-9C04-4332FDB9F9D9}"/>
                </a:ext>
              </a:extLst>
            </p:cNvPr>
            <p:cNvSpPr/>
            <p:nvPr/>
          </p:nvSpPr>
          <p:spPr>
            <a:xfrm>
              <a:off x="3421973" y="4659078"/>
              <a:ext cx="5255327" cy="732467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pitchFamily="34" charset="0"/>
                <a:cs typeface="Calibri" panose="020F0502020204030204" pitchFamily="34" charset="0"/>
              </a:endParaRPr>
            </a:p>
          </p:txBody>
        </p:sp>
        <p:grpSp>
          <p:nvGrpSpPr>
            <p:cNvPr id="5" name="Group 4"/>
            <p:cNvGrpSpPr/>
            <p:nvPr/>
          </p:nvGrpSpPr>
          <p:grpSpPr>
            <a:xfrm>
              <a:off x="3421973" y="1736764"/>
              <a:ext cx="5188420" cy="2819480"/>
              <a:chOff x="2360615" y="2001842"/>
              <a:chExt cx="5188420" cy="2819480"/>
            </a:xfrm>
          </p:grpSpPr>
          <p:sp>
            <p:nvSpPr>
              <p:cNvPr id="7" name="Rounded Rectangle 6">
                <a:extLst>
                  <a:ext uri="{FF2B5EF4-FFF2-40B4-BE49-F238E27FC236}">
                    <a16:creationId xmlns="" xmlns:a16="http://schemas.microsoft.com/office/drawing/2014/main" id="{D601B642-C036-3F43-8406-7242839C14AC}"/>
                  </a:ext>
                </a:extLst>
              </p:cNvPr>
              <p:cNvSpPr/>
              <p:nvPr/>
            </p:nvSpPr>
            <p:spPr>
              <a:xfrm>
                <a:off x="2360615" y="3695841"/>
                <a:ext cx="5188420" cy="1125481"/>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 xmlns:a16="http://schemas.microsoft.com/office/drawing/2014/main" id="{A1C56273-3208-A14C-90D8-0479BBB81595}"/>
                  </a:ext>
                </a:extLst>
              </p:cNvPr>
              <p:cNvSpPr txBox="1"/>
              <p:nvPr/>
            </p:nvSpPr>
            <p:spPr>
              <a:xfrm>
                <a:off x="3108861" y="3843083"/>
                <a:ext cx="3691929" cy="830997"/>
              </a:xfrm>
              <a:prstGeom prst="rect">
                <a:avLst/>
              </a:prstGeom>
              <a:noFill/>
            </p:spPr>
            <p:txBody>
              <a:bodyPr wrap="square" rtlCol="0">
                <a:spAutoFit/>
              </a:bodyPr>
              <a:lstStyle/>
              <a:p>
                <a:pPr algn="ctr"/>
                <a:r>
                  <a:rPr lang="en-US" sz="4800" b="1" dirty="0" smtClean="0">
                    <a:solidFill>
                      <a:prstClr val="black"/>
                    </a:solidFill>
                    <a:latin typeface="Calibri" panose="020F0502020204030204" pitchFamily="34" charset="0"/>
                    <a:cs typeface="Calibri" panose="020F0502020204030204" pitchFamily="34" charset="0"/>
                  </a:rPr>
                  <a:t>SQM &amp; C </a:t>
                </a:r>
                <a:r>
                  <a:rPr lang="en-US" sz="4800" b="1" dirty="0">
                    <a:solidFill>
                      <a:prstClr val="black"/>
                    </a:solidFill>
                    <a:latin typeface="Calibri" panose="020F0502020204030204" pitchFamily="34" charset="0"/>
                    <a:cs typeface="Calibri" panose="020F0502020204030204" pitchFamily="34" charset="0"/>
                  </a:rPr>
                  <a:t>E M </a:t>
                </a:r>
              </a:p>
            </p:txBody>
          </p:sp>
          <p:pic>
            <p:nvPicPr>
              <p:cNvPr id="17" name="Picture 16">
                <a:extLst>
                  <a:ext uri="{FF2B5EF4-FFF2-40B4-BE49-F238E27FC236}">
                    <a16:creationId xmlns="" xmlns:a16="http://schemas.microsoft.com/office/drawing/2014/main" id="{C9216F48-D032-7A49-9C4D-453F7A8ED13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13068" y="2001842"/>
                <a:ext cx="2847804" cy="1985825"/>
              </a:xfrm>
              <a:prstGeom prst="rect">
                <a:avLst/>
              </a:prstGeom>
            </p:spPr>
          </p:pic>
        </p:grpSp>
        <p:pic>
          <p:nvPicPr>
            <p:cNvPr id="18" name="Picture 17">
              <a:extLst>
                <a:ext uri="{FF2B5EF4-FFF2-40B4-BE49-F238E27FC236}">
                  <a16:creationId xmlns="" xmlns:a16="http://schemas.microsoft.com/office/drawing/2014/main" id="{5DB8A465-1A57-E24C-8F30-1FB47CB226F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277559" y="4946318"/>
              <a:ext cx="3293317" cy="611002"/>
            </a:xfrm>
            <a:prstGeom prst="rect">
              <a:avLst/>
            </a:prstGeom>
          </p:spPr>
        </p:pic>
        <p:sp>
          <p:nvSpPr>
            <p:cNvPr id="37" name="Rounded Rectangle 36">
              <a:extLst>
                <a:ext uri="{FF2B5EF4-FFF2-40B4-BE49-F238E27FC236}">
                  <a16:creationId xmlns="" xmlns:a16="http://schemas.microsoft.com/office/drawing/2014/main" id="{C6F59927-E4D8-F94F-9FC7-F9EB7C762AAF}"/>
                </a:ext>
              </a:extLst>
            </p:cNvPr>
            <p:cNvSpPr/>
            <p:nvPr/>
          </p:nvSpPr>
          <p:spPr>
            <a:xfrm>
              <a:off x="3887685" y="5938589"/>
              <a:ext cx="4128655" cy="80200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prstClr val="black"/>
                  </a:solidFill>
                  <a:latin typeface="Calibri" panose="020F0502020204030204" pitchFamily="34" charset="0"/>
                  <a:cs typeface="Calibri" panose="020F0502020204030204" pitchFamily="34" charset="0"/>
                </a:rPr>
                <a:t>AI Model </a:t>
              </a:r>
              <a:r>
                <a:rPr lang="en-US" sz="2800" b="1" dirty="0" smtClean="0">
                  <a:solidFill>
                    <a:prstClr val="black"/>
                  </a:solidFill>
                  <a:latin typeface="Calibri" panose="020F0502020204030204" pitchFamily="34" charset="0"/>
                  <a:cs typeface="Calibri" panose="020F0502020204030204" pitchFamily="34" charset="0"/>
                </a:rPr>
                <a:t>outputs, </a:t>
              </a:r>
              <a:r>
                <a:rPr lang="en-US" sz="2800" b="1" dirty="0">
                  <a:solidFill>
                    <a:prstClr val="black"/>
                  </a:solidFill>
                  <a:latin typeface="Calibri" panose="020F0502020204030204" pitchFamily="34" charset="0"/>
                  <a:cs typeface="Calibri" panose="020F0502020204030204" pitchFamily="34" charset="0"/>
                </a:rPr>
                <a:t>anomalies</a:t>
              </a:r>
            </a:p>
          </p:txBody>
        </p:sp>
        <p:sp>
          <p:nvSpPr>
            <p:cNvPr id="38" name="Rounded Rectangle 37">
              <a:extLst>
                <a:ext uri="{FF2B5EF4-FFF2-40B4-BE49-F238E27FC236}">
                  <a16:creationId xmlns="" xmlns:a16="http://schemas.microsoft.com/office/drawing/2014/main" id="{6F3DC64B-8019-6A4A-B3E2-AD19F62E3F69}"/>
                </a:ext>
              </a:extLst>
            </p:cNvPr>
            <p:cNvSpPr/>
            <p:nvPr/>
          </p:nvSpPr>
          <p:spPr>
            <a:xfrm>
              <a:off x="3887685" y="7101809"/>
              <a:ext cx="4128655" cy="80200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prstClr val="black"/>
                  </a:solidFill>
                  <a:latin typeface="Calibri" panose="020F0502020204030204" pitchFamily="34" charset="0"/>
                  <a:cs typeface="Calibri" panose="020F0502020204030204" pitchFamily="34" charset="0"/>
                </a:rPr>
                <a:t>Aggregates</a:t>
              </a:r>
            </a:p>
          </p:txBody>
        </p:sp>
        <p:sp>
          <p:nvSpPr>
            <p:cNvPr id="39" name="Rounded Rectangle 38">
              <a:extLst>
                <a:ext uri="{FF2B5EF4-FFF2-40B4-BE49-F238E27FC236}">
                  <a16:creationId xmlns="" xmlns:a16="http://schemas.microsoft.com/office/drawing/2014/main" id="{C1851C69-1928-6D46-B5A9-358F4141C048}"/>
                </a:ext>
              </a:extLst>
            </p:cNvPr>
            <p:cNvSpPr/>
            <p:nvPr/>
          </p:nvSpPr>
          <p:spPr>
            <a:xfrm>
              <a:off x="3887685" y="8302542"/>
              <a:ext cx="4128655" cy="80200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prstClr val="black"/>
                  </a:solidFill>
                  <a:latin typeface="Calibri" panose="020F0502020204030204" pitchFamily="34" charset="0"/>
                  <a:cs typeface="Calibri" panose="020F0502020204030204" pitchFamily="34" charset="0"/>
                </a:rPr>
                <a:t>Data with schema applied (multiples)</a:t>
              </a:r>
            </a:p>
          </p:txBody>
        </p:sp>
        <p:sp>
          <p:nvSpPr>
            <p:cNvPr id="40" name="Rounded Rectangle 39">
              <a:extLst>
                <a:ext uri="{FF2B5EF4-FFF2-40B4-BE49-F238E27FC236}">
                  <a16:creationId xmlns="" xmlns:a16="http://schemas.microsoft.com/office/drawing/2014/main" id="{17487688-EC10-044A-A6FD-E50AA7C2EA19}"/>
                </a:ext>
              </a:extLst>
            </p:cNvPr>
            <p:cNvSpPr/>
            <p:nvPr/>
          </p:nvSpPr>
          <p:spPr>
            <a:xfrm>
              <a:off x="3887685" y="9485820"/>
              <a:ext cx="4128655" cy="80200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prstClr val="black"/>
                  </a:solidFill>
                  <a:latin typeface="Calibri" panose="020F0502020204030204" pitchFamily="34" charset="0"/>
                  <a:cs typeface="Calibri" panose="020F0502020204030204" pitchFamily="34" charset="0"/>
                </a:rPr>
                <a:t>Raw data in original format</a:t>
              </a:r>
            </a:p>
          </p:txBody>
        </p:sp>
        <p:cxnSp>
          <p:nvCxnSpPr>
            <p:cNvPr id="44" name="Straight Arrow Connector 43">
              <a:extLst>
                <a:ext uri="{FF2B5EF4-FFF2-40B4-BE49-F238E27FC236}">
                  <a16:creationId xmlns="" xmlns:a16="http://schemas.microsoft.com/office/drawing/2014/main" id="{026C25A3-4DA4-0D4E-BFDC-93250AFE0976}"/>
                </a:ext>
              </a:extLst>
            </p:cNvPr>
            <p:cNvCxnSpPr>
              <a:cxnSpLocks/>
            </p:cNvCxnSpPr>
            <p:nvPr/>
          </p:nvCxnSpPr>
          <p:spPr>
            <a:xfrm>
              <a:off x="4024704" y="11370878"/>
              <a:ext cx="3800482" cy="0"/>
            </a:xfrm>
            <a:prstGeom prst="straightConnector1">
              <a:avLst/>
            </a:prstGeom>
            <a:ln w="98425">
              <a:headEnd type="diamond"/>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 xmlns:a16="http://schemas.microsoft.com/office/drawing/2014/main" id="{D7C08C7F-C88D-B945-9AF5-6F19786008E8}"/>
                </a:ext>
              </a:extLst>
            </p:cNvPr>
            <p:cNvSpPr/>
            <p:nvPr/>
          </p:nvSpPr>
          <p:spPr>
            <a:xfrm>
              <a:off x="3861986" y="10695452"/>
              <a:ext cx="4351926" cy="584775"/>
            </a:xfrm>
            <a:prstGeom prst="rect">
              <a:avLst/>
            </a:prstGeom>
          </p:spPr>
          <p:txBody>
            <a:bodyPr wrap="square">
              <a:spAutoFit/>
            </a:bodyPr>
            <a:lstStyle/>
            <a:p>
              <a:pPr algn="ctr"/>
              <a:r>
                <a:rPr lang="en-US" sz="3200" u="sng" dirty="0" smtClean="0">
                  <a:solidFill>
                    <a:prstClr val="black"/>
                  </a:solidFill>
                  <a:latin typeface="Calibri" panose="020F0502020204030204" pitchFamily="34" charset="0"/>
                  <a:ea typeface="Source Sans Pro" panose="020B0503030403020204" pitchFamily="34" charset="0"/>
                  <a:cs typeface="Calibri" panose="020F0502020204030204" pitchFamily="34" charset="0"/>
                </a:rPr>
                <a:t>Historic </a:t>
              </a:r>
              <a:r>
                <a:rPr lang="en-US" sz="3200" u="sng" dirty="0" smtClean="0">
                  <a:solidFill>
                    <a:prstClr val="black"/>
                  </a:solidFill>
                  <a:latin typeface="Calibri" panose="020F0502020204030204" pitchFamily="34" charset="0"/>
                  <a:ea typeface="Source Sans Pro" panose="020B0503030403020204" pitchFamily="34" charset="0"/>
                  <a:cs typeface="Calibri" panose="020F0502020204030204" pitchFamily="34" charset="0"/>
                  <a:sym typeface="Wingdings" pitchFamily="2" charset="2"/>
                </a:rPr>
                <a:t> Real </a:t>
              </a:r>
              <a:r>
                <a:rPr lang="en-US" sz="3200" u="sng" dirty="0">
                  <a:solidFill>
                    <a:prstClr val="black"/>
                  </a:solidFill>
                  <a:latin typeface="Calibri" panose="020F0502020204030204" pitchFamily="34" charset="0"/>
                  <a:ea typeface="Source Sans Pro" panose="020B0503030403020204" pitchFamily="34" charset="0"/>
                  <a:cs typeface="Calibri" panose="020F0502020204030204" pitchFamily="34" charset="0"/>
                  <a:sym typeface="Wingdings" pitchFamily="2" charset="2"/>
                </a:rPr>
                <a:t>Time</a:t>
              </a:r>
              <a:endParaRPr lang="en-US" sz="3200" u="sng" dirty="0">
                <a:solidFill>
                  <a:prstClr val="black"/>
                </a:solidFill>
                <a:latin typeface="Calibri" panose="020F0502020204030204" pitchFamily="34" charset="0"/>
                <a:cs typeface="Calibri" panose="020F0502020204030204" pitchFamily="34" charset="0"/>
              </a:endParaRPr>
            </a:p>
          </p:txBody>
        </p:sp>
      </p:grpSp>
      <p:sp>
        <p:nvSpPr>
          <p:cNvPr id="52" name="TextBox 51">
            <a:extLst>
              <a:ext uri="{FF2B5EF4-FFF2-40B4-BE49-F238E27FC236}">
                <a16:creationId xmlns="" xmlns:a16="http://schemas.microsoft.com/office/drawing/2014/main" id="{0DB4E724-E948-0E48-B4FB-25A045284741}"/>
              </a:ext>
            </a:extLst>
          </p:cNvPr>
          <p:cNvSpPr txBox="1"/>
          <p:nvPr/>
        </p:nvSpPr>
        <p:spPr>
          <a:xfrm>
            <a:off x="14290204" y="3627038"/>
            <a:ext cx="8684094" cy="8879995"/>
          </a:xfrm>
          <a:prstGeom prst="rect">
            <a:avLst/>
          </a:prstGeom>
          <a:solidFill>
            <a:schemeClr val="bg1">
              <a:lumMod val="95000"/>
            </a:schemeClr>
          </a:solidFill>
          <a:ln>
            <a:solidFill>
              <a:schemeClr val="bg1">
                <a:lumMod val="75000"/>
              </a:schemeClr>
            </a:solidFill>
          </a:ln>
        </p:spPr>
        <p:txBody>
          <a:bodyPr wrap="square" lIns="216000" rtlCol="0" anchor="ctr" anchorCtr="0">
            <a:spAutoFit/>
          </a:bodyPr>
          <a:lstStyle/>
          <a:p>
            <a:pPr marL="457200" indent="-457200">
              <a:lnSpc>
                <a:spcPct val="150000"/>
              </a:lnSpc>
              <a:buClr>
                <a:srgbClr val="9AAE04"/>
              </a:buClr>
              <a:buFont typeface="Arial" panose="020B0604020202020204" pitchFamily="34" charset="0"/>
              <a:buChar char="•"/>
            </a:pPr>
            <a:r>
              <a:rPr lang="en-US" sz="3200" b="1" dirty="0">
                <a:latin typeface="Calibri" panose="020F0502020204030204" pitchFamily="34" charset="0"/>
                <a:cs typeface="Calibri" panose="020F0502020204030204" pitchFamily="34" charset="0"/>
              </a:rPr>
              <a:t>Unlimited users</a:t>
            </a:r>
          </a:p>
          <a:p>
            <a:pPr marL="457200" indent="-457200">
              <a:lnSpc>
                <a:spcPct val="150000"/>
              </a:lnSpc>
              <a:buClr>
                <a:srgbClr val="9AAE04"/>
              </a:buClr>
              <a:buFont typeface="Arial" panose="020B0604020202020204" pitchFamily="34" charset="0"/>
              <a:buChar char="•"/>
            </a:pPr>
            <a:r>
              <a:rPr lang="en-US" sz="3200" b="1" dirty="0">
                <a:latin typeface="Calibri" panose="020F0502020204030204" pitchFamily="34" charset="0"/>
                <a:cs typeface="Calibri" panose="020F0502020204030204" pitchFamily="34" charset="0"/>
              </a:rPr>
              <a:t>Easy to use </a:t>
            </a:r>
            <a:r>
              <a:rPr lang="en-US" sz="3200" dirty="0">
                <a:latin typeface="Calibri" panose="020F0502020204030204" pitchFamily="34" charset="0"/>
                <a:cs typeface="Calibri" panose="020F0502020204030204" pitchFamily="34" charset="0"/>
              </a:rPr>
              <a:t>interface</a:t>
            </a:r>
          </a:p>
          <a:p>
            <a:pPr marL="457200" indent="-457200">
              <a:lnSpc>
                <a:spcPct val="150000"/>
              </a:lnSpc>
              <a:buClr>
                <a:srgbClr val="9AAE04"/>
              </a:buClr>
              <a:buFont typeface="Arial" panose="020B0604020202020204" pitchFamily="34" charset="0"/>
              <a:buChar char="•"/>
            </a:pPr>
            <a:r>
              <a:rPr lang="en-US" sz="3200" dirty="0">
                <a:latin typeface="Calibri" panose="020F0502020204030204" pitchFamily="34" charset="0"/>
                <a:cs typeface="Calibri" panose="020F0502020204030204" pitchFamily="34" charset="0"/>
              </a:rPr>
              <a:t>Access to original data, parsed data, aggregation, </a:t>
            </a:r>
            <a:r>
              <a:rPr lang="en-US" sz="3200" dirty="0" smtClean="0">
                <a:latin typeface="Calibri" panose="020F0502020204030204" pitchFamily="34" charset="0"/>
                <a:cs typeface="Calibri" panose="020F0502020204030204" pitchFamily="34" charset="0"/>
              </a:rPr>
              <a:t>etc...</a:t>
            </a:r>
            <a:endParaRPr lang="en-US" sz="3200" dirty="0">
              <a:latin typeface="Calibri" panose="020F0502020204030204" pitchFamily="34" charset="0"/>
              <a:cs typeface="Calibri" panose="020F0502020204030204" pitchFamily="34" charset="0"/>
            </a:endParaRPr>
          </a:p>
          <a:p>
            <a:pPr marL="457200" indent="-457200">
              <a:lnSpc>
                <a:spcPct val="150000"/>
              </a:lnSpc>
              <a:buClr>
                <a:srgbClr val="9AAE04"/>
              </a:buClr>
              <a:buFont typeface="Arial" panose="020B0604020202020204" pitchFamily="34" charset="0"/>
              <a:buChar char="•"/>
            </a:pPr>
            <a:r>
              <a:rPr lang="en-US" sz="3200" dirty="0">
                <a:latin typeface="Calibri" panose="020F0502020204030204" pitchFamily="34" charset="0"/>
                <a:cs typeface="Calibri" panose="020F0502020204030204" pitchFamily="34" charset="0"/>
              </a:rPr>
              <a:t>Capacity to </a:t>
            </a:r>
            <a:r>
              <a:rPr lang="en-US" sz="3200" b="1" dirty="0">
                <a:latin typeface="Calibri" panose="020F0502020204030204" pitchFamily="34" charset="0"/>
                <a:cs typeface="Calibri" panose="020F0502020204030204" pitchFamily="34" charset="0"/>
              </a:rPr>
              <a:t>apply multiples </a:t>
            </a:r>
            <a:r>
              <a:rPr lang="en-US" sz="3200" b="1" dirty="0" smtClean="0">
                <a:latin typeface="Calibri" panose="020F0502020204030204" pitchFamily="34" charset="0"/>
                <a:cs typeface="Calibri" panose="020F0502020204030204" pitchFamily="34" charset="0"/>
              </a:rPr>
              <a:t>schemes </a:t>
            </a:r>
            <a:r>
              <a:rPr lang="en-US" sz="3200" dirty="0">
                <a:latin typeface="Calibri" panose="020F0502020204030204" pitchFamily="34" charset="0"/>
                <a:cs typeface="Calibri" panose="020F0502020204030204" pitchFamily="34" charset="0"/>
              </a:rPr>
              <a:t>to the same original data</a:t>
            </a:r>
          </a:p>
          <a:p>
            <a:pPr marL="457200" indent="-457200">
              <a:lnSpc>
                <a:spcPct val="150000"/>
              </a:lnSpc>
              <a:buClr>
                <a:srgbClr val="9AAE04"/>
              </a:buClr>
              <a:buFont typeface="Arial" panose="020B0604020202020204" pitchFamily="34" charset="0"/>
              <a:buChar char="•"/>
            </a:pPr>
            <a:r>
              <a:rPr lang="en-US" sz="3200" dirty="0">
                <a:latin typeface="Calibri" panose="020F0502020204030204" pitchFamily="34" charset="0"/>
                <a:cs typeface="Calibri" panose="020F0502020204030204" pitchFamily="34" charset="0"/>
              </a:rPr>
              <a:t>Original events </a:t>
            </a:r>
            <a:r>
              <a:rPr lang="en-US" sz="3200" b="1" dirty="0">
                <a:latin typeface="Calibri" panose="020F0502020204030204" pitchFamily="34" charset="0"/>
                <a:cs typeface="Calibri" panose="020F0502020204030204" pitchFamily="34" charset="0"/>
              </a:rPr>
              <a:t>always preserved</a:t>
            </a:r>
          </a:p>
          <a:p>
            <a:pPr marL="457200" indent="-457200">
              <a:lnSpc>
                <a:spcPct val="150000"/>
              </a:lnSpc>
              <a:buClr>
                <a:srgbClr val="9AAE04"/>
              </a:buClr>
              <a:buFont typeface="Arial" panose="020B0604020202020204" pitchFamily="34" charset="0"/>
              <a:buChar char="•"/>
            </a:pPr>
            <a:r>
              <a:rPr lang="en-US" sz="3200" dirty="0">
                <a:latin typeface="Calibri" panose="020F0502020204030204" pitchFamily="34" charset="0"/>
                <a:cs typeface="Calibri" panose="020F0502020204030204" pitchFamily="34" charset="0"/>
              </a:rPr>
              <a:t>Continuous queries</a:t>
            </a:r>
          </a:p>
          <a:p>
            <a:pPr marL="457200" indent="-457200">
              <a:lnSpc>
                <a:spcPct val="150000"/>
              </a:lnSpc>
              <a:buClr>
                <a:srgbClr val="9AAE04"/>
              </a:buClr>
              <a:buFont typeface="Arial" panose="020B0604020202020204" pitchFamily="34" charset="0"/>
              <a:buChar char="•"/>
            </a:pPr>
            <a:r>
              <a:rPr lang="en-US" sz="3200" dirty="0">
                <a:latin typeface="Calibri" panose="020F0502020204030204" pitchFamily="34" charset="0"/>
                <a:cs typeface="Calibri" panose="020F0502020204030204" pitchFamily="34" charset="0"/>
              </a:rPr>
              <a:t>Alarms can be sent as query results</a:t>
            </a:r>
          </a:p>
          <a:p>
            <a:pPr marL="457200" indent="-457200">
              <a:lnSpc>
                <a:spcPct val="150000"/>
              </a:lnSpc>
              <a:buClr>
                <a:srgbClr val="9AAE04"/>
              </a:buClr>
              <a:buFont typeface="Arial" panose="020B0604020202020204" pitchFamily="34" charset="0"/>
              <a:buChar char="•"/>
            </a:pPr>
            <a:r>
              <a:rPr lang="en-US" sz="3200" dirty="0">
                <a:latin typeface="Calibri" panose="020F0502020204030204" pitchFamily="34" charset="0"/>
                <a:cs typeface="Calibri" panose="020F0502020204030204" pitchFamily="34" charset="0"/>
              </a:rPr>
              <a:t>Query </a:t>
            </a:r>
            <a:r>
              <a:rPr lang="en-US" sz="3200" b="1" dirty="0">
                <a:latin typeface="Calibri" panose="020F0502020204030204" pitchFamily="34" charset="0"/>
                <a:cs typeface="Calibri" panose="020F0502020204030204" pitchFamily="34" charset="0"/>
              </a:rPr>
              <a:t>sent directly to Kafka, hdfs, S3</a:t>
            </a:r>
          </a:p>
          <a:p>
            <a:pPr marL="457200" indent="-457200">
              <a:lnSpc>
                <a:spcPct val="150000"/>
              </a:lnSpc>
              <a:buClr>
                <a:srgbClr val="9AAE04"/>
              </a:buClr>
              <a:buFont typeface="Arial" panose="020B0604020202020204" pitchFamily="34" charset="0"/>
              <a:buChar char="•"/>
            </a:pPr>
            <a:r>
              <a:rPr lang="en-US" sz="3200" dirty="0">
                <a:latin typeface="Calibri" panose="020F0502020204030204" pitchFamily="34" charset="0"/>
                <a:cs typeface="Calibri" panose="020F0502020204030204" pitchFamily="34" charset="0"/>
              </a:rPr>
              <a:t>All data hot, </a:t>
            </a:r>
            <a:r>
              <a:rPr lang="en-US" sz="3200" b="1" dirty="0">
                <a:latin typeface="Calibri" panose="020F0502020204030204" pitchFamily="34" charset="0"/>
                <a:cs typeface="Calibri" panose="020F0502020204030204" pitchFamily="34" charset="0"/>
              </a:rPr>
              <a:t>no difference between historic and real </a:t>
            </a:r>
            <a:r>
              <a:rPr lang="en-US" sz="3200" b="1" dirty="0" smtClean="0">
                <a:latin typeface="Calibri" panose="020F0502020204030204" pitchFamily="34" charset="0"/>
                <a:cs typeface="Calibri" panose="020F0502020204030204" pitchFamily="34" charset="0"/>
              </a:rPr>
              <a:t>time</a:t>
            </a:r>
            <a:endParaRPr lang="en-US" sz="3200" b="1" dirty="0">
              <a:latin typeface="Calibri" panose="020F0502020204030204" pitchFamily="34" charset="0"/>
              <a:cs typeface="Calibri" panose="020F0502020204030204" pitchFamily="34" charset="0"/>
            </a:endParaRPr>
          </a:p>
        </p:txBody>
      </p:sp>
      <p:sp>
        <p:nvSpPr>
          <p:cNvPr id="29"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a:spcBef>
                <a:spcPts val="3200"/>
              </a:spcBef>
            </a:pPr>
            <a:r>
              <a:rPr lang="en-US" sz="4000" b="1" cap="all" dirty="0" smtClean="0">
                <a:solidFill>
                  <a:prstClr val="black"/>
                </a:solidFill>
                <a:latin typeface="Calibri" panose="020F0502020204030204" pitchFamily="34" charset="0"/>
                <a:cs typeface="Calibri" panose="020F0502020204030204" pitchFamily="34" charset="0"/>
              </a:rPr>
              <a:t>Accessibility </a:t>
            </a:r>
            <a:r>
              <a:rPr lang="en-US" sz="4000" b="1" cap="all" dirty="0">
                <a:solidFill>
                  <a:prstClr val="black"/>
                </a:solidFill>
                <a:latin typeface="Calibri" panose="020F0502020204030204" pitchFamily="34" charset="0"/>
                <a:cs typeface="Calibri" panose="020F0502020204030204" pitchFamily="34" charset="0"/>
              </a:rPr>
              <a:t>Of </a:t>
            </a:r>
            <a:r>
              <a:rPr lang="en-US" sz="4000" b="1" cap="all" dirty="0" smtClean="0">
                <a:solidFill>
                  <a:prstClr val="black"/>
                </a:solidFill>
                <a:latin typeface="Calibri" panose="020F0502020204030204" pitchFamily="34" charset="0"/>
                <a:cs typeface="Calibri" panose="020F0502020204030204" pitchFamily="34" charset="0"/>
              </a:rPr>
              <a:t>Data </a:t>
            </a:r>
            <a:r>
              <a:rPr lang="en-US" sz="4000" b="1" cap="all" dirty="0">
                <a:solidFill>
                  <a:prstClr val="black"/>
                </a:solidFill>
                <a:latin typeface="Calibri" panose="020F0502020204030204" pitchFamily="34" charset="0"/>
                <a:cs typeface="Calibri" panose="020F0502020204030204" pitchFamily="34" charset="0"/>
              </a:rPr>
              <a:t>and Expected Historical</a:t>
            </a:r>
          </a:p>
        </p:txBody>
      </p:sp>
      <p:sp>
        <p:nvSpPr>
          <p:cNvPr id="45"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cs typeface="Calibri" panose="020F0502020204030204" pitchFamily="34" charset="0"/>
              </a:rPr>
              <a:t>Solution Details</a:t>
            </a:r>
            <a:endParaRPr lang="en-US" altLang="es-ES" sz="2400" b="1" dirty="0">
              <a:solidFill>
                <a:srgbClr val="A6A6A6"/>
              </a:solidFill>
              <a:latin typeface="Calibri" panose="020F0502020204030204" pitchFamily="34" charset="0"/>
              <a:cs typeface="Calibri" panose="020F0502020204030204" pitchFamily="34" charset="0"/>
            </a:endParaRPr>
          </a:p>
        </p:txBody>
      </p:sp>
      <p:sp>
        <p:nvSpPr>
          <p:cNvPr id="46" name="Rectangle 45"/>
          <p:cNvSpPr/>
          <p:nvPr/>
        </p:nvSpPr>
        <p:spPr>
          <a:xfrm rot="16200000">
            <a:off x="-464128" y="11488386"/>
            <a:ext cx="2463138"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cs typeface="Calibri" panose="020F0502020204030204" pitchFamily="34" charset="0"/>
              </a:rPr>
              <a:t>PROBES</a:t>
            </a:r>
          </a:p>
        </p:txBody>
      </p:sp>
      <p:sp>
        <p:nvSpPr>
          <p:cNvPr id="47" name="Rectangle 46"/>
          <p:cNvSpPr/>
          <p:nvPr/>
        </p:nvSpPr>
        <p:spPr>
          <a:xfrm rot="16200000">
            <a:off x="-477755" y="8869623"/>
            <a:ext cx="2490392"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cs typeface="Calibri" panose="020F0502020204030204" pitchFamily="34" charset="0"/>
              </a:rPr>
              <a:t>DATA LAKE</a:t>
            </a:r>
          </a:p>
        </p:txBody>
      </p:sp>
      <p:sp>
        <p:nvSpPr>
          <p:cNvPr id="48" name="Rectangle 47"/>
          <p:cNvSpPr/>
          <p:nvPr/>
        </p:nvSpPr>
        <p:spPr>
          <a:xfrm rot="16200000">
            <a:off x="-1735649" y="5005080"/>
            <a:ext cx="5006181"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cs typeface="Calibri" panose="020F0502020204030204" pitchFamily="34" charset="0"/>
              </a:rPr>
              <a:t>SOC-cem-sqm</a:t>
            </a:r>
          </a:p>
        </p:txBody>
      </p:sp>
      <p:sp>
        <p:nvSpPr>
          <p:cNvPr id="41" name="Oval 40"/>
          <p:cNvSpPr/>
          <p:nvPr/>
        </p:nvSpPr>
        <p:spPr>
          <a:xfrm>
            <a:off x="618941" y="903443"/>
            <a:ext cx="720000" cy="720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4000" b="1" dirty="0" smtClean="0">
                <a:solidFill>
                  <a:schemeClr val="tx1"/>
                </a:solidFill>
                <a:latin typeface="Calibri" panose="020F0502020204030204" pitchFamily="34" charset="0"/>
              </a:rPr>
              <a:t>7</a:t>
            </a:r>
            <a:endParaRPr lang="en-US" sz="4000" b="1" dirty="0">
              <a:solidFill>
                <a:schemeClr val="tx1"/>
              </a:solidFill>
              <a:latin typeface="Calibri" panose="020F0502020204030204" pitchFamily="34" charset="0"/>
            </a:endParaRPr>
          </a:p>
        </p:txBody>
      </p:sp>
    </p:spTree>
    <p:extLst>
      <p:ext uri="{BB962C8B-B14F-4D97-AF65-F5344CB8AC3E}">
        <p14:creationId xmlns:p14="http://schemas.microsoft.com/office/powerpoint/2010/main" val="1673960602"/>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a:solidFill>
                  <a:prstClr val="white"/>
                </a:solidFill>
                <a:latin typeface="Calibri" panose="020F0502020204030204" pitchFamily="34" charset="0"/>
              </a:rPr>
              <a:t>Response time</a:t>
            </a:r>
          </a:p>
        </p:txBody>
      </p:sp>
      <p:grpSp>
        <p:nvGrpSpPr>
          <p:cNvPr id="3" name="Grupo 2"/>
          <p:cNvGrpSpPr/>
          <p:nvPr/>
        </p:nvGrpSpPr>
        <p:grpSpPr>
          <a:xfrm>
            <a:off x="1792586" y="3390900"/>
            <a:ext cx="21583500" cy="8833758"/>
            <a:chOff x="1792586" y="3314700"/>
            <a:chExt cx="21583500" cy="8833758"/>
          </a:xfrm>
        </p:grpSpPr>
        <p:grpSp>
          <p:nvGrpSpPr>
            <p:cNvPr id="14" name="Group 13"/>
            <p:cNvGrpSpPr/>
            <p:nvPr/>
          </p:nvGrpSpPr>
          <p:grpSpPr>
            <a:xfrm>
              <a:off x="1792586" y="3314700"/>
              <a:ext cx="21583500" cy="4000500"/>
              <a:chOff x="1792586" y="3314700"/>
              <a:chExt cx="21583500" cy="4000500"/>
            </a:xfrm>
          </p:grpSpPr>
          <p:sp>
            <p:nvSpPr>
              <p:cNvPr id="4" name="Rectangle 3"/>
              <p:cNvSpPr/>
              <p:nvPr/>
            </p:nvSpPr>
            <p:spPr>
              <a:xfrm>
                <a:off x="1792586" y="3314700"/>
                <a:ext cx="21583500" cy="40005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tIns="324000" rtlCol="0" anchor="t" anchorCtr="0"/>
              <a:lstStyle/>
              <a:p>
                <a:pPr marL="800100" indent="-457200">
                  <a:buFont typeface="Arial" charset="0"/>
                  <a:buChar char="•"/>
                </a:pPr>
                <a:r>
                  <a:rPr lang="en-US" sz="3200" b="1" dirty="0">
                    <a:solidFill>
                      <a:prstClr val="black"/>
                    </a:solidFill>
                    <a:latin typeface="Calibri" panose="020F0502020204030204" pitchFamily="34" charset="0"/>
                  </a:rPr>
                  <a:t>Real time events (Push)</a:t>
                </a:r>
              </a:p>
              <a:p>
                <a:pPr algn="ctr"/>
                <a:endParaRPr lang="en-US" dirty="0">
                  <a:solidFill>
                    <a:prstClr val="white"/>
                  </a:solidFill>
                </a:endParaRPr>
              </a:p>
            </p:txBody>
          </p:sp>
          <p:grpSp>
            <p:nvGrpSpPr>
              <p:cNvPr id="6" name="Group 5"/>
              <p:cNvGrpSpPr/>
              <p:nvPr/>
            </p:nvGrpSpPr>
            <p:grpSpPr>
              <a:xfrm>
                <a:off x="2956211" y="4240453"/>
                <a:ext cx="20018089" cy="1958495"/>
                <a:chOff x="2956211" y="4268325"/>
                <a:chExt cx="20018089" cy="1958495"/>
              </a:xfrm>
            </p:grpSpPr>
            <p:sp>
              <p:nvSpPr>
                <p:cNvPr id="7" name="Pentagon 6"/>
                <p:cNvSpPr/>
                <p:nvPr/>
              </p:nvSpPr>
              <p:spPr>
                <a:xfrm>
                  <a:off x="2956211" y="4293359"/>
                  <a:ext cx="2821136" cy="815493"/>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panose="020F0502020204030204" pitchFamily="34" charset="0"/>
                    </a:rPr>
                    <a:t>Event Generation</a:t>
                  </a:r>
                </a:p>
              </p:txBody>
            </p:sp>
            <p:sp>
              <p:nvSpPr>
                <p:cNvPr id="8" name="Pentagon 7"/>
                <p:cNvSpPr/>
                <p:nvPr/>
              </p:nvSpPr>
              <p:spPr>
                <a:xfrm>
                  <a:off x="5964381" y="4308570"/>
                  <a:ext cx="2701636" cy="785071"/>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panose="020F0502020204030204" pitchFamily="34" charset="0"/>
                    </a:rPr>
                    <a:t>Relay (push)</a:t>
                  </a:r>
                </a:p>
              </p:txBody>
            </p:sp>
            <p:sp>
              <p:nvSpPr>
                <p:cNvPr id="9" name="Pentagon 8"/>
                <p:cNvSpPr/>
                <p:nvPr/>
              </p:nvSpPr>
              <p:spPr>
                <a:xfrm>
                  <a:off x="8853051" y="4268326"/>
                  <a:ext cx="2701636" cy="785071"/>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panose="020F0502020204030204" pitchFamily="34" charset="0"/>
                    </a:rPr>
                    <a:t>Network</a:t>
                  </a:r>
                </a:p>
              </p:txBody>
            </p:sp>
            <p:sp>
              <p:nvSpPr>
                <p:cNvPr id="10" name="Pentagon 9"/>
                <p:cNvSpPr/>
                <p:nvPr/>
              </p:nvSpPr>
              <p:spPr>
                <a:xfrm>
                  <a:off x="11674187" y="4268326"/>
                  <a:ext cx="2701636" cy="785071"/>
                </a:xfrm>
                <a:prstGeom prst="homePlat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panose="020F0502020204030204" pitchFamily="34" charset="0"/>
                    </a:rPr>
                    <a:t>Collection engine</a:t>
                  </a:r>
                </a:p>
              </p:txBody>
            </p:sp>
            <p:sp>
              <p:nvSpPr>
                <p:cNvPr id="11" name="Pentagon 10"/>
                <p:cNvSpPr/>
                <p:nvPr/>
              </p:nvSpPr>
              <p:spPr>
                <a:xfrm>
                  <a:off x="14503107" y="4268326"/>
                  <a:ext cx="2537984" cy="785071"/>
                </a:xfrm>
                <a:prstGeom prst="homePlate">
                  <a:avLst>
                    <a:gd name="adj"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panose="020F0502020204030204" pitchFamily="34" charset="0"/>
                    </a:rPr>
                    <a:t>Data Available</a:t>
                  </a:r>
                </a:p>
              </p:txBody>
            </p:sp>
            <p:cxnSp>
              <p:nvCxnSpPr>
                <p:cNvPr id="13" name="Straight Arrow Connector 12"/>
                <p:cNvCxnSpPr/>
                <p:nvPr/>
              </p:nvCxnSpPr>
              <p:spPr>
                <a:xfrm flipV="1">
                  <a:off x="2956211" y="5724069"/>
                  <a:ext cx="8338322" cy="9236"/>
                </a:xfrm>
                <a:prstGeom prst="straightConnector1">
                  <a:avLst/>
                </a:prstGeom>
                <a:ln w="603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1554687" y="5724069"/>
                  <a:ext cx="5650056" cy="0"/>
                </a:xfrm>
                <a:prstGeom prst="straightConnector1">
                  <a:avLst/>
                </a:prstGeom>
                <a:ln w="603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408649" y="5826710"/>
                  <a:ext cx="6173421" cy="400110"/>
                </a:xfrm>
                <a:prstGeom prst="rect">
                  <a:avLst/>
                </a:prstGeom>
                <a:noFill/>
              </p:spPr>
              <p:txBody>
                <a:bodyPr wrap="none" rtlCol="0">
                  <a:spAutoFit/>
                </a:bodyPr>
                <a:lstStyle/>
                <a:p>
                  <a:r>
                    <a:rPr lang="en-US" sz="2000" dirty="0">
                      <a:solidFill>
                        <a:prstClr val="black"/>
                      </a:solidFill>
                      <a:latin typeface="Calibri" panose="020F0502020204030204" pitchFamily="34" charset="0"/>
                    </a:rPr>
                    <a:t>Event generation and sending to </a:t>
                  </a:r>
                  <a:r>
                    <a:rPr lang="en-US" sz="2000" dirty="0" smtClean="0">
                      <a:solidFill>
                        <a:prstClr val="black"/>
                      </a:solidFill>
                      <a:latin typeface="Calibri" panose="020F0502020204030204" pitchFamily="34" charset="0"/>
                    </a:rPr>
                    <a:t>relay + </a:t>
                  </a:r>
                  <a:r>
                    <a:rPr lang="en-US" sz="2000" dirty="0">
                      <a:solidFill>
                        <a:prstClr val="black"/>
                      </a:solidFill>
                      <a:latin typeface="Calibri" panose="020F0502020204030204" pitchFamily="34" charset="0"/>
                    </a:rPr>
                    <a:t>Network Latency</a:t>
                  </a:r>
                </a:p>
              </p:txBody>
            </p:sp>
            <p:sp>
              <p:nvSpPr>
                <p:cNvPr id="18" name="TextBox 17"/>
                <p:cNvSpPr txBox="1"/>
                <p:nvPr/>
              </p:nvSpPr>
              <p:spPr>
                <a:xfrm>
                  <a:off x="13025005" y="5826710"/>
                  <a:ext cx="2144626" cy="400110"/>
                </a:xfrm>
                <a:prstGeom prst="rect">
                  <a:avLst/>
                </a:prstGeom>
                <a:noFill/>
              </p:spPr>
              <p:txBody>
                <a:bodyPr wrap="none" rtlCol="0">
                  <a:spAutoFit/>
                </a:bodyPr>
                <a:lstStyle/>
                <a:p>
                  <a:r>
                    <a:rPr lang="en-US" sz="2000" dirty="0">
                      <a:solidFill>
                        <a:prstClr val="black"/>
                      </a:solidFill>
                      <a:latin typeface="Calibri" panose="020F0502020204030204" pitchFamily="34" charset="0"/>
                    </a:rPr>
                    <a:t>Less than 1 second</a:t>
                  </a:r>
                </a:p>
              </p:txBody>
            </p:sp>
            <p:sp>
              <p:nvSpPr>
                <p:cNvPr id="19" name="Pentagon 18"/>
                <p:cNvSpPr/>
                <p:nvPr/>
              </p:nvSpPr>
              <p:spPr>
                <a:xfrm>
                  <a:off x="17332027" y="4268326"/>
                  <a:ext cx="2701636" cy="785071"/>
                </a:xfrm>
                <a:prstGeom prst="homePlat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panose="020F0502020204030204" pitchFamily="34" charset="0"/>
                    </a:rPr>
                    <a:t>Aggregation</a:t>
                  </a:r>
                </a:p>
              </p:txBody>
            </p:sp>
            <p:cxnSp>
              <p:nvCxnSpPr>
                <p:cNvPr id="20" name="Straight Arrow Connector 19"/>
                <p:cNvCxnSpPr/>
                <p:nvPr/>
              </p:nvCxnSpPr>
              <p:spPr>
                <a:xfrm>
                  <a:off x="17332027" y="5724069"/>
                  <a:ext cx="5642273" cy="9236"/>
                </a:xfrm>
                <a:prstGeom prst="straightConnector1">
                  <a:avLst/>
                </a:prstGeom>
                <a:ln w="60325">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837662" y="5826710"/>
                  <a:ext cx="2175147" cy="400110"/>
                </a:xfrm>
                <a:prstGeom prst="rect">
                  <a:avLst/>
                </a:prstGeom>
                <a:noFill/>
              </p:spPr>
              <p:txBody>
                <a:bodyPr wrap="none" rtlCol="0">
                  <a:spAutoFit/>
                </a:bodyPr>
                <a:lstStyle/>
                <a:p>
                  <a:r>
                    <a:rPr lang="en-US" sz="2000" dirty="0">
                      <a:solidFill>
                        <a:prstClr val="black"/>
                      </a:solidFill>
                      <a:latin typeface="Calibri" panose="020F0502020204030204" pitchFamily="34" charset="0"/>
                    </a:rPr>
                    <a:t>Aggregation Period</a:t>
                  </a:r>
                </a:p>
              </p:txBody>
            </p:sp>
            <p:sp>
              <p:nvSpPr>
                <p:cNvPr id="36" name="Pentagon 35"/>
                <p:cNvSpPr/>
                <p:nvPr/>
              </p:nvSpPr>
              <p:spPr>
                <a:xfrm>
                  <a:off x="20153163" y="4268325"/>
                  <a:ext cx="2701636" cy="785071"/>
                </a:xfrm>
                <a:prstGeom prst="homePlate">
                  <a:avLst>
                    <a:gd name="adj"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panose="020F0502020204030204" pitchFamily="34" charset="0"/>
                    </a:rPr>
                    <a:t>Aggregated data Available</a:t>
                  </a:r>
                </a:p>
              </p:txBody>
            </p:sp>
          </p:grpSp>
        </p:grpSp>
        <p:grpSp>
          <p:nvGrpSpPr>
            <p:cNvPr id="16" name="Group 15"/>
            <p:cNvGrpSpPr/>
            <p:nvPr/>
          </p:nvGrpSpPr>
          <p:grpSpPr>
            <a:xfrm>
              <a:off x="1792586" y="8147958"/>
              <a:ext cx="21583500" cy="4000500"/>
              <a:chOff x="1792586" y="8147958"/>
              <a:chExt cx="21583500" cy="4000500"/>
            </a:xfrm>
          </p:grpSpPr>
          <p:sp>
            <p:nvSpPr>
              <p:cNvPr id="44" name="Rectangle 43"/>
              <p:cNvSpPr/>
              <p:nvPr/>
            </p:nvSpPr>
            <p:spPr>
              <a:xfrm>
                <a:off x="1792586" y="8147958"/>
                <a:ext cx="21583500" cy="40005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tIns="324000" rtlCol="0" anchor="t" anchorCtr="0"/>
              <a:lstStyle/>
              <a:p>
                <a:pPr marL="800100" indent="-457200">
                  <a:buFont typeface="Arial" charset="0"/>
                  <a:buChar char="•"/>
                </a:pPr>
                <a:r>
                  <a:rPr lang="en-US" sz="3200" b="1" dirty="0" smtClean="0">
                    <a:solidFill>
                      <a:prstClr val="black"/>
                    </a:solidFill>
                    <a:latin typeface="Calibri" panose="020F0502020204030204" pitchFamily="34" charset="0"/>
                  </a:rPr>
                  <a:t>Batch </a:t>
                </a:r>
                <a:r>
                  <a:rPr lang="en-US" sz="3200" b="1" dirty="0">
                    <a:solidFill>
                      <a:prstClr val="black"/>
                    </a:solidFill>
                    <a:latin typeface="Calibri" panose="020F0502020204030204" pitchFamily="34" charset="0"/>
                  </a:rPr>
                  <a:t>events (</a:t>
                </a:r>
                <a:r>
                  <a:rPr lang="en-US" sz="3200" b="1" dirty="0" smtClean="0">
                    <a:solidFill>
                      <a:prstClr val="black"/>
                    </a:solidFill>
                    <a:latin typeface="Calibri" panose="020F0502020204030204" pitchFamily="34" charset="0"/>
                  </a:rPr>
                  <a:t>Pull)</a:t>
                </a:r>
                <a:endParaRPr lang="en-US" sz="3200" b="1" dirty="0">
                  <a:solidFill>
                    <a:prstClr val="black"/>
                  </a:solidFill>
                  <a:latin typeface="Calibri" panose="020F0502020204030204" pitchFamily="34" charset="0"/>
                </a:endParaRPr>
              </a:p>
              <a:p>
                <a:pPr algn="ctr"/>
                <a:endParaRPr lang="en-US" dirty="0">
                  <a:solidFill>
                    <a:prstClr val="white"/>
                  </a:solidFill>
                </a:endParaRPr>
              </a:p>
            </p:txBody>
          </p:sp>
          <p:grpSp>
            <p:nvGrpSpPr>
              <p:cNvPr id="5" name="Group 4"/>
              <p:cNvGrpSpPr/>
              <p:nvPr/>
            </p:nvGrpSpPr>
            <p:grpSpPr>
              <a:xfrm>
                <a:off x="2956211" y="9454711"/>
                <a:ext cx="20050337" cy="1958495"/>
                <a:chOff x="2956211" y="8355776"/>
                <a:chExt cx="20050337" cy="1958495"/>
              </a:xfrm>
            </p:grpSpPr>
            <p:sp>
              <p:nvSpPr>
                <p:cNvPr id="39" name="Pentagon 38"/>
                <p:cNvSpPr/>
                <p:nvPr/>
              </p:nvSpPr>
              <p:spPr>
                <a:xfrm rot="10800000">
                  <a:off x="5702011" y="8380810"/>
                  <a:ext cx="1945697" cy="81128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pitchFamily="34" charset="0"/>
                  </a:endParaRPr>
                </a:p>
              </p:txBody>
            </p:sp>
            <p:sp>
              <p:nvSpPr>
                <p:cNvPr id="24" name="Pentagon 23"/>
                <p:cNvSpPr/>
                <p:nvPr/>
              </p:nvSpPr>
              <p:spPr>
                <a:xfrm>
                  <a:off x="2956211" y="8380810"/>
                  <a:ext cx="2592534" cy="815493"/>
                </a:xfrm>
                <a:prstGeom prst="homePlat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panose="020F0502020204030204" pitchFamily="34" charset="0"/>
                    </a:rPr>
                    <a:t>Event Generation</a:t>
                  </a:r>
                </a:p>
              </p:txBody>
            </p:sp>
            <p:sp>
              <p:nvSpPr>
                <p:cNvPr id="25" name="Pentagon 24"/>
                <p:cNvSpPr/>
                <p:nvPr/>
              </p:nvSpPr>
              <p:spPr>
                <a:xfrm>
                  <a:off x="6338455" y="8380811"/>
                  <a:ext cx="2327562" cy="80028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prstClr val="white"/>
                      </a:solidFill>
                      <a:latin typeface="Calibri" panose="020F0502020204030204" pitchFamily="34" charset="0"/>
                    </a:rPr>
                    <a:t> Relay </a:t>
                  </a:r>
                  <a:r>
                    <a:rPr lang="en-US" dirty="0">
                      <a:solidFill>
                        <a:prstClr val="white"/>
                      </a:solidFill>
                      <a:latin typeface="Calibri" panose="020F0502020204030204" pitchFamily="34" charset="0"/>
                    </a:rPr>
                    <a:t>(pull)</a:t>
                  </a:r>
                </a:p>
              </p:txBody>
            </p:sp>
            <p:sp>
              <p:nvSpPr>
                <p:cNvPr id="26" name="Pentagon 25"/>
                <p:cNvSpPr/>
                <p:nvPr/>
              </p:nvSpPr>
              <p:spPr>
                <a:xfrm>
                  <a:off x="8853051" y="8355777"/>
                  <a:ext cx="2701636" cy="785071"/>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panose="020F0502020204030204" pitchFamily="34" charset="0"/>
                    </a:rPr>
                    <a:t>Network</a:t>
                  </a:r>
                </a:p>
              </p:txBody>
            </p:sp>
            <p:sp>
              <p:nvSpPr>
                <p:cNvPr id="27" name="Pentagon 26"/>
                <p:cNvSpPr/>
                <p:nvPr/>
              </p:nvSpPr>
              <p:spPr>
                <a:xfrm>
                  <a:off x="11674187" y="8355777"/>
                  <a:ext cx="2701636" cy="785071"/>
                </a:xfrm>
                <a:prstGeom prst="homePlat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panose="020F0502020204030204" pitchFamily="34" charset="0"/>
                    </a:rPr>
                    <a:t>Collection engine</a:t>
                  </a:r>
                </a:p>
              </p:txBody>
            </p:sp>
            <p:sp>
              <p:nvSpPr>
                <p:cNvPr id="28" name="Pentagon 27"/>
                <p:cNvSpPr/>
                <p:nvPr/>
              </p:nvSpPr>
              <p:spPr>
                <a:xfrm>
                  <a:off x="14503107" y="8355777"/>
                  <a:ext cx="2537984" cy="785071"/>
                </a:xfrm>
                <a:prstGeom prst="homePlate">
                  <a:avLst>
                    <a:gd name="adj"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panose="020F0502020204030204" pitchFamily="34" charset="0"/>
                    </a:rPr>
                    <a:t>Data Available</a:t>
                  </a:r>
                </a:p>
              </p:txBody>
            </p:sp>
            <p:cxnSp>
              <p:nvCxnSpPr>
                <p:cNvPr id="29" name="Straight Arrow Connector 28"/>
                <p:cNvCxnSpPr/>
                <p:nvPr/>
              </p:nvCxnSpPr>
              <p:spPr>
                <a:xfrm flipV="1">
                  <a:off x="2956211" y="9811520"/>
                  <a:ext cx="8338322" cy="9236"/>
                </a:xfrm>
                <a:prstGeom prst="straightConnector1">
                  <a:avLst/>
                </a:prstGeom>
                <a:ln w="603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1554687" y="9811520"/>
                  <a:ext cx="5650056" cy="0"/>
                </a:xfrm>
                <a:prstGeom prst="straightConnector1">
                  <a:avLst/>
                </a:prstGeom>
                <a:ln w="60325">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956211" y="9896912"/>
                  <a:ext cx="7129580" cy="400110"/>
                </a:xfrm>
                <a:prstGeom prst="rect">
                  <a:avLst/>
                </a:prstGeom>
                <a:noFill/>
              </p:spPr>
              <p:txBody>
                <a:bodyPr wrap="none" rtlCol="0">
                  <a:spAutoFit/>
                </a:bodyPr>
                <a:lstStyle/>
                <a:p>
                  <a:r>
                    <a:rPr lang="en-US" sz="2000" dirty="0">
                      <a:solidFill>
                        <a:prstClr val="black"/>
                      </a:solidFill>
                      <a:latin typeface="Calibri" panose="020F0502020204030204" pitchFamily="34" charset="0"/>
                    </a:rPr>
                    <a:t>Event generation period + event collection time + Network Latency</a:t>
                  </a:r>
                </a:p>
              </p:txBody>
            </p:sp>
            <p:sp>
              <p:nvSpPr>
                <p:cNvPr id="32" name="TextBox 31"/>
                <p:cNvSpPr txBox="1"/>
                <p:nvPr/>
              </p:nvSpPr>
              <p:spPr>
                <a:xfrm>
                  <a:off x="13025005" y="9914161"/>
                  <a:ext cx="2144626" cy="400110"/>
                </a:xfrm>
                <a:prstGeom prst="rect">
                  <a:avLst/>
                </a:prstGeom>
                <a:noFill/>
              </p:spPr>
              <p:txBody>
                <a:bodyPr wrap="none" rtlCol="0">
                  <a:spAutoFit/>
                </a:bodyPr>
                <a:lstStyle/>
                <a:p>
                  <a:r>
                    <a:rPr lang="en-US" sz="2000" dirty="0">
                      <a:solidFill>
                        <a:prstClr val="black"/>
                      </a:solidFill>
                      <a:latin typeface="Calibri" panose="020F0502020204030204" pitchFamily="34" charset="0"/>
                    </a:rPr>
                    <a:t>Less than 1 second</a:t>
                  </a:r>
                </a:p>
              </p:txBody>
            </p:sp>
            <p:sp>
              <p:nvSpPr>
                <p:cNvPr id="40" name="Pentagon 39"/>
                <p:cNvSpPr/>
                <p:nvPr/>
              </p:nvSpPr>
              <p:spPr>
                <a:xfrm>
                  <a:off x="17364275" y="8355777"/>
                  <a:ext cx="2701636" cy="785071"/>
                </a:xfrm>
                <a:prstGeom prst="homePlat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panose="020F0502020204030204" pitchFamily="34" charset="0"/>
                    </a:rPr>
                    <a:t>Aggregation</a:t>
                  </a:r>
                </a:p>
              </p:txBody>
            </p:sp>
            <p:cxnSp>
              <p:nvCxnSpPr>
                <p:cNvPr id="41" name="Straight Arrow Connector 40"/>
                <p:cNvCxnSpPr/>
                <p:nvPr/>
              </p:nvCxnSpPr>
              <p:spPr>
                <a:xfrm>
                  <a:off x="17364275" y="9811520"/>
                  <a:ext cx="5642273" cy="9236"/>
                </a:xfrm>
                <a:prstGeom prst="straightConnector1">
                  <a:avLst/>
                </a:prstGeom>
                <a:ln w="60325">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8869910" y="9914161"/>
                  <a:ext cx="2175147" cy="400110"/>
                </a:xfrm>
                <a:prstGeom prst="rect">
                  <a:avLst/>
                </a:prstGeom>
                <a:noFill/>
              </p:spPr>
              <p:txBody>
                <a:bodyPr wrap="none" rtlCol="0">
                  <a:spAutoFit/>
                </a:bodyPr>
                <a:lstStyle/>
                <a:p>
                  <a:r>
                    <a:rPr lang="en-US" sz="2000" dirty="0">
                      <a:solidFill>
                        <a:prstClr val="black"/>
                      </a:solidFill>
                      <a:latin typeface="Calibri" panose="020F0502020204030204" pitchFamily="34" charset="0"/>
                    </a:rPr>
                    <a:t>Aggregation Period</a:t>
                  </a:r>
                </a:p>
              </p:txBody>
            </p:sp>
            <p:sp>
              <p:nvSpPr>
                <p:cNvPr id="43" name="Pentagon 42"/>
                <p:cNvSpPr/>
                <p:nvPr/>
              </p:nvSpPr>
              <p:spPr>
                <a:xfrm>
                  <a:off x="20185411" y="8355776"/>
                  <a:ext cx="2701636" cy="785071"/>
                </a:xfrm>
                <a:prstGeom prst="homePlate">
                  <a:avLst>
                    <a:gd name="adj"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alibri" panose="020F0502020204030204" pitchFamily="34" charset="0"/>
                    </a:rPr>
                    <a:t>Aggregated data Available</a:t>
                  </a:r>
                </a:p>
              </p:txBody>
            </p:sp>
          </p:grpSp>
        </p:grpSp>
      </p:grpSp>
      <p:sp>
        <p:nvSpPr>
          <p:cNvPr id="37" name="TextBox 36"/>
          <p:cNvSpPr txBox="1"/>
          <p:nvPr/>
        </p:nvSpPr>
        <p:spPr>
          <a:xfrm>
            <a:off x="1390800" y="1923150"/>
            <a:ext cx="21583500" cy="1077218"/>
          </a:xfrm>
          <a:prstGeom prst="rect">
            <a:avLst/>
          </a:prstGeom>
          <a:noFill/>
        </p:spPr>
        <p:txBody>
          <a:bodyPr wrap="square" rtlCol="0">
            <a:spAutoFit/>
          </a:bodyPr>
          <a:lstStyle/>
          <a:p>
            <a:r>
              <a:rPr lang="en-US" sz="3200" dirty="0" smtClean="0">
                <a:solidFill>
                  <a:prstClr val="black"/>
                </a:solidFill>
                <a:latin typeface="Calibri" panose="020F0502020204030204" pitchFamily="34" charset="0"/>
              </a:rPr>
              <a:t>Events are made available for real-time analysis </a:t>
            </a:r>
            <a:r>
              <a:rPr lang="en-US" sz="3200" b="1" dirty="0" smtClean="0">
                <a:solidFill>
                  <a:prstClr val="black"/>
                </a:solidFill>
                <a:latin typeface="Calibri" panose="020F0502020204030204" pitchFamily="34" charset="0"/>
              </a:rPr>
              <a:t>instantaneously</a:t>
            </a:r>
            <a:r>
              <a:rPr lang="en-US" sz="3200" dirty="0" smtClean="0">
                <a:solidFill>
                  <a:prstClr val="black"/>
                </a:solidFill>
                <a:latin typeface="Calibri" panose="020F0502020204030204" pitchFamily="34" charset="0"/>
              </a:rPr>
              <a:t> once served to the Collection engine. Late events are automatically handled by Devo in a way that is </a:t>
            </a:r>
            <a:r>
              <a:rPr lang="en-US" sz="3200" b="1" dirty="0" smtClean="0">
                <a:solidFill>
                  <a:prstClr val="black"/>
                </a:solidFill>
                <a:latin typeface="Calibri" panose="020F0502020204030204" pitchFamily="34" charset="0"/>
              </a:rPr>
              <a:t>seamless for the final user</a:t>
            </a:r>
            <a:r>
              <a:rPr lang="en-US" sz="3200" dirty="0" smtClean="0">
                <a:solidFill>
                  <a:prstClr val="black"/>
                </a:solidFill>
                <a:latin typeface="Calibri" panose="020F0502020204030204" pitchFamily="34" charset="0"/>
              </a:rPr>
              <a:t>.</a:t>
            </a:r>
            <a:endParaRPr lang="en-US" sz="3200" dirty="0">
              <a:solidFill>
                <a:prstClr val="black"/>
              </a:solidFill>
              <a:latin typeface="Calibri" panose="020F0502020204030204" pitchFamily="34" charset="0"/>
            </a:endParaRPr>
          </a:p>
        </p:txBody>
      </p:sp>
      <p:sp>
        <p:nvSpPr>
          <p:cNvPr id="48"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12" name="Rectangle 1"/>
          <p:cNvSpPr>
            <a:spLocks noChangeArrowheads="1"/>
          </p:cNvSpPr>
          <p:nvPr/>
        </p:nvSpPr>
        <p:spPr bwMode="auto">
          <a:xfrm>
            <a:off x="1390799" y="873133"/>
            <a:ext cx="18829516" cy="1425574"/>
          </a:xfrm>
          <a:prstGeom prst="rect">
            <a:avLst/>
          </a:prstGeom>
          <a:noFill/>
          <a:ln w="9525">
            <a:noFill/>
            <a:miter lim="800000"/>
            <a:headEnd/>
            <a:tailEnd/>
          </a:ln>
          <a:effectLst/>
          <a:extLst>
            <a:ext uri="{909E8E84-426E-40DD-AFC4-6F175D3DCCD1}">
              <a14:hiddenFill xmlns:a14="http://schemas.microsoft.com/office/drawing/2010/main">
                <a:solidFill>
                  <a:srgbClr val="F8F9F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5992" tIns="95992" rIns="95992" bIns="95992" numCol="1" anchor="t" anchorCtr="0" compatLnSpc="1">
            <a:prstTxWarp prst="textNoShape">
              <a:avLst/>
            </a:prstTxWarp>
            <a:noAutofit/>
          </a:bodyPr>
          <a:lstStyle/>
          <a:p>
            <a:pPr eaLnBrk="0" fontAlgn="base" hangingPunct="0">
              <a:spcBef>
                <a:spcPct val="3200000"/>
              </a:spcBef>
              <a:spcAft>
                <a:spcPct val="0"/>
              </a:spcAft>
            </a:pPr>
            <a:r>
              <a:rPr lang="en-US" altLang="en-US" sz="4000" b="1" dirty="0" smtClean="0">
                <a:solidFill>
                  <a:srgbClr val="000000"/>
                </a:solidFill>
                <a:latin typeface="Calibri" panose="020F0502020204030204" pitchFamily="34" charset="0"/>
              </a:rPr>
              <a:t>QUERY RESPONSE TIME AND DELAY TIME </a:t>
            </a:r>
          </a:p>
        </p:txBody>
      </p:sp>
      <p:sp>
        <p:nvSpPr>
          <p:cNvPr id="49" name="Rectangle 48"/>
          <p:cNvSpPr/>
          <p:nvPr/>
        </p:nvSpPr>
        <p:spPr>
          <a:xfrm rot="16200000">
            <a:off x="-464128" y="11488386"/>
            <a:ext cx="2463138"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PROBES</a:t>
            </a:r>
          </a:p>
        </p:txBody>
      </p:sp>
      <p:sp>
        <p:nvSpPr>
          <p:cNvPr id="50" name="Rectangle 49"/>
          <p:cNvSpPr/>
          <p:nvPr/>
        </p:nvSpPr>
        <p:spPr>
          <a:xfrm rot="16200000">
            <a:off x="-477755" y="8869623"/>
            <a:ext cx="2490392"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DATA LAKE</a:t>
            </a:r>
          </a:p>
        </p:txBody>
      </p:sp>
      <p:sp>
        <p:nvSpPr>
          <p:cNvPr id="51" name="Rectangle 50"/>
          <p:cNvSpPr/>
          <p:nvPr/>
        </p:nvSpPr>
        <p:spPr>
          <a:xfrm rot="16200000">
            <a:off x="-1735649" y="5005080"/>
            <a:ext cx="5006181"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SOC-cem-sqm</a:t>
            </a:r>
          </a:p>
        </p:txBody>
      </p:sp>
      <p:sp>
        <p:nvSpPr>
          <p:cNvPr id="45" name="Oval 44"/>
          <p:cNvSpPr/>
          <p:nvPr/>
        </p:nvSpPr>
        <p:spPr>
          <a:xfrm>
            <a:off x="618941" y="903443"/>
            <a:ext cx="720000" cy="720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4000" b="1" dirty="0" smtClean="0">
                <a:solidFill>
                  <a:schemeClr val="tx1"/>
                </a:solidFill>
                <a:latin typeface="Calibri" panose="020F0502020204030204" pitchFamily="34" charset="0"/>
              </a:rPr>
              <a:t>8</a:t>
            </a:r>
            <a:endParaRPr lang="en-US" sz="4000" b="1" dirty="0">
              <a:solidFill>
                <a:schemeClr val="tx1"/>
              </a:solidFill>
              <a:latin typeface="Calibri" panose="020F0502020204030204" pitchFamily="34" charset="0"/>
            </a:endParaRPr>
          </a:p>
        </p:txBody>
      </p:sp>
    </p:spTree>
    <p:extLst>
      <p:ext uri="{BB962C8B-B14F-4D97-AF65-F5344CB8AC3E}">
        <p14:creationId xmlns:p14="http://schemas.microsoft.com/office/powerpoint/2010/main" val="1347541117"/>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a:solidFill>
                  <a:prstClr val="white"/>
                </a:solidFill>
                <a:latin typeface="Calibri" panose="020F0502020204030204" pitchFamily="34" charset="0"/>
              </a:rPr>
              <a:t>GDPR</a:t>
            </a:r>
          </a:p>
        </p:txBody>
      </p:sp>
      <p:sp>
        <p:nvSpPr>
          <p:cNvPr id="4" name="Rectángulo 25"/>
          <p:cNvSpPr/>
          <p:nvPr/>
        </p:nvSpPr>
        <p:spPr>
          <a:xfrm>
            <a:off x="1390800" y="1923150"/>
            <a:ext cx="21583500" cy="584775"/>
          </a:xfrm>
          <a:prstGeom prst="rect">
            <a:avLst/>
          </a:prstGeom>
          <a:noFill/>
          <a:ln w="25400" cap="flat" cmpd="sng" algn="ctr">
            <a:noFill/>
            <a:prstDash val="solid"/>
            <a:miter lim="800000"/>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r>
              <a:rPr lang="en-US" sz="3200" dirty="0" smtClean="0">
                <a:solidFill>
                  <a:srgbClr val="000000"/>
                </a:solidFill>
                <a:latin typeface="Calibri" panose="020F0502020204030204" pitchFamily="34" charset="0"/>
                <a:cs typeface="Tahoma" panose="020B0604030504040204" pitchFamily="34" charset="0"/>
              </a:rPr>
              <a:t>Devo and the General Data Protection Regulation (GDPR). </a:t>
            </a:r>
            <a:r>
              <a:rPr lang="en-US" sz="3200" dirty="0">
                <a:solidFill>
                  <a:prstClr val="black"/>
                </a:solidFill>
                <a:latin typeface="Calibri" panose="020F0502020204030204" pitchFamily="34" charset="0"/>
                <a:cs typeface="Tahoma" panose="020B0604030504040204" pitchFamily="34" charset="0"/>
              </a:rPr>
              <a:t>Devo complies with GDPR and provides its customers with a GDPR-compliant Data Operations Platform. </a:t>
            </a:r>
          </a:p>
        </p:txBody>
      </p:sp>
      <p:sp>
        <p:nvSpPr>
          <p:cNvPr id="13"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3" name="Rectangle 2"/>
          <p:cNvSpPr/>
          <p:nvPr/>
        </p:nvSpPr>
        <p:spPr>
          <a:xfrm>
            <a:off x="1390799" y="873133"/>
            <a:ext cx="18829516" cy="1050017"/>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wrap="none" lIns="95992" tIns="95992" rIns="95992" bIns="95992">
            <a:noAutofit/>
          </a:bodyPr>
          <a:lstStyle/>
          <a:p>
            <a:pPr>
              <a:spcBef>
                <a:spcPts val="3200"/>
              </a:spcBef>
            </a:pPr>
            <a:r>
              <a:rPr lang="en-US" sz="4000" b="1" dirty="0" smtClean="0">
                <a:solidFill>
                  <a:prstClr val="black"/>
                </a:solidFill>
                <a:latin typeface="Calibri" panose="020F0502020204030204" pitchFamily="34" charset="0"/>
              </a:rPr>
              <a:t>GDPR: PROCESSING OF ANONYMIZED CUSTOMER DATA</a:t>
            </a:r>
            <a:endParaRPr lang="en-US" sz="4000" b="1" dirty="0">
              <a:solidFill>
                <a:prstClr val="black"/>
              </a:solidFill>
              <a:latin typeface="Calibri" panose="020F0502020204030204" pitchFamily="34" charset="0"/>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37741" y="3738033"/>
            <a:ext cx="1553688" cy="1553688"/>
          </a:xfrm>
          <a:prstGeom prst="rect">
            <a:avLst/>
          </a:prstGeom>
        </p:spPr>
      </p:pic>
      <p:sp>
        <p:nvSpPr>
          <p:cNvPr id="17" name="Rectangle 16"/>
          <p:cNvSpPr/>
          <p:nvPr/>
        </p:nvSpPr>
        <p:spPr>
          <a:xfrm>
            <a:off x="1789895" y="5166799"/>
            <a:ext cx="21517584" cy="7524000"/>
          </a:xfrm>
          <a:prstGeom prst="rect">
            <a:avLst/>
          </a:prstGeom>
          <a:solidFill>
            <a:schemeClr val="bg1">
              <a:lumMod val="95000"/>
            </a:schemeClr>
          </a:solidFill>
          <a:ln>
            <a:solidFill>
              <a:schemeClr val="bg1">
                <a:lumMod val="65000"/>
              </a:schemeClr>
            </a:solidFill>
          </a:ln>
        </p:spPr>
        <p:txBody>
          <a:bodyPr wrap="square" lIns="216000" tIns="108000" rIns="216000">
            <a:spAutoFit/>
          </a:bodyPr>
          <a:lstStyle/>
          <a:p>
            <a:pPr marL="457200" indent="-457200" algn="just">
              <a:spcBef>
                <a:spcPts val="600"/>
              </a:spcBef>
              <a:buClr>
                <a:srgbClr val="9AAE04"/>
              </a:buClr>
              <a:buFont typeface="Arial" panose="020B0604020202020204" pitchFamily="34" charset="0"/>
              <a:buChar char="•"/>
            </a:pPr>
            <a:r>
              <a:rPr lang="en-US" sz="3200" dirty="0" smtClean="0">
                <a:latin typeface="Calibri" panose="020F0502020204030204" pitchFamily="34" charset="0"/>
                <a:cs typeface="Tahoma" panose="020B0604030504040204" pitchFamily="34" charset="0"/>
              </a:rPr>
              <a:t>Devo acts as a </a:t>
            </a:r>
            <a:r>
              <a:rPr lang="en-US" sz="3200" b="1" dirty="0" smtClean="0">
                <a:latin typeface="Calibri" panose="020F0502020204030204" pitchFamily="34" charset="0"/>
                <a:cs typeface="Tahoma" panose="020B0604030504040204" pitchFamily="34" charset="0"/>
              </a:rPr>
              <a:t>data processor </a:t>
            </a:r>
            <a:r>
              <a:rPr lang="en-US" sz="3200" dirty="0" smtClean="0">
                <a:latin typeface="Calibri" panose="020F0502020204030204" pitchFamily="34" charset="0"/>
                <a:cs typeface="Tahoma" panose="020B0604030504040204" pitchFamily="34" charset="0"/>
              </a:rPr>
              <a:t>under the terms of the GDPR</a:t>
            </a:r>
          </a:p>
          <a:p>
            <a:pPr marL="457200" indent="-457200" algn="just">
              <a:spcBef>
                <a:spcPts val="600"/>
              </a:spcBef>
              <a:buClr>
                <a:srgbClr val="9AAE04"/>
              </a:buClr>
              <a:buFont typeface="Arial" panose="020B0604020202020204" pitchFamily="34" charset="0"/>
              <a:buChar char="•"/>
            </a:pPr>
            <a:r>
              <a:rPr lang="en-US" sz="3200" dirty="0" smtClean="0">
                <a:latin typeface="Calibri" panose="020F0502020204030204" pitchFamily="34" charset="0"/>
                <a:cs typeface="Tahoma" panose="020B0604030504040204" pitchFamily="34" charset="0"/>
              </a:rPr>
              <a:t>Devo is </a:t>
            </a:r>
            <a:r>
              <a:rPr lang="en-US" sz="3200" b="1" dirty="0" smtClean="0">
                <a:latin typeface="Calibri" panose="020F0502020204030204" pitchFamily="34" charset="0"/>
                <a:cs typeface="Tahoma" panose="020B0604030504040204" pitchFamily="34" charset="0"/>
              </a:rPr>
              <a:t>data-agnostic</a:t>
            </a:r>
            <a:r>
              <a:rPr lang="en-US" sz="3200" dirty="0" smtClean="0">
                <a:latin typeface="Calibri" panose="020F0502020204030204" pitchFamily="34" charset="0"/>
                <a:cs typeface="Tahoma" panose="020B0604030504040204" pitchFamily="34" charset="0"/>
              </a:rPr>
              <a:t>, providing a mechanism through which the </a:t>
            </a:r>
            <a:r>
              <a:rPr lang="en-US" sz="3200" b="1" dirty="0" smtClean="0">
                <a:latin typeface="Calibri" panose="020F0502020204030204" pitchFamily="34" charset="0"/>
                <a:cs typeface="Tahoma" panose="020B0604030504040204" pitchFamily="34" charset="0"/>
              </a:rPr>
              <a:t>customer determines the purpose and the scope for which it uses the Devo platform and analyzes its own data</a:t>
            </a:r>
            <a:r>
              <a:rPr lang="en-US" sz="3200" dirty="0" smtClean="0">
                <a:latin typeface="Calibri" panose="020F0502020204030204" pitchFamily="34" charset="0"/>
                <a:cs typeface="Tahoma" panose="020B0604030504040204" pitchFamily="34" charset="0"/>
              </a:rPr>
              <a:t>. </a:t>
            </a:r>
            <a:r>
              <a:rPr lang="en-US" sz="3200" dirty="0">
                <a:latin typeface="Calibri" panose="020F0502020204030204" pitchFamily="34" charset="0"/>
                <a:cs typeface="Tahoma" panose="020B0604030504040204" pitchFamily="34" charset="0"/>
              </a:rPr>
              <a:t>D</a:t>
            </a:r>
            <a:r>
              <a:rPr lang="en-US" sz="3200" dirty="0" smtClean="0">
                <a:latin typeface="Calibri" panose="020F0502020204030204" pitchFamily="34" charset="0"/>
                <a:cs typeface="Tahoma" panose="020B0604030504040204" pitchFamily="34" charset="0"/>
              </a:rPr>
              <a:t>ata is only stored in accordance with the customer’s specifications</a:t>
            </a:r>
          </a:p>
          <a:p>
            <a:pPr marL="457200" indent="-457200" algn="just">
              <a:spcBef>
                <a:spcPts val="600"/>
              </a:spcBef>
              <a:buClr>
                <a:srgbClr val="9AAE04"/>
              </a:buClr>
              <a:buFont typeface="Arial" panose="020B0604020202020204" pitchFamily="34" charset="0"/>
              <a:buChar char="•"/>
            </a:pPr>
            <a:r>
              <a:rPr lang="en-US" sz="3200" dirty="0" smtClean="0">
                <a:latin typeface="Calibri" panose="020F0502020204030204" pitchFamily="34" charset="0"/>
                <a:cs typeface="Tahoma" panose="020B0604030504040204" pitchFamily="34" charset="0"/>
              </a:rPr>
              <a:t>Devo provides functionality to </a:t>
            </a:r>
            <a:r>
              <a:rPr lang="en-US" sz="3200" b="1" dirty="0" smtClean="0">
                <a:latin typeface="Calibri" panose="020F0502020204030204" pitchFamily="34" charset="0"/>
                <a:cs typeface="Tahoma" panose="020B0604030504040204" pitchFamily="34" charset="0"/>
              </a:rPr>
              <a:t>locate and delete specific records stored in their accounts</a:t>
            </a:r>
            <a:r>
              <a:rPr lang="en-US" sz="3200" dirty="0" smtClean="0">
                <a:latin typeface="Calibri" panose="020F0502020204030204" pitchFamily="34" charset="0"/>
                <a:cs typeface="Tahoma" panose="020B0604030504040204" pitchFamily="34" charset="0"/>
              </a:rPr>
              <a:t>, searching through the data stored in an account for specific information and to then </a:t>
            </a:r>
            <a:r>
              <a:rPr lang="en-US" sz="3200" b="1" dirty="0" smtClean="0">
                <a:latin typeface="Calibri" panose="020F0502020204030204" pitchFamily="34" charset="0"/>
                <a:cs typeface="Tahoma" panose="020B0604030504040204" pitchFamily="34" charset="0"/>
              </a:rPr>
              <a:t>delete or anonymize </a:t>
            </a:r>
            <a:r>
              <a:rPr lang="en-US" sz="3200" dirty="0" smtClean="0">
                <a:latin typeface="Calibri" panose="020F0502020204030204" pitchFamily="34" charset="0"/>
                <a:cs typeface="Tahoma" panose="020B0604030504040204" pitchFamily="34" charset="0"/>
              </a:rPr>
              <a:t>such data</a:t>
            </a:r>
          </a:p>
          <a:p>
            <a:pPr marL="457200" indent="-457200" algn="just">
              <a:spcBef>
                <a:spcPts val="600"/>
              </a:spcBef>
              <a:buClr>
                <a:srgbClr val="9AAE04"/>
              </a:buClr>
              <a:buFont typeface="Arial" panose="020B0604020202020204" pitchFamily="34" charset="0"/>
              <a:buChar char="•"/>
            </a:pPr>
            <a:r>
              <a:rPr lang="en-US" sz="3200" b="1" dirty="0" smtClean="0">
                <a:latin typeface="Calibri" panose="020F0502020204030204" pitchFamily="34" charset="0"/>
                <a:cs typeface="Tahoma" panose="020B0604030504040204" pitchFamily="34" charset="0"/>
              </a:rPr>
              <a:t>Powerful reporting tools </a:t>
            </a:r>
            <a:r>
              <a:rPr lang="en-US" sz="3200" dirty="0" smtClean="0">
                <a:latin typeface="Calibri" panose="020F0502020204030204" pitchFamily="34" charset="0"/>
                <a:cs typeface="Tahoma" panose="020B0604030504040204" pitchFamily="34" charset="0"/>
              </a:rPr>
              <a:t>enable customers to easily demonstrate compliance with GDPR and other regulations and policies. It also simplifies the process of reporting on </a:t>
            </a:r>
            <a:r>
              <a:rPr lang="en-US" sz="3200" b="1" dirty="0" smtClean="0">
                <a:latin typeface="Calibri" panose="020F0502020204030204" pitchFamily="34" charset="0"/>
                <a:cs typeface="Tahoma" panose="020B0604030504040204" pitchFamily="34" charset="0"/>
              </a:rPr>
              <a:t>compliance</a:t>
            </a:r>
          </a:p>
          <a:p>
            <a:pPr marL="457200" indent="-457200" algn="just">
              <a:spcBef>
                <a:spcPts val="600"/>
              </a:spcBef>
              <a:buClr>
                <a:srgbClr val="9AAE04"/>
              </a:buClr>
              <a:buFont typeface="Arial" panose="020B0604020202020204" pitchFamily="34" charset="0"/>
              <a:buChar char="•"/>
            </a:pPr>
            <a:r>
              <a:rPr lang="en-US" sz="3200" dirty="0">
                <a:latin typeface="Calibri" panose="020F0502020204030204" pitchFamily="34" charset="0"/>
                <a:cs typeface="Tahoma" panose="020B0604030504040204" pitchFamily="34" charset="0"/>
              </a:rPr>
              <a:t>Users can define different retention periods for different types of information, facilitating compliance with many laws and regulations at the same time. </a:t>
            </a:r>
          </a:p>
          <a:p>
            <a:pPr marL="457200" indent="-457200" algn="just">
              <a:spcBef>
                <a:spcPts val="600"/>
              </a:spcBef>
              <a:buClr>
                <a:srgbClr val="9AAE04"/>
              </a:buClr>
              <a:buFont typeface="Arial" panose="020B0604020202020204" pitchFamily="34" charset="0"/>
              <a:buChar char="•"/>
            </a:pPr>
            <a:r>
              <a:rPr lang="en-US" sz="3200" dirty="0" smtClean="0">
                <a:latin typeface="Calibri" panose="020F0502020204030204" pitchFamily="34" charset="0"/>
                <a:cs typeface="Tahoma" panose="020B0604030504040204" pitchFamily="34" charset="0"/>
              </a:rPr>
              <a:t>Devo is </a:t>
            </a:r>
            <a:r>
              <a:rPr lang="en-US" sz="3200" b="1" dirty="0" smtClean="0">
                <a:latin typeface="Calibri" panose="020F0502020204030204" pitchFamily="34" charset="0"/>
                <a:cs typeface="Tahoma" panose="020B0604030504040204" pitchFamily="34" charset="0"/>
              </a:rPr>
              <a:t>fully compliant with the data protection principles of Article 5 GDPR</a:t>
            </a:r>
            <a:r>
              <a:rPr lang="en-US" sz="3200" dirty="0" smtClean="0">
                <a:latin typeface="Calibri" panose="020F0502020204030204" pitchFamily="34" charset="0"/>
                <a:cs typeface="Tahoma" panose="020B0604030504040204" pitchFamily="34" charset="0"/>
              </a:rPr>
              <a:t>, i.e. lawfulness, fairness and transparency, as well as its obligations regarding purpose limitation and data minimization</a:t>
            </a:r>
          </a:p>
          <a:p>
            <a:pPr marL="457200" indent="-457200" algn="just">
              <a:spcBef>
                <a:spcPts val="600"/>
              </a:spcBef>
              <a:buClr>
                <a:srgbClr val="9AAE04"/>
              </a:buClr>
              <a:buFont typeface="Arial" panose="020B0604020202020204" pitchFamily="34" charset="0"/>
              <a:buChar char="•"/>
            </a:pPr>
            <a:r>
              <a:rPr lang="en-US" sz="3200" dirty="0" smtClean="0">
                <a:latin typeface="Calibri" panose="020F0502020204030204" pitchFamily="34" charset="0"/>
                <a:cs typeface="Tahoma" panose="020B0604030504040204" pitchFamily="34" charset="0"/>
              </a:rPr>
              <a:t>SOC 2 Type II certification, Devo has appropriate technical and organizational </a:t>
            </a:r>
            <a:r>
              <a:rPr lang="en-US" sz="3200" b="1" dirty="0" smtClean="0">
                <a:latin typeface="Calibri" panose="020F0502020204030204" pitchFamily="34" charset="0"/>
                <a:cs typeface="Tahoma" panose="020B0604030504040204" pitchFamily="34" charset="0"/>
              </a:rPr>
              <a:t>security mechanisms in place to protect against unauthorized or unlawful processing </a:t>
            </a:r>
            <a:r>
              <a:rPr lang="en-US" sz="3200" dirty="0" smtClean="0">
                <a:latin typeface="Calibri" panose="020F0502020204030204" pitchFamily="34" charset="0"/>
                <a:cs typeface="Tahoma" panose="020B0604030504040204" pitchFamily="34" charset="0"/>
              </a:rPr>
              <a:t>and against accidental loss, destruction or damage of data </a:t>
            </a:r>
          </a:p>
        </p:txBody>
      </p:sp>
      <p:sp>
        <p:nvSpPr>
          <p:cNvPr id="18" name="Rectangle 17"/>
          <p:cNvSpPr/>
          <p:nvPr/>
        </p:nvSpPr>
        <p:spPr>
          <a:xfrm>
            <a:off x="2062267" y="3073489"/>
            <a:ext cx="21517584" cy="646331"/>
          </a:xfrm>
          <a:prstGeom prst="rect">
            <a:avLst/>
          </a:prstGeom>
        </p:spPr>
        <p:txBody>
          <a:bodyPr wrap="square">
            <a:spAutoFit/>
          </a:bodyPr>
          <a:lstStyle/>
          <a:p>
            <a:pPr algn="ctr">
              <a:buClr>
                <a:srgbClr val="9AAE04"/>
              </a:buClr>
            </a:pPr>
            <a:r>
              <a:rPr lang="en-US" sz="3600" b="1" dirty="0" smtClean="0">
                <a:solidFill>
                  <a:prstClr val="black"/>
                </a:solidFill>
                <a:latin typeface="Calibri" panose="020F0502020204030204" pitchFamily="34" charset="0"/>
                <a:cs typeface="Tahoma" panose="020B0604030504040204" pitchFamily="34" charset="0"/>
              </a:rPr>
              <a:t>Key aspects of Devo compliance with GDPR </a:t>
            </a:r>
          </a:p>
        </p:txBody>
      </p:sp>
      <p:sp>
        <p:nvSpPr>
          <p:cNvPr id="19" name="Oval 18"/>
          <p:cNvSpPr/>
          <p:nvPr/>
        </p:nvSpPr>
        <p:spPr>
          <a:xfrm>
            <a:off x="618941" y="903443"/>
            <a:ext cx="720000" cy="720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4000" b="1" dirty="0" smtClean="0">
                <a:solidFill>
                  <a:schemeClr val="tx1"/>
                </a:solidFill>
                <a:latin typeface="Calibri" panose="020F0502020204030204" pitchFamily="34" charset="0"/>
              </a:rPr>
              <a:t>9</a:t>
            </a:r>
            <a:endParaRPr lang="en-US" sz="4000" b="1" dirty="0">
              <a:solidFill>
                <a:schemeClr val="tx1"/>
              </a:solidFill>
              <a:latin typeface="Calibri" panose="020F0502020204030204" pitchFamily="34" charset="0"/>
            </a:endParaRPr>
          </a:p>
        </p:txBody>
      </p:sp>
      <p:sp>
        <p:nvSpPr>
          <p:cNvPr id="20" name="Rectangle 19"/>
          <p:cNvSpPr/>
          <p:nvPr/>
        </p:nvSpPr>
        <p:spPr>
          <a:xfrm rot="16200000">
            <a:off x="-464128" y="11488386"/>
            <a:ext cx="2463138"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cs typeface="Calibri" panose="020F0502020204030204" pitchFamily="34" charset="0"/>
              </a:rPr>
              <a:t>PROBES</a:t>
            </a:r>
          </a:p>
        </p:txBody>
      </p:sp>
      <p:sp>
        <p:nvSpPr>
          <p:cNvPr id="21" name="Rectangle 20"/>
          <p:cNvSpPr/>
          <p:nvPr/>
        </p:nvSpPr>
        <p:spPr>
          <a:xfrm rot="16200000">
            <a:off x="-477755" y="8869623"/>
            <a:ext cx="2490392"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cs typeface="Calibri" panose="020F0502020204030204" pitchFamily="34" charset="0"/>
              </a:rPr>
              <a:t>DATA LAKE</a:t>
            </a:r>
          </a:p>
        </p:txBody>
      </p:sp>
      <p:sp>
        <p:nvSpPr>
          <p:cNvPr id="22" name="Rectangle 21"/>
          <p:cNvSpPr/>
          <p:nvPr/>
        </p:nvSpPr>
        <p:spPr>
          <a:xfrm rot="16200000">
            <a:off x="-1735649" y="5005080"/>
            <a:ext cx="5006181"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cs typeface="Calibri" panose="020F0502020204030204" pitchFamily="34" charset="0"/>
              </a:rPr>
              <a:t>SOC-cem-sqm</a:t>
            </a:r>
          </a:p>
        </p:txBody>
      </p:sp>
    </p:spTree>
    <p:extLst>
      <p:ext uri="{BB962C8B-B14F-4D97-AF65-F5344CB8AC3E}">
        <p14:creationId xmlns:p14="http://schemas.microsoft.com/office/powerpoint/2010/main" val="2943405361"/>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2"/>
          </p:nvPr>
        </p:nvSpPr>
        <p:spPr/>
        <p:txBody>
          <a:bodyPr/>
          <a:lstStyle/>
          <a:p>
            <a:fld id="{86CB4B4D-7CA3-9044-876B-883B54F8677D}" type="slidenum">
              <a:rPr lang="es-ES" smtClean="0">
                <a:solidFill>
                  <a:prstClr val="black">
                    <a:tint val="75000"/>
                  </a:prstClr>
                </a:solidFill>
              </a:rPr>
              <a:pPr/>
              <a:t>34</a:t>
            </a:fld>
            <a:endParaRPr lang="es-ES" dirty="0">
              <a:solidFill>
                <a:prstClr val="black">
                  <a:tint val="75000"/>
                </a:prstClr>
              </a:solidFill>
            </a:endParaRPr>
          </a:p>
        </p:txBody>
      </p:sp>
      <p:sp>
        <p:nvSpPr>
          <p:cNvPr id="4"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defRPr/>
            </a:pPr>
            <a:r>
              <a:rPr lang="en-US" sz="4000" b="1" cap="all" dirty="0" smtClean="0">
                <a:solidFill>
                  <a:prstClr val="black"/>
                </a:solidFill>
                <a:latin typeface="Calibri" panose="020F0502020204030204" pitchFamily="34" charset="0"/>
              </a:rPr>
              <a:t>xx</a:t>
            </a:r>
            <a:endParaRPr lang="en-US" sz="4000" b="1" cap="all" dirty="0">
              <a:solidFill>
                <a:prstClr val="black"/>
              </a:solidFill>
              <a:latin typeface="Calibri" panose="020F0502020204030204" pitchFamily="34" charset="0"/>
            </a:endParaRPr>
          </a:p>
        </p:txBody>
      </p:sp>
      <p:sp>
        <p:nvSpPr>
          <p:cNvPr id="5"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6" name="Rectangle 27"/>
          <p:cNvSpPr/>
          <p:nvPr/>
        </p:nvSpPr>
        <p:spPr>
          <a:xfrm>
            <a:off x="2480994" y="8029100"/>
            <a:ext cx="10931966" cy="4641869"/>
          </a:xfrm>
          <a:prstGeom prst="rect">
            <a:avLst/>
          </a:prstGeom>
          <a:solidFill>
            <a:schemeClr val="bg1">
              <a:lumMod val="95000"/>
            </a:schemeClr>
          </a:solidFill>
          <a:ln w="38100">
            <a:solidFill>
              <a:schemeClr val="tx1"/>
            </a:solidFill>
            <a:prstDash val="solid"/>
          </a:ln>
        </p:spPr>
        <p:txBody>
          <a:bodyPr wrap="square" lIns="180000" tIns="432000" rIns="144000" rtlCol="0" anchor="ctr">
            <a:noAutofit/>
          </a:bodyPr>
          <a:lstStyle/>
          <a:p>
            <a:pPr>
              <a:spcBef>
                <a:spcPts val="600"/>
              </a:spcBef>
            </a:pPr>
            <a:endParaRPr lang="en-US" sz="2600" dirty="0" smtClean="0">
              <a:latin typeface="Calibri" panose="020F0502020204030204" pitchFamily="34" charset="0"/>
              <a:cs typeface="Calibri" panose="020F0502020204030204" pitchFamily="34" charset="0"/>
            </a:endParaRPr>
          </a:p>
        </p:txBody>
      </p:sp>
      <p:sp>
        <p:nvSpPr>
          <p:cNvPr id="7" name="Rectángulo 6">
            <a:extLst>
              <a:ext uri="{FF2B5EF4-FFF2-40B4-BE49-F238E27FC236}">
                <a16:creationId xmlns:a16="http://schemas.microsoft.com/office/drawing/2014/main" xmlns="" id="{A70E0FFF-BE3A-B045-ACE3-00CCCEEA7619}"/>
              </a:ext>
            </a:extLst>
          </p:cNvPr>
          <p:cNvSpPr/>
          <p:nvPr/>
        </p:nvSpPr>
        <p:spPr>
          <a:xfrm>
            <a:off x="2480994" y="6950198"/>
            <a:ext cx="10931966" cy="576000"/>
          </a:xfrm>
          <a:prstGeom prst="rect">
            <a:avLst/>
          </a:prstGeom>
          <a:solidFill>
            <a:schemeClr val="bg1"/>
          </a:solidFill>
          <a:ln w="57150">
            <a:solidFill>
              <a:schemeClr val="tx1"/>
            </a:solid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O" sz="2800" b="1" dirty="0" smtClean="0">
                <a:solidFill>
                  <a:prstClr val="black"/>
                </a:solidFill>
                <a:latin typeface="Calibri" panose="020F0502020204030204" pitchFamily="34" charset="0"/>
                <a:cs typeface="Calibri" panose="020F0502020204030204" pitchFamily="34" charset="0"/>
              </a:rPr>
              <a:t>ACT. CONTEXT</a:t>
            </a:r>
            <a:endParaRPr lang="es-CO" sz="2800" dirty="0">
              <a:solidFill>
                <a:prstClr val="black"/>
              </a:solidFill>
              <a:latin typeface="Calibri" panose="020F0502020204030204" pitchFamily="34" charset="0"/>
              <a:cs typeface="Calibri" panose="020F0502020204030204" pitchFamily="34" charset="0"/>
            </a:endParaRPr>
          </a:p>
        </p:txBody>
      </p:sp>
      <p:sp>
        <p:nvSpPr>
          <p:cNvPr id="8" name="Rectángulo 7">
            <a:extLst>
              <a:ext uri="{FF2B5EF4-FFF2-40B4-BE49-F238E27FC236}">
                <a16:creationId xmlns:a16="http://schemas.microsoft.com/office/drawing/2014/main" xmlns="" id="{A70E0FFF-BE3A-B045-ACE3-00CCCEEA7619}"/>
              </a:ext>
            </a:extLst>
          </p:cNvPr>
          <p:cNvSpPr/>
          <p:nvPr/>
        </p:nvSpPr>
        <p:spPr>
          <a:xfrm>
            <a:off x="2480994" y="6120859"/>
            <a:ext cx="10931966" cy="576000"/>
          </a:xfrm>
          <a:prstGeom prst="rect">
            <a:avLst/>
          </a:prstGeom>
          <a:solidFill>
            <a:schemeClr val="bg1"/>
          </a:solidFill>
          <a:ln w="57150">
            <a:solidFill>
              <a:schemeClr val="tx1"/>
            </a:solid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O" sz="2800" b="1" dirty="0" smtClean="0">
                <a:solidFill>
                  <a:prstClr val="black"/>
                </a:solidFill>
                <a:latin typeface="Calibri" panose="020F0502020204030204" pitchFamily="34" charset="0"/>
                <a:cs typeface="Calibri" panose="020F0502020204030204" pitchFamily="34" charset="0"/>
              </a:rPr>
              <a:t>ATTACK</a:t>
            </a:r>
            <a:endParaRPr lang="es-CO" sz="2800" dirty="0">
              <a:solidFill>
                <a:prstClr val="black"/>
              </a:solidFill>
              <a:latin typeface="Calibri" panose="020F0502020204030204" pitchFamily="34" charset="0"/>
              <a:cs typeface="Calibri" panose="020F0502020204030204" pitchFamily="34" charset="0"/>
            </a:endParaRPr>
          </a:p>
        </p:txBody>
      </p:sp>
      <p:sp>
        <p:nvSpPr>
          <p:cNvPr id="9" name="Rectángulo 8"/>
          <p:cNvSpPr/>
          <p:nvPr/>
        </p:nvSpPr>
        <p:spPr>
          <a:xfrm>
            <a:off x="14427690" y="6120859"/>
            <a:ext cx="2770095" cy="576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POLYSTAR</a:t>
            </a:r>
            <a:endParaRPr lang="en-US" b="1" dirty="0">
              <a:solidFill>
                <a:srgbClr val="FF0000"/>
              </a:solidFill>
            </a:endParaRPr>
          </a:p>
        </p:txBody>
      </p:sp>
      <p:sp>
        <p:nvSpPr>
          <p:cNvPr id="10" name="Rectángulo 9"/>
          <p:cNvSpPr/>
          <p:nvPr/>
        </p:nvSpPr>
        <p:spPr>
          <a:xfrm>
            <a:off x="14427690" y="6950198"/>
            <a:ext cx="2770095" cy="576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POLYSTAR</a:t>
            </a:r>
            <a:endParaRPr lang="en-US" b="1" dirty="0">
              <a:solidFill>
                <a:srgbClr val="FF0000"/>
              </a:solidFill>
            </a:endParaRPr>
          </a:p>
        </p:txBody>
      </p:sp>
      <p:sp>
        <p:nvSpPr>
          <p:cNvPr id="12" name="Rectángulo 11"/>
          <p:cNvSpPr/>
          <p:nvPr/>
        </p:nvSpPr>
        <p:spPr>
          <a:xfrm>
            <a:off x="2494642" y="9503225"/>
            <a:ext cx="4279035" cy="683014"/>
          </a:xfrm>
          <a:prstGeom prst="rect">
            <a:avLst/>
          </a:prstGeom>
          <a:solidFill>
            <a:srgbClr val="F2F2F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ysClr val="windowText" lastClr="000000"/>
                </a:solidFill>
              </a:rPr>
              <a:t>UL / 40</a:t>
            </a:r>
            <a:endParaRPr lang="en-US" sz="2800" b="1" dirty="0">
              <a:solidFill>
                <a:sysClr val="windowText" lastClr="000000"/>
              </a:solidFill>
            </a:endParaRPr>
          </a:p>
        </p:txBody>
      </p:sp>
      <p:cxnSp>
        <p:nvCxnSpPr>
          <p:cNvPr id="14" name="Conector recto de flecha 13"/>
          <p:cNvCxnSpPr/>
          <p:nvPr/>
        </p:nvCxnSpPr>
        <p:spPr>
          <a:xfrm flipH="1" flipV="1">
            <a:off x="4619626" y="8026849"/>
            <a:ext cx="886" cy="14400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flipV="1">
            <a:off x="4634594" y="10199087"/>
            <a:ext cx="1" cy="24480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4929186" y="8467010"/>
            <a:ext cx="428625" cy="400110"/>
          </a:xfrm>
          <a:prstGeom prst="rect">
            <a:avLst/>
          </a:prstGeom>
          <a:noFill/>
        </p:spPr>
        <p:txBody>
          <a:bodyPr wrap="square" rtlCol="0">
            <a:spAutoFit/>
          </a:bodyPr>
          <a:lstStyle/>
          <a:p>
            <a:r>
              <a:rPr lang="en-US" sz="2000" b="1" dirty="0"/>
              <a:t>Q</a:t>
            </a:r>
          </a:p>
        </p:txBody>
      </p:sp>
      <p:sp>
        <p:nvSpPr>
          <p:cNvPr id="19" name="CuadroTexto 18"/>
          <p:cNvSpPr txBox="1"/>
          <p:nvPr/>
        </p:nvSpPr>
        <p:spPr>
          <a:xfrm>
            <a:off x="4929187" y="11542104"/>
            <a:ext cx="428625" cy="400110"/>
          </a:xfrm>
          <a:prstGeom prst="rect">
            <a:avLst/>
          </a:prstGeom>
          <a:noFill/>
        </p:spPr>
        <p:txBody>
          <a:bodyPr wrap="square" rtlCol="0">
            <a:spAutoFit/>
          </a:bodyPr>
          <a:lstStyle/>
          <a:p>
            <a:r>
              <a:rPr lang="en-US" sz="2000" b="1" dirty="0"/>
              <a:t>Q</a:t>
            </a:r>
          </a:p>
        </p:txBody>
      </p:sp>
      <p:cxnSp>
        <p:nvCxnSpPr>
          <p:cNvPr id="21" name="Conector recto de flecha 20"/>
          <p:cNvCxnSpPr/>
          <p:nvPr/>
        </p:nvCxnSpPr>
        <p:spPr>
          <a:xfrm flipV="1">
            <a:off x="5336771" y="8546009"/>
            <a:ext cx="0" cy="252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a:off x="5324188" y="11636718"/>
            <a:ext cx="0" cy="252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a:off x="14427689" y="9503224"/>
            <a:ext cx="2770095" cy="6830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POLYSTAR</a:t>
            </a:r>
            <a:endParaRPr lang="en-US" b="1" dirty="0">
              <a:solidFill>
                <a:srgbClr val="FF0000"/>
              </a:solidFill>
            </a:endParaRPr>
          </a:p>
        </p:txBody>
      </p:sp>
      <p:sp>
        <p:nvSpPr>
          <p:cNvPr id="25" name="Rectángulo 24"/>
          <p:cNvSpPr/>
          <p:nvPr/>
        </p:nvSpPr>
        <p:spPr>
          <a:xfrm>
            <a:off x="18239874" y="7830907"/>
            <a:ext cx="2530069" cy="1059005"/>
          </a:xfrm>
          <a:prstGeom prst="rect">
            <a:avLst/>
          </a:prstGeom>
          <a:noFill/>
          <a:ln w="57150">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9AAE04"/>
                </a:solidFill>
              </a:rPr>
              <a:t>CONVERSATION</a:t>
            </a:r>
            <a:endParaRPr lang="en-US" sz="2400" b="1" dirty="0">
              <a:solidFill>
                <a:srgbClr val="9AAE04"/>
              </a:solidFill>
            </a:endParaRPr>
          </a:p>
        </p:txBody>
      </p:sp>
      <p:sp>
        <p:nvSpPr>
          <p:cNvPr id="26" name="Rectángulo 25"/>
          <p:cNvSpPr/>
          <p:nvPr/>
        </p:nvSpPr>
        <p:spPr>
          <a:xfrm>
            <a:off x="18212513" y="9503224"/>
            <a:ext cx="2530069" cy="976445"/>
          </a:xfrm>
          <a:prstGeom prst="rect">
            <a:avLst/>
          </a:prstGeom>
          <a:noFill/>
          <a:ln w="57150">
            <a:solidFill>
              <a:srgbClr val="9AAE04"/>
            </a:solidFill>
          </a:ln>
          <a:extLst>
            <a:ext uri="{909E8E84-426E-40DD-AFC4-6F175D3DCCD1}">
              <a14:hiddenFill xmlns:a14="http://schemas.microsoft.com/office/drawing/2010/main">
                <a:solidFill>
                  <a:srgbClr val="BBE0E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9AAE04"/>
                </a:solidFill>
              </a:rPr>
              <a:t>CONVERSATION</a:t>
            </a:r>
            <a:endParaRPr lang="en-US" sz="2400" b="1" dirty="0">
              <a:solidFill>
                <a:srgbClr val="9AAE04"/>
              </a:solidFill>
            </a:endParaRPr>
          </a:p>
        </p:txBody>
      </p:sp>
      <p:sp>
        <p:nvSpPr>
          <p:cNvPr id="27" name="Rectángulo 26"/>
          <p:cNvSpPr/>
          <p:nvPr/>
        </p:nvSpPr>
        <p:spPr>
          <a:xfrm>
            <a:off x="22237654" y="8062196"/>
            <a:ext cx="1234668" cy="670183"/>
          </a:xfrm>
          <a:prstGeom prst="rect">
            <a:avLst/>
          </a:prstGeom>
          <a:noFill/>
          <a:ln w="19050">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rgbClr val="9AAE04"/>
              </a:solidFill>
            </a:endParaRPr>
          </a:p>
        </p:txBody>
      </p:sp>
      <p:cxnSp>
        <p:nvCxnSpPr>
          <p:cNvPr id="28" name="Conector recto de flecha 27"/>
          <p:cNvCxnSpPr/>
          <p:nvPr/>
        </p:nvCxnSpPr>
        <p:spPr>
          <a:xfrm flipH="1" flipV="1">
            <a:off x="21015333" y="7845921"/>
            <a:ext cx="886" cy="1058400"/>
          </a:xfrm>
          <a:prstGeom prst="straightConnector1">
            <a:avLst/>
          </a:prstGeom>
          <a:ln w="28575">
            <a:solidFill>
              <a:srgbClr val="9AAE0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p:nvPr/>
        </p:nvCxnSpPr>
        <p:spPr>
          <a:xfrm flipH="1" flipV="1">
            <a:off x="21014447" y="9478950"/>
            <a:ext cx="886" cy="1058400"/>
          </a:xfrm>
          <a:prstGeom prst="straightConnector1">
            <a:avLst/>
          </a:prstGeom>
          <a:ln w="28575">
            <a:solidFill>
              <a:srgbClr val="9AAE0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CuadroTexto 30"/>
          <p:cNvSpPr txBox="1"/>
          <p:nvPr/>
        </p:nvSpPr>
        <p:spPr>
          <a:xfrm>
            <a:off x="21254541" y="9744660"/>
            <a:ext cx="514419" cy="461665"/>
          </a:xfrm>
          <a:prstGeom prst="rect">
            <a:avLst/>
          </a:prstGeom>
          <a:noFill/>
          <a:ln>
            <a:noFill/>
          </a:ln>
        </p:spPr>
        <p:txBody>
          <a:bodyPr wrap="square" rtlCol="0">
            <a:spAutoFit/>
          </a:bodyPr>
          <a:lstStyle/>
          <a:p>
            <a:r>
              <a:rPr lang="en-US" sz="2400" b="1" dirty="0" smtClean="0">
                <a:solidFill>
                  <a:srgbClr val="9AAE04"/>
                </a:solidFill>
              </a:rPr>
              <a:t>S’</a:t>
            </a:r>
            <a:endParaRPr lang="en-US" sz="2400" b="1" dirty="0">
              <a:solidFill>
                <a:srgbClr val="9AAE04"/>
              </a:solidFill>
            </a:endParaRPr>
          </a:p>
        </p:txBody>
      </p:sp>
      <p:sp>
        <p:nvSpPr>
          <p:cNvPr id="32" name="CuadroTexto 31"/>
          <p:cNvSpPr txBox="1"/>
          <p:nvPr/>
        </p:nvSpPr>
        <p:spPr>
          <a:xfrm>
            <a:off x="21261609" y="8134150"/>
            <a:ext cx="514419" cy="461665"/>
          </a:xfrm>
          <a:prstGeom prst="rect">
            <a:avLst/>
          </a:prstGeom>
          <a:noFill/>
          <a:ln>
            <a:noFill/>
          </a:ln>
        </p:spPr>
        <p:txBody>
          <a:bodyPr wrap="square" rtlCol="0">
            <a:spAutoFit/>
          </a:bodyPr>
          <a:lstStyle/>
          <a:p>
            <a:r>
              <a:rPr lang="en-US" sz="2400" b="1" dirty="0" smtClean="0">
                <a:solidFill>
                  <a:srgbClr val="9AAE04"/>
                </a:solidFill>
              </a:rPr>
              <a:t>S’</a:t>
            </a:r>
            <a:endParaRPr lang="en-US" sz="2400" b="1" dirty="0">
              <a:solidFill>
                <a:srgbClr val="9AAE04"/>
              </a:solidFill>
            </a:endParaRPr>
          </a:p>
        </p:txBody>
      </p:sp>
      <p:sp>
        <p:nvSpPr>
          <p:cNvPr id="34" name="CuadroTexto 33"/>
          <p:cNvSpPr txBox="1"/>
          <p:nvPr/>
        </p:nvSpPr>
        <p:spPr>
          <a:xfrm>
            <a:off x="21719721" y="8039939"/>
            <a:ext cx="514419" cy="584775"/>
          </a:xfrm>
          <a:prstGeom prst="rect">
            <a:avLst/>
          </a:prstGeom>
          <a:noFill/>
          <a:ln>
            <a:noFill/>
          </a:ln>
        </p:spPr>
        <p:txBody>
          <a:bodyPr wrap="square" rtlCol="0" anchor="ctr">
            <a:spAutoFit/>
          </a:bodyPr>
          <a:lstStyle/>
          <a:p>
            <a:r>
              <a:rPr lang="en-US" sz="3200" b="1" dirty="0">
                <a:solidFill>
                  <a:srgbClr val="9AAE04"/>
                </a:solidFill>
              </a:rPr>
              <a:t>+</a:t>
            </a:r>
          </a:p>
        </p:txBody>
      </p:sp>
      <p:sp>
        <p:nvSpPr>
          <p:cNvPr id="35" name="Rectángulo 34"/>
          <p:cNvSpPr/>
          <p:nvPr/>
        </p:nvSpPr>
        <p:spPr>
          <a:xfrm>
            <a:off x="18239874" y="6950198"/>
            <a:ext cx="2530069" cy="576000"/>
          </a:xfrm>
          <a:prstGeom prst="rect">
            <a:avLst/>
          </a:prstGeom>
          <a:noFill/>
          <a:ln w="57150">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9AAE04"/>
                </a:solidFill>
              </a:rPr>
              <a:t>SDR</a:t>
            </a:r>
            <a:endParaRPr lang="en-US" sz="2400" b="1" dirty="0">
              <a:solidFill>
                <a:srgbClr val="9AAE04"/>
              </a:solidFill>
            </a:endParaRPr>
          </a:p>
        </p:txBody>
      </p:sp>
      <p:sp>
        <p:nvSpPr>
          <p:cNvPr id="36" name="CuadroTexto 35"/>
          <p:cNvSpPr txBox="1"/>
          <p:nvPr/>
        </p:nvSpPr>
        <p:spPr>
          <a:xfrm rot="10800000" flipV="1">
            <a:off x="21154026" y="6988265"/>
            <a:ext cx="1700962" cy="461665"/>
          </a:xfrm>
          <a:prstGeom prst="rect">
            <a:avLst/>
          </a:prstGeom>
          <a:noFill/>
          <a:ln w="57150">
            <a:solidFill>
              <a:srgbClr val="9AAE04"/>
            </a:solidFill>
          </a:ln>
        </p:spPr>
        <p:txBody>
          <a:bodyPr wrap="square" rtlCol="0">
            <a:spAutoFit/>
          </a:bodyPr>
          <a:lstStyle/>
          <a:p>
            <a:r>
              <a:rPr lang="en-US" sz="2400" b="1" dirty="0" smtClean="0">
                <a:solidFill>
                  <a:srgbClr val="9AAE04"/>
                </a:solidFill>
              </a:rPr>
              <a:t>DELAY 5’</a:t>
            </a:r>
            <a:endParaRPr lang="en-US" sz="2400" b="1" dirty="0">
              <a:solidFill>
                <a:srgbClr val="9AAE04"/>
              </a:solidFill>
            </a:endParaRPr>
          </a:p>
        </p:txBody>
      </p:sp>
      <p:sp>
        <p:nvSpPr>
          <p:cNvPr id="37" name="Rectángulo 36">
            <a:extLst>
              <a:ext uri="{FF2B5EF4-FFF2-40B4-BE49-F238E27FC236}">
                <a16:creationId xmlns:a16="http://schemas.microsoft.com/office/drawing/2014/main" xmlns="" id="{A70E0FFF-BE3A-B045-ACE3-00CCCEEA7619}"/>
              </a:ext>
            </a:extLst>
          </p:cNvPr>
          <p:cNvSpPr/>
          <p:nvPr/>
        </p:nvSpPr>
        <p:spPr>
          <a:xfrm>
            <a:off x="5294310" y="2772779"/>
            <a:ext cx="2610533" cy="866087"/>
          </a:xfrm>
          <a:prstGeom prst="rect">
            <a:avLst/>
          </a:prstGeom>
          <a:solidFill>
            <a:schemeClr val="bg1"/>
          </a:solidFill>
          <a:ln w="57150">
            <a:solidFill>
              <a:schemeClr val="tx1"/>
            </a:solid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O" sz="3200" b="1" dirty="0" smtClean="0">
                <a:solidFill>
                  <a:prstClr val="black"/>
                </a:solidFill>
                <a:latin typeface="Calibri" panose="020F0502020204030204" pitchFamily="34" charset="0"/>
                <a:cs typeface="Calibri" panose="020F0502020204030204" pitchFamily="34" charset="0"/>
              </a:rPr>
              <a:t>MME</a:t>
            </a:r>
            <a:endParaRPr lang="es-CO" sz="3200" dirty="0">
              <a:solidFill>
                <a:prstClr val="black"/>
              </a:solidFill>
              <a:latin typeface="Calibri" panose="020F0502020204030204" pitchFamily="34" charset="0"/>
              <a:cs typeface="Calibri" panose="020F0502020204030204" pitchFamily="34" charset="0"/>
            </a:endParaRPr>
          </a:p>
        </p:txBody>
      </p:sp>
      <p:sp>
        <p:nvSpPr>
          <p:cNvPr id="38" name="Rectángulo 37">
            <a:extLst>
              <a:ext uri="{FF2B5EF4-FFF2-40B4-BE49-F238E27FC236}">
                <a16:creationId xmlns:a16="http://schemas.microsoft.com/office/drawing/2014/main" xmlns="" id="{A70E0FFF-BE3A-B045-ACE3-00CCCEEA7619}"/>
              </a:ext>
            </a:extLst>
          </p:cNvPr>
          <p:cNvSpPr/>
          <p:nvPr/>
        </p:nvSpPr>
        <p:spPr>
          <a:xfrm>
            <a:off x="10593413" y="2772779"/>
            <a:ext cx="2610533" cy="866087"/>
          </a:xfrm>
          <a:prstGeom prst="rect">
            <a:avLst/>
          </a:prstGeom>
          <a:solidFill>
            <a:schemeClr val="bg1"/>
          </a:solidFill>
          <a:ln w="57150">
            <a:solidFill>
              <a:schemeClr val="tx1"/>
            </a:solid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O" sz="3200" b="1" dirty="0" smtClean="0">
                <a:solidFill>
                  <a:prstClr val="black"/>
                </a:solidFill>
                <a:latin typeface="Calibri" panose="020F0502020204030204" pitchFamily="34" charset="0"/>
                <a:cs typeface="Calibri" panose="020F0502020204030204" pitchFamily="34" charset="0"/>
              </a:rPr>
              <a:t>HSS</a:t>
            </a:r>
            <a:endParaRPr lang="es-CO" sz="3200" dirty="0">
              <a:solidFill>
                <a:prstClr val="black"/>
              </a:solidFill>
              <a:latin typeface="Calibri" panose="020F0502020204030204" pitchFamily="34" charset="0"/>
              <a:cs typeface="Calibri" panose="020F0502020204030204" pitchFamily="34" charset="0"/>
            </a:endParaRPr>
          </a:p>
        </p:txBody>
      </p:sp>
      <p:sp>
        <p:nvSpPr>
          <p:cNvPr id="39" name="Rectángulo 38">
            <a:extLst>
              <a:ext uri="{FF2B5EF4-FFF2-40B4-BE49-F238E27FC236}">
                <a16:creationId xmlns:a16="http://schemas.microsoft.com/office/drawing/2014/main" xmlns="" id="{A70E0FFF-BE3A-B045-ACE3-00CCCEEA7619}"/>
              </a:ext>
            </a:extLst>
          </p:cNvPr>
          <p:cNvSpPr/>
          <p:nvPr/>
        </p:nvSpPr>
        <p:spPr>
          <a:xfrm>
            <a:off x="16333780" y="2744125"/>
            <a:ext cx="2610533" cy="866087"/>
          </a:xfrm>
          <a:prstGeom prst="rect">
            <a:avLst/>
          </a:prstGeom>
          <a:solidFill>
            <a:schemeClr val="bg1"/>
          </a:solidFill>
          <a:ln w="57150">
            <a:solidFill>
              <a:schemeClr val="tx1"/>
            </a:solid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O" sz="3200" b="1" dirty="0" smtClean="0">
                <a:solidFill>
                  <a:prstClr val="black"/>
                </a:solidFill>
                <a:latin typeface="Calibri" panose="020F0502020204030204" pitchFamily="34" charset="0"/>
                <a:cs typeface="Calibri" panose="020F0502020204030204" pitchFamily="34" charset="0"/>
              </a:rPr>
              <a:t>RADIUS</a:t>
            </a:r>
            <a:endParaRPr lang="es-CO" sz="3200" dirty="0">
              <a:solidFill>
                <a:prstClr val="black"/>
              </a:solidFill>
              <a:latin typeface="Calibri" panose="020F0502020204030204" pitchFamily="34" charset="0"/>
              <a:cs typeface="Calibri" panose="020F0502020204030204" pitchFamily="34" charset="0"/>
            </a:endParaRPr>
          </a:p>
        </p:txBody>
      </p:sp>
      <p:sp>
        <p:nvSpPr>
          <p:cNvPr id="40" name="Rectángulo 39">
            <a:extLst>
              <a:ext uri="{FF2B5EF4-FFF2-40B4-BE49-F238E27FC236}">
                <a16:creationId xmlns:a16="http://schemas.microsoft.com/office/drawing/2014/main" xmlns="" id="{A70E0FFF-BE3A-B045-ACE3-00CCCEEA7619}"/>
              </a:ext>
            </a:extLst>
          </p:cNvPr>
          <p:cNvSpPr/>
          <p:nvPr/>
        </p:nvSpPr>
        <p:spPr>
          <a:xfrm>
            <a:off x="14427689" y="4030766"/>
            <a:ext cx="2610533" cy="866087"/>
          </a:xfrm>
          <a:prstGeom prst="rect">
            <a:avLst/>
          </a:prstGeom>
          <a:solidFill>
            <a:schemeClr val="bg1"/>
          </a:solidFill>
          <a:ln w="57150">
            <a:solidFill>
              <a:schemeClr val="bg2">
                <a:lumMod val="10000"/>
              </a:schemeClr>
            </a:solid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O" sz="3200" b="1" dirty="0" smtClean="0">
                <a:solidFill>
                  <a:prstClr val="black"/>
                </a:solidFill>
                <a:latin typeface="Calibri" panose="020F0502020204030204" pitchFamily="34" charset="0"/>
                <a:cs typeface="Calibri" panose="020F0502020204030204" pitchFamily="34" charset="0"/>
              </a:rPr>
              <a:t>SGW/PGW</a:t>
            </a:r>
            <a:endParaRPr lang="es-CO" sz="3200" dirty="0">
              <a:solidFill>
                <a:prstClr val="black"/>
              </a:solidFill>
              <a:latin typeface="Calibri" panose="020F0502020204030204" pitchFamily="34" charset="0"/>
              <a:cs typeface="Calibri" panose="020F0502020204030204" pitchFamily="34" charset="0"/>
            </a:endParaRPr>
          </a:p>
        </p:txBody>
      </p:sp>
      <p:sp>
        <p:nvSpPr>
          <p:cNvPr id="41" name="Rectángulo 40"/>
          <p:cNvSpPr/>
          <p:nvPr/>
        </p:nvSpPr>
        <p:spPr>
          <a:xfrm>
            <a:off x="3263592" y="3465726"/>
            <a:ext cx="1411709" cy="346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0000"/>
                </a:solidFill>
              </a:rPr>
              <a:t>POLYSTAR</a:t>
            </a:r>
            <a:endParaRPr lang="en-US" sz="1600" b="1" dirty="0">
              <a:solidFill>
                <a:srgbClr val="FF0000"/>
              </a:solidFill>
            </a:endParaRPr>
          </a:p>
        </p:txBody>
      </p:sp>
      <p:sp>
        <p:nvSpPr>
          <p:cNvPr id="42" name="Rectángulo 41"/>
          <p:cNvSpPr/>
          <p:nvPr/>
        </p:nvSpPr>
        <p:spPr>
          <a:xfrm>
            <a:off x="8543273" y="3465726"/>
            <a:ext cx="1411709" cy="346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0000"/>
                </a:solidFill>
              </a:rPr>
              <a:t>POLYSTAR</a:t>
            </a:r>
            <a:endParaRPr lang="en-US" sz="1600" b="1" dirty="0">
              <a:solidFill>
                <a:srgbClr val="FF0000"/>
              </a:solidFill>
            </a:endParaRPr>
          </a:p>
        </p:txBody>
      </p:sp>
      <p:sp>
        <p:nvSpPr>
          <p:cNvPr id="43" name="Rectángulo 42"/>
          <p:cNvSpPr/>
          <p:nvPr/>
        </p:nvSpPr>
        <p:spPr>
          <a:xfrm>
            <a:off x="14427689" y="4989440"/>
            <a:ext cx="1411709" cy="346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0000"/>
                </a:solidFill>
              </a:rPr>
              <a:t>POLYSTAR</a:t>
            </a:r>
            <a:endParaRPr lang="en-US" sz="1600" b="1" dirty="0">
              <a:solidFill>
                <a:srgbClr val="FF0000"/>
              </a:solidFill>
            </a:endParaRPr>
          </a:p>
        </p:txBody>
      </p:sp>
      <p:sp>
        <p:nvSpPr>
          <p:cNvPr id="44" name="Rectángulo 43"/>
          <p:cNvSpPr/>
          <p:nvPr/>
        </p:nvSpPr>
        <p:spPr>
          <a:xfrm>
            <a:off x="18239873" y="4896853"/>
            <a:ext cx="2530069" cy="576000"/>
          </a:xfrm>
          <a:prstGeom prst="rect">
            <a:avLst/>
          </a:prstGeom>
          <a:noFill/>
          <a:ln w="57150">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9AAE04"/>
                </a:solidFill>
              </a:rPr>
              <a:t>ALLOT</a:t>
            </a:r>
            <a:endParaRPr lang="en-US" sz="2400" b="1" dirty="0">
              <a:solidFill>
                <a:srgbClr val="9AAE04"/>
              </a:solidFill>
            </a:endParaRPr>
          </a:p>
        </p:txBody>
      </p:sp>
      <p:cxnSp>
        <p:nvCxnSpPr>
          <p:cNvPr id="46" name="Conector recto de flecha 45"/>
          <p:cNvCxnSpPr>
            <a:stCxn id="40" idx="3"/>
            <a:endCxn id="44" idx="1"/>
          </p:cNvCxnSpPr>
          <p:nvPr/>
        </p:nvCxnSpPr>
        <p:spPr>
          <a:xfrm>
            <a:off x="17038222" y="4463810"/>
            <a:ext cx="1201651" cy="721043"/>
          </a:xfrm>
          <a:prstGeom prst="straightConnector1">
            <a:avLst/>
          </a:prstGeom>
          <a:ln w="19050">
            <a:solidFill>
              <a:srgbClr val="9AAE0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p:cNvCxnSpPr>
            <a:stCxn id="39" idx="2"/>
            <a:endCxn id="44" idx="0"/>
          </p:cNvCxnSpPr>
          <p:nvPr/>
        </p:nvCxnSpPr>
        <p:spPr>
          <a:xfrm>
            <a:off x="17639047" y="3610212"/>
            <a:ext cx="1865861" cy="1286641"/>
          </a:xfrm>
          <a:prstGeom prst="straightConnector1">
            <a:avLst/>
          </a:prstGeom>
          <a:ln w="12700">
            <a:solidFill>
              <a:srgbClr val="9AAE0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p:cNvCxnSpPr>
            <a:stCxn id="39" idx="2"/>
            <a:endCxn id="40" idx="0"/>
          </p:cNvCxnSpPr>
          <p:nvPr/>
        </p:nvCxnSpPr>
        <p:spPr>
          <a:xfrm flipH="1">
            <a:off x="15732956" y="3610212"/>
            <a:ext cx="1906091" cy="420554"/>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Abrir llave 52"/>
          <p:cNvSpPr/>
          <p:nvPr/>
        </p:nvSpPr>
        <p:spPr>
          <a:xfrm>
            <a:off x="1875463" y="8026849"/>
            <a:ext cx="360140" cy="4620238"/>
          </a:xfrm>
          <a:prstGeom prst="leftBrace">
            <a:avLst>
              <a:gd name="adj1" fmla="val 46450"/>
              <a:gd name="adj2" fmla="val 4895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CuadroTexto 53"/>
          <p:cNvSpPr txBox="1"/>
          <p:nvPr/>
        </p:nvSpPr>
        <p:spPr>
          <a:xfrm>
            <a:off x="497305" y="9503224"/>
            <a:ext cx="1138990" cy="646331"/>
          </a:xfrm>
          <a:prstGeom prst="rect">
            <a:avLst/>
          </a:prstGeom>
          <a:noFill/>
        </p:spPr>
        <p:txBody>
          <a:bodyPr wrap="square" rtlCol="0">
            <a:spAutoFit/>
          </a:bodyPr>
          <a:lstStyle/>
          <a:p>
            <a:r>
              <a:rPr lang="en-US" b="1" dirty="0" smtClean="0">
                <a:solidFill>
                  <a:srgbClr val="7030A0"/>
                </a:solidFill>
              </a:rPr>
              <a:t>1th</a:t>
            </a:r>
          </a:p>
          <a:p>
            <a:r>
              <a:rPr lang="en-US" b="1" dirty="0" smtClean="0">
                <a:solidFill>
                  <a:srgbClr val="7030A0"/>
                </a:solidFill>
              </a:rPr>
              <a:t>BR…..</a:t>
            </a:r>
            <a:endParaRPr lang="en-US" b="1" dirty="0">
              <a:solidFill>
                <a:srgbClr val="7030A0"/>
              </a:solidFill>
            </a:endParaRPr>
          </a:p>
        </p:txBody>
      </p:sp>
      <p:sp>
        <p:nvSpPr>
          <p:cNvPr id="55" name="Rectángulo 54"/>
          <p:cNvSpPr/>
          <p:nvPr/>
        </p:nvSpPr>
        <p:spPr>
          <a:xfrm>
            <a:off x="18239873" y="11629210"/>
            <a:ext cx="2530069" cy="976445"/>
          </a:xfrm>
          <a:prstGeom prst="rect">
            <a:avLst/>
          </a:prstGeom>
          <a:noFill/>
          <a:ln w="57150">
            <a:solidFill>
              <a:srgbClr val="9AAE04"/>
            </a:solidFill>
          </a:ln>
          <a:extLst>
            <a:ext uri="{909E8E84-426E-40DD-AFC4-6F175D3DCCD1}">
              <a14:hiddenFill xmlns:a14="http://schemas.microsoft.com/office/drawing/2010/main">
                <a:solidFill>
                  <a:srgbClr val="BBE0E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9AAE04"/>
                </a:solidFill>
              </a:rPr>
              <a:t>CONVERSATION</a:t>
            </a:r>
            <a:endParaRPr lang="en-US" sz="2400" b="1" dirty="0">
              <a:solidFill>
                <a:srgbClr val="9AAE04"/>
              </a:solidFill>
            </a:endParaRPr>
          </a:p>
        </p:txBody>
      </p:sp>
      <p:sp>
        <p:nvSpPr>
          <p:cNvPr id="56" name="Triángulo isósceles 55"/>
          <p:cNvSpPr/>
          <p:nvPr/>
        </p:nvSpPr>
        <p:spPr>
          <a:xfrm>
            <a:off x="2480994" y="4662592"/>
            <a:ext cx="782598" cy="859047"/>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ysClr val="windowText" lastClr="000000"/>
              </a:solidFill>
            </a:endParaRPr>
          </a:p>
        </p:txBody>
      </p:sp>
      <p:sp>
        <p:nvSpPr>
          <p:cNvPr id="57" name="CuadroTexto 56"/>
          <p:cNvSpPr txBox="1"/>
          <p:nvPr/>
        </p:nvSpPr>
        <p:spPr>
          <a:xfrm>
            <a:off x="2596381" y="4712172"/>
            <a:ext cx="1015750" cy="1015663"/>
          </a:xfrm>
          <a:prstGeom prst="rect">
            <a:avLst/>
          </a:prstGeom>
          <a:noFill/>
        </p:spPr>
        <p:txBody>
          <a:bodyPr wrap="square" rtlCol="0">
            <a:spAutoFit/>
          </a:bodyPr>
          <a:lstStyle/>
          <a:p>
            <a:r>
              <a:rPr lang="en-US" sz="6000" dirty="0" smtClean="0"/>
              <a:t>x</a:t>
            </a:r>
            <a:endParaRPr lang="en-US" sz="6000" dirty="0"/>
          </a:p>
        </p:txBody>
      </p:sp>
      <p:sp>
        <p:nvSpPr>
          <p:cNvPr id="58"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xx</a:t>
            </a:r>
            <a:endParaRPr lang="en-US" sz="2400" b="1" dirty="0">
              <a:solidFill>
                <a:prstClr val="white"/>
              </a:solidFill>
              <a:latin typeface="Calibri" panose="020F0502020204030204" pitchFamily="34" charset="0"/>
            </a:endParaRPr>
          </a:p>
        </p:txBody>
      </p:sp>
    </p:spTree>
    <p:extLst>
      <p:ext uri="{BB962C8B-B14F-4D97-AF65-F5344CB8AC3E}">
        <p14:creationId xmlns:p14="http://schemas.microsoft.com/office/powerpoint/2010/main" val="3489063668"/>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4" name="Conector curvado 243"/>
          <p:cNvCxnSpPr>
            <a:stCxn id="75" idx="3"/>
          </p:cNvCxnSpPr>
          <p:nvPr/>
        </p:nvCxnSpPr>
        <p:spPr>
          <a:xfrm flipH="1">
            <a:off x="16807439" y="2829556"/>
            <a:ext cx="147720" cy="8993664"/>
          </a:xfrm>
          <a:prstGeom prst="curvedConnector4">
            <a:avLst>
              <a:gd name="adj1" fmla="val -3184638"/>
              <a:gd name="adj2" fmla="val 99809"/>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8" name="Flecha doblada 167"/>
          <p:cNvSpPr/>
          <p:nvPr/>
        </p:nvSpPr>
        <p:spPr>
          <a:xfrm>
            <a:off x="3267076" y="2708191"/>
            <a:ext cx="8057118" cy="333672"/>
          </a:xfrm>
          <a:prstGeom prst="bentArrow">
            <a:avLst>
              <a:gd name="adj1" fmla="val 9311"/>
              <a:gd name="adj2" fmla="val 28208"/>
              <a:gd name="adj3" fmla="val 50000"/>
              <a:gd name="adj4" fmla="val 4375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Marcador de número de diapositiva 1"/>
          <p:cNvSpPr>
            <a:spLocks noGrp="1"/>
          </p:cNvSpPr>
          <p:nvPr>
            <p:ph type="sldNum" sz="quarter" idx="2"/>
          </p:nvPr>
        </p:nvSpPr>
        <p:spPr/>
        <p:txBody>
          <a:bodyPr/>
          <a:lstStyle/>
          <a:p>
            <a:fld id="{86CB4B4D-7CA3-9044-876B-883B54F8677D}" type="slidenum">
              <a:rPr lang="es-ES" smtClean="0">
                <a:solidFill>
                  <a:prstClr val="black">
                    <a:tint val="75000"/>
                  </a:prstClr>
                </a:solidFill>
              </a:rPr>
              <a:pPr/>
              <a:t>35</a:t>
            </a:fld>
            <a:endParaRPr lang="es-ES" dirty="0">
              <a:solidFill>
                <a:prstClr val="black">
                  <a:tint val="75000"/>
                </a:prstClr>
              </a:solidFill>
            </a:endParaRPr>
          </a:p>
        </p:txBody>
      </p:sp>
      <p:sp>
        <p:nvSpPr>
          <p:cNvPr id="4"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defRPr/>
            </a:pPr>
            <a:r>
              <a:rPr lang="en-US" sz="4000" b="1" cap="all" dirty="0" smtClean="0">
                <a:solidFill>
                  <a:prstClr val="black"/>
                </a:solidFill>
                <a:latin typeface="Calibri" panose="020F0502020204030204" pitchFamily="34" charset="0"/>
              </a:rPr>
              <a:t>xx</a:t>
            </a:r>
            <a:endParaRPr lang="en-US" sz="4000" b="1" cap="all" dirty="0">
              <a:solidFill>
                <a:prstClr val="black"/>
              </a:solidFill>
              <a:latin typeface="Calibri" panose="020F0502020204030204" pitchFamily="34" charset="0"/>
            </a:endParaRPr>
          </a:p>
        </p:txBody>
      </p:sp>
      <p:sp>
        <p:nvSpPr>
          <p:cNvPr id="5"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6" name="Rectangle 27"/>
          <p:cNvSpPr>
            <a:spLocks/>
          </p:cNvSpPr>
          <p:nvPr/>
        </p:nvSpPr>
        <p:spPr>
          <a:xfrm>
            <a:off x="9852000" y="5401928"/>
            <a:ext cx="4680000" cy="3150038"/>
          </a:xfrm>
          <a:prstGeom prst="rect">
            <a:avLst/>
          </a:prstGeom>
          <a:noFill/>
          <a:ln w="28575">
            <a:solidFill>
              <a:srgbClr val="9AAE04"/>
            </a:solidFill>
            <a:prstDash val="solid"/>
          </a:ln>
        </p:spPr>
        <p:txBody>
          <a:bodyPr wrap="square" lIns="180000" tIns="432000" rIns="144000" rtlCol="0" anchor="ctr">
            <a:noAutofit/>
          </a:bodyPr>
          <a:lstStyle/>
          <a:p>
            <a:pPr>
              <a:spcBef>
                <a:spcPts val="600"/>
              </a:spcBef>
            </a:pPr>
            <a:endParaRPr lang="en-US" sz="2600" dirty="0" smtClean="0">
              <a:latin typeface="Calibri" panose="020F0502020204030204" pitchFamily="34" charset="0"/>
              <a:cs typeface="Calibri" panose="020F0502020204030204" pitchFamily="34" charset="0"/>
            </a:endParaRPr>
          </a:p>
        </p:txBody>
      </p:sp>
      <p:sp>
        <p:nvSpPr>
          <p:cNvPr id="58"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xx</a:t>
            </a:r>
            <a:endParaRPr lang="en-US" sz="2400" b="1" dirty="0">
              <a:solidFill>
                <a:prstClr val="white"/>
              </a:solidFill>
              <a:latin typeface="Calibri" panose="020F0502020204030204" pitchFamily="34" charset="0"/>
            </a:endParaRPr>
          </a:p>
        </p:txBody>
      </p:sp>
      <p:grpSp>
        <p:nvGrpSpPr>
          <p:cNvPr id="24" name="Grupo 23"/>
          <p:cNvGrpSpPr>
            <a:grpSpLocks noChangeAspect="1"/>
          </p:cNvGrpSpPr>
          <p:nvPr/>
        </p:nvGrpSpPr>
        <p:grpSpPr>
          <a:xfrm>
            <a:off x="7357095" y="9206657"/>
            <a:ext cx="3960000" cy="2925059"/>
            <a:chOff x="4905739" y="8630651"/>
            <a:chExt cx="4386380" cy="3240004"/>
          </a:xfrm>
        </p:grpSpPr>
        <p:sp>
          <p:nvSpPr>
            <p:cNvPr id="3" name="Rectángulo 2"/>
            <p:cNvSpPr/>
            <p:nvPr/>
          </p:nvSpPr>
          <p:spPr>
            <a:xfrm>
              <a:off x="5454316" y="8630652"/>
              <a:ext cx="3240000" cy="324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ç</a:t>
              </a:r>
              <a:endParaRPr lang="en-US" dirty="0"/>
            </a:p>
          </p:txBody>
        </p:sp>
        <p:cxnSp>
          <p:nvCxnSpPr>
            <p:cNvPr id="13" name="Conector recto 12"/>
            <p:cNvCxnSpPr>
              <a:stCxn id="3" idx="0"/>
              <a:endCxn id="3" idx="2"/>
            </p:cNvCxnSpPr>
            <p:nvPr/>
          </p:nvCxnSpPr>
          <p:spPr>
            <a:xfrm>
              <a:off x="7074316" y="8630652"/>
              <a:ext cx="0" cy="324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peración manual 19"/>
            <p:cNvSpPr/>
            <p:nvPr/>
          </p:nvSpPr>
          <p:spPr>
            <a:xfrm rot="5400000">
              <a:off x="3558958" y="9977435"/>
              <a:ext cx="3240001" cy="546440"/>
            </a:xfrm>
            <a:prstGeom prst="flowChartManualOperation">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peración manual 50"/>
            <p:cNvSpPr/>
            <p:nvPr/>
          </p:nvSpPr>
          <p:spPr>
            <a:xfrm rot="16200000">
              <a:off x="7398898" y="9977432"/>
              <a:ext cx="3240001" cy="546440"/>
            </a:xfrm>
            <a:prstGeom prst="flowChartManualOperation">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Conector recto 51"/>
            <p:cNvCxnSpPr/>
            <p:nvPr/>
          </p:nvCxnSpPr>
          <p:spPr>
            <a:xfrm rot="16200000">
              <a:off x="7105392" y="9609220"/>
              <a:ext cx="0" cy="324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ector recto 58"/>
            <p:cNvCxnSpPr/>
            <p:nvPr/>
          </p:nvCxnSpPr>
          <p:spPr>
            <a:xfrm rot="16200000">
              <a:off x="7105392" y="7675426"/>
              <a:ext cx="0" cy="324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ector recto 59"/>
            <p:cNvCxnSpPr/>
            <p:nvPr/>
          </p:nvCxnSpPr>
          <p:spPr>
            <a:xfrm rot="16200000">
              <a:off x="7043240" y="8964622"/>
              <a:ext cx="0" cy="324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ector recto 60"/>
            <p:cNvCxnSpPr/>
            <p:nvPr/>
          </p:nvCxnSpPr>
          <p:spPr>
            <a:xfrm rot="16200000">
              <a:off x="7043240" y="8320024"/>
              <a:ext cx="0" cy="324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Grupo 61"/>
          <p:cNvGrpSpPr>
            <a:grpSpLocks noChangeAspect="1"/>
          </p:cNvGrpSpPr>
          <p:nvPr/>
        </p:nvGrpSpPr>
        <p:grpSpPr>
          <a:xfrm>
            <a:off x="13045969" y="9270569"/>
            <a:ext cx="3960000" cy="2925063"/>
            <a:chOff x="4876800" y="8630651"/>
            <a:chExt cx="4386380" cy="3240004"/>
          </a:xfrm>
        </p:grpSpPr>
        <p:sp>
          <p:nvSpPr>
            <p:cNvPr id="63" name="Rectángulo 62"/>
            <p:cNvSpPr/>
            <p:nvPr/>
          </p:nvSpPr>
          <p:spPr>
            <a:xfrm>
              <a:off x="5454316" y="8630652"/>
              <a:ext cx="3240000" cy="324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ç</a:t>
              </a:r>
              <a:endParaRPr lang="en-US" dirty="0"/>
            </a:p>
          </p:txBody>
        </p:sp>
        <p:cxnSp>
          <p:nvCxnSpPr>
            <p:cNvPr id="64" name="Conector recto 63"/>
            <p:cNvCxnSpPr>
              <a:stCxn id="63" idx="0"/>
              <a:endCxn id="63" idx="2"/>
            </p:cNvCxnSpPr>
            <p:nvPr/>
          </p:nvCxnSpPr>
          <p:spPr>
            <a:xfrm>
              <a:off x="7074316" y="8630652"/>
              <a:ext cx="0" cy="324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peración manual 64"/>
            <p:cNvSpPr/>
            <p:nvPr/>
          </p:nvSpPr>
          <p:spPr>
            <a:xfrm rot="5400000">
              <a:off x="3530019" y="9977435"/>
              <a:ext cx="3240001" cy="546440"/>
            </a:xfrm>
            <a:prstGeom prst="flowChartManualOperation">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peración manual 65"/>
            <p:cNvSpPr/>
            <p:nvPr/>
          </p:nvSpPr>
          <p:spPr>
            <a:xfrm rot="16200000">
              <a:off x="7369959" y="9977432"/>
              <a:ext cx="3240001" cy="546440"/>
            </a:xfrm>
            <a:prstGeom prst="flowChartManualOperation">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Conector recto 66"/>
            <p:cNvCxnSpPr/>
            <p:nvPr/>
          </p:nvCxnSpPr>
          <p:spPr>
            <a:xfrm rot="16200000">
              <a:off x="7105392" y="9609220"/>
              <a:ext cx="0" cy="324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ector recto 67"/>
            <p:cNvCxnSpPr/>
            <p:nvPr/>
          </p:nvCxnSpPr>
          <p:spPr>
            <a:xfrm rot="16200000">
              <a:off x="7105392" y="7675426"/>
              <a:ext cx="0" cy="324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Conector recto 68"/>
            <p:cNvCxnSpPr/>
            <p:nvPr/>
          </p:nvCxnSpPr>
          <p:spPr>
            <a:xfrm rot="16200000">
              <a:off x="7043240" y="8964622"/>
              <a:ext cx="0" cy="324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Conector recto 69"/>
            <p:cNvCxnSpPr/>
            <p:nvPr/>
          </p:nvCxnSpPr>
          <p:spPr>
            <a:xfrm rot="16200000">
              <a:off x="7043240" y="8320024"/>
              <a:ext cx="0" cy="324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1" name="Rectangle 27"/>
          <p:cNvSpPr>
            <a:spLocks/>
          </p:cNvSpPr>
          <p:nvPr/>
        </p:nvSpPr>
        <p:spPr>
          <a:xfrm>
            <a:off x="9852000" y="4000385"/>
            <a:ext cx="4680000" cy="1057266"/>
          </a:xfrm>
          <a:prstGeom prst="rect">
            <a:avLst/>
          </a:prstGeom>
          <a:noFill/>
          <a:ln w="28575">
            <a:solidFill>
              <a:srgbClr val="9AAE04"/>
            </a:solidFill>
            <a:prstDash val="solid"/>
          </a:ln>
        </p:spPr>
        <p:txBody>
          <a:bodyPr wrap="square" lIns="180000" tIns="432000" rIns="144000" rtlCol="0" anchor="ctr">
            <a:noAutofit/>
          </a:bodyPr>
          <a:lstStyle/>
          <a:p>
            <a:pPr>
              <a:spcBef>
                <a:spcPts val="600"/>
              </a:spcBef>
            </a:pPr>
            <a:endParaRPr lang="en-US" sz="2600" dirty="0" smtClean="0">
              <a:latin typeface="Calibri" panose="020F0502020204030204" pitchFamily="34" charset="0"/>
              <a:cs typeface="Calibri" panose="020F0502020204030204" pitchFamily="34" charset="0"/>
            </a:endParaRPr>
          </a:p>
        </p:txBody>
      </p:sp>
      <p:sp>
        <p:nvSpPr>
          <p:cNvPr id="72" name="Rectángulo 71">
            <a:extLst>
              <a:ext uri="{FF2B5EF4-FFF2-40B4-BE49-F238E27FC236}">
                <a16:creationId xmlns:a16="http://schemas.microsoft.com/office/drawing/2014/main" xmlns="" id="{A70E0FFF-BE3A-B045-ACE3-00CCCEEA7619}"/>
              </a:ext>
            </a:extLst>
          </p:cNvPr>
          <p:cNvSpPr/>
          <p:nvPr/>
        </p:nvSpPr>
        <p:spPr>
          <a:xfrm>
            <a:off x="2473255" y="3052467"/>
            <a:ext cx="1539627" cy="866087"/>
          </a:xfrm>
          <a:prstGeom prst="rect">
            <a:avLst/>
          </a:prstGeom>
          <a:solidFill>
            <a:schemeClr val="bg1"/>
          </a:solidFill>
          <a:ln w="38100">
            <a:solidFill>
              <a:schemeClr val="tx1"/>
            </a:solid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O" sz="4000" b="1" dirty="0" smtClean="0">
                <a:solidFill>
                  <a:prstClr val="black"/>
                </a:solidFill>
                <a:latin typeface="Calibri" panose="020F0502020204030204" pitchFamily="34" charset="0"/>
                <a:cs typeface="Calibri" panose="020F0502020204030204" pitchFamily="34" charset="0"/>
              </a:rPr>
              <a:t>AAA</a:t>
            </a:r>
            <a:endParaRPr lang="es-CO" sz="4000" dirty="0">
              <a:solidFill>
                <a:prstClr val="black"/>
              </a:solidFill>
              <a:latin typeface="Calibri" panose="020F0502020204030204" pitchFamily="34" charset="0"/>
              <a:cs typeface="Calibri" panose="020F0502020204030204" pitchFamily="34" charset="0"/>
            </a:endParaRPr>
          </a:p>
        </p:txBody>
      </p:sp>
      <p:sp>
        <p:nvSpPr>
          <p:cNvPr id="73" name="Rectángulo 72">
            <a:extLst>
              <a:ext uri="{FF2B5EF4-FFF2-40B4-BE49-F238E27FC236}">
                <a16:creationId xmlns:a16="http://schemas.microsoft.com/office/drawing/2014/main" xmlns="" id="{A70E0FFF-BE3A-B045-ACE3-00CCCEEA7619}"/>
              </a:ext>
            </a:extLst>
          </p:cNvPr>
          <p:cNvSpPr/>
          <p:nvPr/>
        </p:nvSpPr>
        <p:spPr>
          <a:xfrm>
            <a:off x="7428840" y="2396512"/>
            <a:ext cx="1539627" cy="866087"/>
          </a:xfrm>
          <a:prstGeom prst="rect">
            <a:avLst/>
          </a:prstGeom>
          <a:solidFill>
            <a:schemeClr val="bg1"/>
          </a:solidFill>
          <a:ln w="38100">
            <a:solidFill>
              <a:srgbClr val="000000"/>
            </a:solid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O" sz="4000" b="1" dirty="0" smtClean="0">
                <a:solidFill>
                  <a:prstClr val="black"/>
                </a:solidFill>
                <a:latin typeface="Calibri" panose="020F0502020204030204" pitchFamily="34" charset="0"/>
                <a:cs typeface="Calibri" panose="020F0502020204030204" pitchFamily="34" charset="0"/>
              </a:rPr>
              <a:t>NX</a:t>
            </a:r>
            <a:endParaRPr lang="es-CO" sz="4000" dirty="0">
              <a:solidFill>
                <a:prstClr val="black"/>
              </a:solidFill>
              <a:latin typeface="Calibri" panose="020F0502020204030204" pitchFamily="34" charset="0"/>
              <a:cs typeface="Calibri" panose="020F0502020204030204" pitchFamily="34" charset="0"/>
            </a:endParaRPr>
          </a:p>
        </p:txBody>
      </p:sp>
      <p:sp>
        <p:nvSpPr>
          <p:cNvPr id="74" name="Rectángulo 73">
            <a:extLst>
              <a:ext uri="{FF2B5EF4-FFF2-40B4-BE49-F238E27FC236}">
                <a16:creationId xmlns:a16="http://schemas.microsoft.com/office/drawing/2014/main" xmlns="" id="{A70E0FFF-BE3A-B045-ACE3-00CCCEEA7619}"/>
              </a:ext>
            </a:extLst>
          </p:cNvPr>
          <p:cNvSpPr/>
          <p:nvPr/>
        </p:nvSpPr>
        <p:spPr>
          <a:xfrm>
            <a:off x="11422186" y="2396512"/>
            <a:ext cx="1539627" cy="866087"/>
          </a:xfrm>
          <a:prstGeom prst="rect">
            <a:avLst/>
          </a:prstGeom>
          <a:solidFill>
            <a:schemeClr val="bg1"/>
          </a:solidFill>
          <a:ln w="38100">
            <a:solidFill>
              <a:srgbClr val="000000"/>
            </a:solid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O" sz="4000" b="1" dirty="0" smtClean="0">
                <a:solidFill>
                  <a:prstClr val="black"/>
                </a:solidFill>
                <a:latin typeface="Calibri" panose="020F0502020204030204" pitchFamily="34" charset="0"/>
                <a:cs typeface="Calibri" panose="020F0502020204030204" pitchFamily="34" charset="0"/>
              </a:rPr>
              <a:t>SMP</a:t>
            </a:r>
            <a:endParaRPr lang="es-CO" sz="4000" dirty="0">
              <a:solidFill>
                <a:prstClr val="black"/>
              </a:solidFill>
              <a:latin typeface="Calibri" panose="020F0502020204030204" pitchFamily="34" charset="0"/>
              <a:cs typeface="Calibri" panose="020F0502020204030204" pitchFamily="34" charset="0"/>
            </a:endParaRPr>
          </a:p>
        </p:txBody>
      </p:sp>
      <p:sp>
        <p:nvSpPr>
          <p:cNvPr id="75" name="Rectángulo 74">
            <a:extLst>
              <a:ext uri="{FF2B5EF4-FFF2-40B4-BE49-F238E27FC236}">
                <a16:creationId xmlns:a16="http://schemas.microsoft.com/office/drawing/2014/main" xmlns="" id="{A70E0FFF-BE3A-B045-ACE3-00CCCEEA7619}"/>
              </a:ext>
            </a:extLst>
          </p:cNvPr>
          <p:cNvSpPr/>
          <p:nvPr/>
        </p:nvSpPr>
        <p:spPr>
          <a:xfrm>
            <a:off x="15415532" y="2396512"/>
            <a:ext cx="1539627" cy="866087"/>
          </a:xfrm>
          <a:prstGeom prst="rect">
            <a:avLst/>
          </a:prstGeom>
          <a:solidFill>
            <a:schemeClr val="bg1"/>
          </a:solidFill>
          <a:ln w="38100">
            <a:solidFill>
              <a:srgbClr val="000000"/>
            </a:solid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O" sz="4000" b="1" dirty="0" smtClean="0">
                <a:solidFill>
                  <a:prstClr val="black"/>
                </a:solidFill>
                <a:latin typeface="Calibri" panose="020F0502020204030204" pitchFamily="34" charset="0"/>
                <a:cs typeface="Calibri" panose="020F0502020204030204" pitchFamily="34" charset="0"/>
              </a:rPr>
              <a:t>CM</a:t>
            </a:r>
          </a:p>
        </p:txBody>
      </p:sp>
      <p:sp>
        <p:nvSpPr>
          <p:cNvPr id="76" name="Rectángulo 75">
            <a:extLst>
              <a:ext uri="{FF2B5EF4-FFF2-40B4-BE49-F238E27FC236}">
                <a16:creationId xmlns:a16="http://schemas.microsoft.com/office/drawing/2014/main" xmlns="" id="{A70E0FFF-BE3A-B045-ACE3-00CCCEEA7619}"/>
              </a:ext>
            </a:extLst>
          </p:cNvPr>
          <p:cNvSpPr/>
          <p:nvPr/>
        </p:nvSpPr>
        <p:spPr>
          <a:xfrm>
            <a:off x="20371117" y="3052467"/>
            <a:ext cx="1539627" cy="866087"/>
          </a:xfrm>
          <a:prstGeom prst="rect">
            <a:avLst/>
          </a:prstGeom>
          <a:solidFill>
            <a:schemeClr val="bg1"/>
          </a:solidFill>
          <a:ln w="38100">
            <a:solidFill>
              <a:srgbClr val="000000"/>
            </a:solid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O" sz="4000" b="1" dirty="0" smtClean="0">
                <a:solidFill>
                  <a:prstClr val="black"/>
                </a:solidFill>
                <a:latin typeface="Calibri" panose="020F0502020204030204" pitchFamily="34" charset="0"/>
                <a:cs typeface="Calibri" panose="020F0502020204030204" pitchFamily="34" charset="0"/>
              </a:rPr>
              <a:t>DM</a:t>
            </a:r>
          </a:p>
        </p:txBody>
      </p:sp>
      <p:sp>
        <p:nvSpPr>
          <p:cNvPr id="78" name="Rectangle 27"/>
          <p:cNvSpPr>
            <a:spLocks/>
          </p:cNvSpPr>
          <p:nvPr/>
        </p:nvSpPr>
        <p:spPr>
          <a:xfrm>
            <a:off x="2082164" y="4744073"/>
            <a:ext cx="2321810" cy="1588655"/>
          </a:xfrm>
          <a:prstGeom prst="rect">
            <a:avLst/>
          </a:prstGeom>
          <a:noFill/>
          <a:ln w="28575">
            <a:solidFill>
              <a:srgbClr val="9AAE04"/>
            </a:solidFill>
            <a:prstDash val="solid"/>
          </a:ln>
        </p:spPr>
        <p:txBody>
          <a:bodyPr wrap="square" lIns="180000" tIns="432000" rIns="144000" rtlCol="0" anchor="ctr">
            <a:noAutofit/>
          </a:bodyPr>
          <a:lstStyle/>
          <a:p>
            <a:pPr>
              <a:spcBef>
                <a:spcPts val="600"/>
              </a:spcBef>
            </a:pPr>
            <a:endParaRPr lang="en-US" sz="2600" dirty="0" smtClean="0">
              <a:latin typeface="Calibri" panose="020F0502020204030204" pitchFamily="34" charset="0"/>
              <a:cs typeface="Calibri" panose="020F0502020204030204" pitchFamily="34" charset="0"/>
            </a:endParaRPr>
          </a:p>
        </p:txBody>
      </p:sp>
      <p:sp>
        <p:nvSpPr>
          <p:cNvPr id="79" name="Conector 78"/>
          <p:cNvSpPr>
            <a:spLocks noChangeAspect="1"/>
          </p:cNvSpPr>
          <p:nvPr/>
        </p:nvSpPr>
        <p:spPr>
          <a:xfrm>
            <a:off x="6296512" y="3961928"/>
            <a:ext cx="1493333" cy="1440000"/>
          </a:xfrm>
          <a:prstGeom prst="flowChartConnector">
            <a:avLst/>
          </a:prstGeom>
          <a:noFill/>
          <a:ln w="28575">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onector 79"/>
          <p:cNvSpPr>
            <a:spLocks noChangeAspect="1"/>
          </p:cNvSpPr>
          <p:nvPr/>
        </p:nvSpPr>
        <p:spPr>
          <a:xfrm>
            <a:off x="17181382" y="5727173"/>
            <a:ext cx="1493330" cy="14400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onector 80"/>
          <p:cNvSpPr>
            <a:spLocks noChangeAspect="1"/>
          </p:cNvSpPr>
          <p:nvPr/>
        </p:nvSpPr>
        <p:spPr>
          <a:xfrm>
            <a:off x="17158231" y="3918554"/>
            <a:ext cx="1493333" cy="14400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onector 81"/>
          <p:cNvSpPr>
            <a:spLocks noChangeAspect="1"/>
          </p:cNvSpPr>
          <p:nvPr/>
        </p:nvSpPr>
        <p:spPr>
          <a:xfrm>
            <a:off x="6291766" y="5770547"/>
            <a:ext cx="1493333" cy="1440000"/>
          </a:xfrm>
          <a:prstGeom prst="flowChartConnector">
            <a:avLst/>
          </a:prstGeom>
          <a:noFill/>
          <a:ln w="28575">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uadroTexto 82"/>
          <p:cNvSpPr txBox="1"/>
          <p:nvPr/>
        </p:nvSpPr>
        <p:spPr>
          <a:xfrm>
            <a:off x="17007163" y="10449830"/>
            <a:ext cx="1244021" cy="584775"/>
          </a:xfrm>
          <a:prstGeom prst="rect">
            <a:avLst/>
          </a:prstGeom>
          <a:noFill/>
          <a:ln>
            <a:solidFill>
              <a:schemeClr val="tx1"/>
            </a:solidFill>
            <a:prstDash val="dash"/>
          </a:ln>
        </p:spPr>
        <p:txBody>
          <a:bodyPr wrap="square" rtlCol="0">
            <a:spAutoFit/>
          </a:bodyPr>
          <a:lstStyle/>
          <a:p>
            <a:pPr algn="ctr"/>
            <a:r>
              <a:rPr lang="en-US" sz="3200" b="1" dirty="0" smtClean="0"/>
              <a:t>Flex</a:t>
            </a:r>
            <a:endParaRPr lang="en-US" sz="3200" b="1" dirty="0"/>
          </a:p>
        </p:txBody>
      </p:sp>
      <p:sp>
        <p:nvSpPr>
          <p:cNvPr id="84" name="CuadroTexto 83"/>
          <p:cNvSpPr txBox="1"/>
          <p:nvPr/>
        </p:nvSpPr>
        <p:spPr>
          <a:xfrm>
            <a:off x="6129077" y="9786299"/>
            <a:ext cx="1244021" cy="584775"/>
          </a:xfrm>
          <a:prstGeom prst="rect">
            <a:avLst/>
          </a:prstGeom>
          <a:noFill/>
          <a:ln>
            <a:solidFill>
              <a:schemeClr val="tx1"/>
            </a:solidFill>
            <a:prstDash val="dash"/>
          </a:ln>
        </p:spPr>
        <p:txBody>
          <a:bodyPr wrap="square" rtlCol="0">
            <a:spAutoFit/>
          </a:bodyPr>
          <a:lstStyle/>
          <a:p>
            <a:pPr algn="ctr"/>
            <a:r>
              <a:rPr lang="en-US" sz="3200" b="1" dirty="0" smtClean="0"/>
              <a:t>Flex</a:t>
            </a:r>
            <a:endParaRPr lang="en-US" sz="3200" b="1" dirty="0"/>
          </a:p>
        </p:txBody>
      </p:sp>
      <p:sp>
        <p:nvSpPr>
          <p:cNvPr id="85" name="CuadroTexto 84"/>
          <p:cNvSpPr txBox="1"/>
          <p:nvPr/>
        </p:nvSpPr>
        <p:spPr>
          <a:xfrm>
            <a:off x="13607398" y="12277206"/>
            <a:ext cx="1244021" cy="584775"/>
          </a:xfrm>
          <a:prstGeom prst="rect">
            <a:avLst/>
          </a:prstGeom>
          <a:noFill/>
          <a:ln>
            <a:solidFill>
              <a:schemeClr val="tx1"/>
            </a:solidFill>
            <a:prstDash val="dash"/>
          </a:ln>
        </p:spPr>
        <p:txBody>
          <a:bodyPr wrap="square" rtlCol="0">
            <a:spAutoFit/>
          </a:bodyPr>
          <a:lstStyle/>
          <a:p>
            <a:pPr algn="ctr"/>
            <a:r>
              <a:rPr lang="en-US" sz="3200" b="1" dirty="0" smtClean="0"/>
              <a:t>Flex</a:t>
            </a:r>
            <a:endParaRPr lang="en-US" sz="3200" b="1" dirty="0"/>
          </a:p>
        </p:txBody>
      </p:sp>
      <p:sp>
        <p:nvSpPr>
          <p:cNvPr id="86" name="CuadroTexto 85"/>
          <p:cNvSpPr txBox="1"/>
          <p:nvPr/>
        </p:nvSpPr>
        <p:spPr>
          <a:xfrm>
            <a:off x="8739045" y="12130761"/>
            <a:ext cx="2025314" cy="1077218"/>
          </a:xfrm>
          <a:prstGeom prst="rect">
            <a:avLst/>
          </a:prstGeom>
          <a:noFill/>
        </p:spPr>
        <p:txBody>
          <a:bodyPr wrap="square" rtlCol="0">
            <a:spAutoFit/>
          </a:bodyPr>
          <a:lstStyle/>
          <a:p>
            <a:pPr algn="ctr"/>
            <a:r>
              <a:rPr lang="en-US" sz="3200" b="1" dirty="0" smtClean="0">
                <a:solidFill>
                  <a:srgbClr val="7030A0"/>
                </a:solidFill>
              </a:rPr>
              <a:t>SNATUG OPT</a:t>
            </a:r>
            <a:endParaRPr lang="en-US" sz="3200" b="1" dirty="0">
              <a:solidFill>
                <a:srgbClr val="7030A0"/>
              </a:solidFill>
            </a:endParaRPr>
          </a:p>
        </p:txBody>
      </p:sp>
      <p:sp>
        <p:nvSpPr>
          <p:cNvPr id="87" name="CuadroTexto 86"/>
          <p:cNvSpPr txBox="1"/>
          <p:nvPr/>
        </p:nvSpPr>
        <p:spPr>
          <a:xfrm>
            <a:off x="14423999" y="6990723"/>
            <a:ext cx="2757383" cy="584775"/>
          </a:xfrm>
          <a:prstGeom prst="rect">
            <a:avLst/>
          </a:prstGeom>
          <a:noFill/>
        </p:spPr>
        <p:txBody>
          <a:bodyPr wrap="square" rtlCol="0">
            <a:spAutoFit/>
          </a:bodyPr>
          <a:lstStyle/>
          <a:p>
            <a:pPr algn="ctr"/>
            <a:r>
              <a:rPr lang="en-US" sz="3200" b="1" dirty="0" smtClean="0"/>
              <a:t>SG-TERA</a:t>
            </a:r>
            <a:endParaRPr lang="en-US" sz="3200" b="1" dirty="0"/>
          </a:p>
        </p:txBody>
      </p:sp>
      <p:sp>
        <p:nvSpPr>
          <p:cNvPr id="91" name="CuadroTexto 90"/>
          <p:cNvSpPr txBox="1"/>
          <p:nvPr/>
        </p:nvSpPr>
        <p:spPr>
          <a:xfrm>
            <a:off x="2082164" y="5162884"/>
            <a:ext cx="2321810" cy="707886"/>
          </a:xfrm>
          <a:prstGeom prst="rect">
            <a:avLst/>
          </a:prstGeom>
          <a:noFill/>
          <a:ln>
            <a:noFill/>
          </a:ln>
        </p:spPr>
        <p:txBody>
          <a:bodyPr wrap="square" rtlCol="0">
            <a:spAutoFit/>
          </a:bodyPr>
          <a:lstStyle/>
          <a:p>
            <a:pPr algn="ctr"/>
            <a:r>
              <a:rPr lang="en-US" sz="4000" b="1" dirty="0" smtClean="0">
                <a:solidFill>
                  <a:srgbClr val="9AAE04"/>
                </a:solidFill>
              </a:rPr>
              <a:t>PGW</a:t>
            </a:r>
            <a:endParaRPr lang="en-US" sz="4000" b="1" dirty="0">
              <a:solidFill>
                <a:srgbClr val="9AAE04"/>
              </a:solidFill>
            </a:endParaRPr>
          </a:p>
        </p:txBody>
      </p:sp>
      <p:sp>
        <p:nvSpPr>
          <p:cNvPr id="92" name="Rectángulo 91"/>
          <p:cNvSpPr/>
          <p:nvPr/>
        </p:nvSpPr>
        <p:spPr>
          <a:xfrm>
            <a:off x="12434392" y="4090868"/>
            <a:ext cx="1905000" cy="8763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ángulo 92"/>
          <p:cNvSpPr/>
          <p:nvPr/>
        </p:nvSpPr>
        <p:spPr>
          <a:xfrm>
            <a:off x="10129907" y="4151247"/>
            <a:ext cx="324000" cy="756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ángulo 93"/>
          <p:cNvSpPr/>
          <p:nvPr/>
        </p:nvSpPr>
        <p:spPr>
          <a:xfrm>
            <a:off x="10565050" y="4151247"/>
            <a:ext cx="324000" cy="756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ángulo 94"/>
          <p:cNvSpPr/>
          <p:nvPr/>
        </p:nvSpPr>
        <p:spPr>
          <a:xfrm>
            <a:off x="11000193" y="4151247"/>
            <a:ext cx="324000" cy="756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ángulo 95"/>
          <p:cNvSpPr/>
          <p:nvPr/>
        </p:nvSpPr>
        <p:spPr>
          <a:xfrm>
            <a:off x="11435335" y="4151247"/>
            <a:ext cx="324000" cy="756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ángulo 96"/>
          <p:cNvSpPr/>
          <p:nvPr/>
        </p:nvSpPr>
        <p:spPr>
          <a:xfrm>
            <a:off x="10026617" y="4070547"/>
            <a:ext cx="1905000" cy="876300"/>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Conector recto 98"/>
          <p:cNvCxnSpPr/>
          <p:nvPr/>
        </p:nvCxnSpPr>
        <p:spPr>
          <a:xfrm>
            <a:off x="10470802" y="5415704"/>
            <a:ext cx="0" cy="3150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Conector recto 99"/>
          <p:cNvCxnSpPr/>
          <p:nvPr/>
        </p:nvCxnSpPr>
        <p:spPr>
          <a:xfrm>
            <a:off x="11099334" y="5415704"/>
            <a:ext cx="0" cy="3150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Conector recto 100"/>
          <p:cNvCxnSpPr/>
          <p:nvPr/>
        </p:nvCxnSpPr>
        <p:spPr>
          <a:xfrm>
            <a:off x="11824118" y="5415704"/>
            <a:ext cx="0" cy="3150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Conector recto 101"/>
          <p:cNvCxnSpPr/>
          <p:nvPr/>
        </p:nvCxnSpPr>
        <p:spPr>
          <a:xfrm>
            <a:off x="12548902" y="5415704"/>
            <a:ext cx="0" cy="3150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Conector recto 102"/>
          <p:cNvCxnSpPr/>
          <p:nvPr/>
        </p:nvCxnSpPr>
        <p:spPr>
          <a:xfrm>
            <a:off x="13886174" y="5415704"/>
            <a:ext cx="0" cy="3150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Conector recto 103"/>
          <p:cNvCxnSpPr/>
          <p:nvPr/>
        </p:nvCxnSpPr>
        <p:spPr>
          <a:xfrm>
            <a:off x="13273686" y="5415704"/>
            <a:ext cx="0" cy="3150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Conector recto de flecha 105"/>
          <p:cNvCxnSpPr>
            <a:stCxn id="6" idx="2"/>
          </p:cNvCxnSpPr>
          <p:nvPr/>
        </p:nvCxnSpPr>
        <p:spPr>
          <a:xfrm flipH="1">
            <a:off x="8968467" y="8551966"/>
            <a:ext cx="3223533" cy="6546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ector recto de flecha 107"/>
          <p:cNvCxnSpPr>
            <a:stCxn id="6" idx="2"/>
            <a:endCxn id="63" idx="0"/>
          </p:cNvCxnSpPr>
          <p:nvPr/>
        </p:nvCxnSpPr>
        <p:spPr>
          <a:xfrm>
            <a:off x="12192000" y="8551966"/>
            <a:ext cx="2837874" cy="7186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ector recto de flecha 109"/>
          <p:cNvCxnSpPr>
            <a:stCxn id="74" idx="2"/>
            <a:endCxn id="6" idx="0"/>
          </p:cNvCxnSpPr>
          <p:nvPr/>
        </p:nvCxnSpPr>
        <p:spPr>
          <a:xfrm>
            <a:off x="12192000" y="3262599"/>
            <a:ext cx="0" cy="21393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Conector curvado 169"/>
          <p:cNvCxnSpPr/>
          <p:nvPr/>
        </p:nvCxnSpPr>
        <p:spPr>
          <a:xfrm rot="5400000" flipH="1" flipV="1">
            <a:off x="12736083" y="3388403"/>
            <a:ext cx="339093" cy="853970"/>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CuadroTexto 173"/>
          <p:cNvSpPr txBox="1"/>
          <p:nvPr/>
        </p:nvSpPr>
        <p:spPr>
          <a:xfrm>
            <a:off x="13332615" y="3435689"/>
            <a:ext cx="1092048" cy="400110"/>
          </a:xfrm>
          <a:prstGeom prst="rect">
            <a:avLst/>
          </a:prstGeom>
          <a:noFill/>
        </p:spPr>
        <p:txBody>
          <a:bodyPr wrap="square" rtlCol="0">
            <a:spAutoFit/>
          </a:bodyPr>
          <a:lstStyle/>
          <a:p>
            <a:pPr algn="ctr"/>
            <a:r>
              <a:rPr lang="en-US" sz="2000" b="1" dirty="0" smtClean="0"/>
              <a:t>Bypass</a:t>
            </a:r>
            <a:endParaRPr lang="en-US" sz="2000" b="1" dirty="0"/>
          </a:p>
        </p:txBody>
      </p:sp>
      <p:sp>
        <p:nvSpPr>
          <p:cNvPr id="175" name="CuadroTexto 174"/>
          <p:cNvSpPr txBox="1"/>
          <p:nvPr/>
        </p:nvSpPr>
        <p:spPr>
          <a:xfrm>
            <a:off x="11594805" y="3410146"/>
            <a:ext cx="627064" cy="400110"/>
          </a:xfrm>
          <a:prstGeom prst="rect">
            <a:avLst/>
          </a:prstGeom>
          <a:noFill/>
        </p:spPr>
        <p:txBody>
          <a:bodyPr wrap="square" rtlCol="0">
            <a:spAutoFit/>
          </a:bodyPr>
          <a:lstStyle/>
          <a:p>
            <a:pPr algn="ctr"/>
            <a:r>
              <a:rPr lang="en-US" sz="2000" b="1" dirty="0" smtClean="0"/>
              <a:t>FUP</a:t>
            </a:r>
            <a:endParaRPr lang="en-US" sz="2000" b="1" dirty="0"/>
          </a:p>
        </p:txBody>
      </p:sp>
      <p:cxnSp>
        <p:nvCxnSpPr>
          <p:cNvPr id="179" name="Conector recto de flecha 178"/>
          <p:cNvCxnSpPr>
            <a:stCxn id="74" idx="3"/>
            <a:endCxn id="75" idx="1"/>
          </p:cNvCxnSpPr>
          <p:nvPr/>
        </p:nvCxnSpPr>
        <p:spPr>
          <a:xfrm>
            <a:off x="12961813" y="2829556"/>
            <a:ext cx="2453719"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2" name="Flecha doblada 201"/>
          <p:cNvSpPr/>
          <p:nvPr/>
        </p:nvSpPr>
        <p:spPr>
          <a:xfrm>
            <a:off x="14223584" y="3342166"/>
            <a:ext cx="6088605" cy="2484677"/>
          </a:xfrm>
          <a:prstGeom prst="bentArrow">
            <a:avLst>
              <a:gd name="adj1" fmla="val 430"/>
              <a:gd name="adj2" fmla="val 2870"/>
              <a:gd name="adj3" fmla="val 6069"/>
              <a:gd name="adj4" fmla="val 9734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06" name="Conector recto de flecha 205"/>
          <p:cNvCxnSpPr>
            <a:stCxn id="92" idx="3"/>
          </p:cNvCxnSpPr>
          <p:nvPr/>
        </p:nvCxnSpPr>
        <p:spPr>
          <a:xfrm flipV="1">
            <a:off x="14339392" y="4508697"/>
            <a:ext cx="2818839" cy="203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Conector recto de flecha 207"/>
          <p:cNvCxnSpPr>
            <a:stCxn id="92" idx="3"/>
            <a:endCxn id="80" idx="2"/>
          </p:cNvCxnSpPr>
          <p:nvPr/>
        </p:nvCxnSpPr>
        <p:spPr>
          <a:xfrm>
            <a:off x="14339392" y="4529018"/>
            <a:ext cx="2841990" cy="1918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Conector recto de flecha 209"/>
          <p:cNvCxnSpPr>
            <a:stCxn id="91" idx="3"/>
            <a:endCxn id="79" idx="2"/>
          </p:cNvCxnSpPr>
          <p:nvPr/>
        </p:nvCxnSpPr>
        <p:spPr>
          <a:xfrm flipV="1">
            <a:off x="4403974" y="4681928"/>
            <a:ext cx="1892538" cy="834899"/>
          </a:xfrm>
          <a:prstGeom prst="straightConnector1">
            <a:avLst/>
          </a:prstGeom>
          <a:ln w="28575">
            <a:solidFill>
              <a:srgbClr val="9AAE04"/>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Conector recto de flecha 211"/>
          <p:cNvCxnSpPr>
            <a:stCxn id="91" idx="3"/>
            <a:endCxn id="82" idx="2"/>
          </p:cNvCxnSpPr>
          <p:nvPr/>
        </p:nvCxnSpPr>
        <p:spPr>
          <a:xfrm>
            <a:off x="4403974" y="5516827"/>
            <a:ext cx="1887792" cy="973720"/>
          </a:xfrm>
          <a:prstGeom prst="straightConnector1">
            <a:avLst/>
          </a:prstGeom>
          <a:ln w="28575">
            <a:solidFill>
              <a:srgbClr val="9AAE04"/>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onector recto de flecha 213"/>
          <p:cNvCxnSpPr>
            <a:stCxn id="79" idx="6"/>
          </p:cNvCxnSpPr>
          <p:nvPr/>
        </p:nvCxnSpPr>
        <p:spPr>
          <a:xfrm flipV="1">
            <a:off x="7789845" y="4508697"/>
            <a:ext cx="2340062" cy="173231"/>
          </a:xfrm>
          <a:prstGeom prst="straightConnector1">
            <a:avLst/>
          </a:prstGeom>
          <a:ln w="28575">
            <a:solidFill>
              <a:srgbClr val="9AAE04"/>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Conector recto de flecha 215"/>
          <p:cNvCxnSpPr>
            <a:stCxn id="82" idx="6"/>
            <a:endCxn id="93" idx="1"/>
          </p:cNvCxnSpPr>
          <p:nvPr/>
        </p:nvCxnSpPr>
        <p:spPr>
          <a:xfrm flipV="1">
            <a:off x="7785099" y="4529247"/>
            <a:ext cx="2344808" cy="1961300"/>
          </a:xfrm>
          <a:prstGeom prst="straightConnector1">
            <a:avLst/>
          </a:prstGeom>
          <a:ln w="28575">
            <a:solidFill>
              <a:srgbClr val="9AAE04"/>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Conector recto de flecha 219"/>
          <p:cNvCxnSpPr>
            <a:stCxn id="97" idx="2"/>
          </p:cNvCxnSpPr>
          <p:nvPr/>
        </p:nvCxnSpPr>
        <p:spPr>
          <a:xfrm>
            <a:off x="10979117" y="4946847"/>
            <a:ext cx="896214" cy="1160069"/>
          </a:xfrm>
          <a:prstGeom prst="straightConnector1">
            <a:avLst/>
          </a:prstGeom>
          <a:ln w="41275" cmpd="thickThi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Conector recto de flecha 220"/>
          <p:cNvCxnSpPr/>
          <p:nvPr/>
        </p:nvCxnSpPr>
        <p:spPr>
          <a:xfrm flipH="1">
            <a:off x="12502386" y="4972314"/>
            <a:ext cx="793548" cy="1190004"/>
          </a:xfrm>
          <a:prstGeom prst="straightConnector1">
            <a:avLst/>
          </a:prstGeom>
          <a:ln w="41275" cmpd="thickThi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3" name="Conector 222"/>
          <p:cNvSpPr>
            <a:spLocks noChangeAspect="1"/>
          </p:cNvSpPr>
          <p:nvPr/>
        </p:nvSpPr>
        <p:spPr>
          <a:xfrm>
            <a:off x="9816682" y="6332728"/>
            <a:ext cx="1315518" cy="1268536"/>
          </a:xfrm>
          <a:prstGeom prst="flowChartConnector">
            <a:avLst/>
          </a:prstGeom>
          <a:solidFill>
            <a:schemeClr val="bg1">
              <a:alpha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CuadroTexto 223"/>
          <p:cNvSpPr txBox="1"/>
          <p:nvPr/>
        </p:nvSpPr>
        <p:spPr>
          <a:xfrm>
            <a:off x="9779746" y="6597647"/>
            <a:ext cx="717596" cy="523220"/>
          </a:xfrm>
          <a:prstGeom prst="rect">
            <a:avLst/>
          </a:prstGeom>
          <a:noFill/>
        </p:spPr>
        <p:txBody>
          <a:bodyPr wrap="square" rtlCol="0">
            <a:spAutoFit/>
          </a:bodyPr>
          <a:lstStyle/>
          <a:p>
            <a:pPr algn="ctr"/>
            <a:r>
              <a:rPr lang="en-US" sz="2800" b="1" dirty="0" smtClean="0"/>
              <a:t>cc</a:t>
            </a:r>
            <a:endParaRPr lang="en-US" sz="2800" b="1" dirty="0"/>
          </a:p>
        </p:txBody>
      </p:sp>
      <p:sp>
        <p:nvSpPr>
          <p:cNvPr id="225" name="CuadroTexto 224"/>
          <p:cNvSpPr txBox="1"/>
          <p:nvPr/>
        </p:nvSpPr>
        <p:spPr>
          <a:xfrm>
            <a:off x="10427905" y="6796971"/>
            <a:ext cx="717596" cy="523220"/>
          </a:xfrm>
          <a:prstGeom prst="rect">
            <a:avLst/>
          </a:prstGeom>
          <a:noFill/>
        </p:spPr>
        <p:txBody>
          <a:bodyPr wrap="square" rtlCol="0">
            <a:spAutoFit/>
          </a:bodyPr>
          <a:lstStyle/>
          <a:p>
            <a:pPr algn="ctr"/>
            <a:r>
              <a:rPr lang="en-US" sz="2800" b="1" dirty="0" smtClean="0"/>
              <a:t>cc</a:t>
            </a:r>
            <a:endParaRPr lang="en-US" sz="2800" b="1" dirty="0"/>
          </a:p>
        </p:txBody>
      </p:sp>
      <p:sp>
        <p:nvSpPr>
          <p:cNvPr id="226" name="Conector 225"/>
          <p:cNvSpPr>
            <a:spLocks noChangeAspect="1"/>
          </p:cNvSpPr>
          <p:nvPr/>
        </p:nvSpPr>
        <p:spPr>
          <a:xfrm>
            <a:off x="13227326" y="6342016"/>
            <a:ext cx="1315518" cy="1268536"/>
          </a:xfrm>
          <a:prstGeom prst="flowChartConnector">
            <a:avLst/>
          </a:prstGeom>
          <a:solidFill>
            <a:schemeClr val="bg1">
              <a:alpha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CuadroTexto 226"/>
          <p:cNvSpPr txBox="1"/>
          <p:nvPr/>
        </p:nvSpPr>
        <p:spPr>
          <a:xfrm>
            <a:off x="13222474" y="6606935"/>
            <a:ext cx="717596" cy="523220"/>
          </a:xfrm>
          <a:prstGeom prst="rect">
            <a:avLst/>
          </a:prstGeom>
          <a:noFill/>
        </p:spPr>
        <p:txBody>
          <a:bodyPr wrap="square" rtlCol="0">
            <a:spAutoFit/>
          </a:bodyPr>
          <a:lstStyle/>
          <a:p>
            <a:pPr algn="ctr"/>
            <a:r>
              <a:rPr lang="en-US" sz="2800" b="1" dirty="0" smtClean="0"/>
              <a:t>cc</a:t>
            </a:r>
            <a:endParaRPr lang="en-US" sz="2800" b="1" dirty="0"/>
          </a:p>
        </p:txBody>
      </p:sp>
      <p:sp>
        <p:nvSpPr>
          <p:cNvPr id="228" name="CuadroTexto 227"/>
          <p:cNvSpPr txBox="1"/>
          <p:nvPr/>
        </p:nvSpPr>
        <p:spPr>
          <a:xfrm>
            <a:off x="13822507" y="6806259"/>
            <a:ext cx="717596" cy="523220"/>
          </a:xfrm>
          <a:prstGeom prst="rect">
            <a:avLst/>
          </a:prstGeom>
          <a:noFill/>
        </p:spPr>
        <p:txBody>
          <a:bodyPr wrap="square" rtlCol="0">
            <a:spAutoFit/>
          </a:bodyPr>
          <a:lstStyle/>
          <a:p>
            <a:pPr algn="ctr"/>
            <a:r>
              <a:rPr lang="en-US" sz="2800" b="1" dirty="0" smtClean="0"/>
              <a:t>cc</a:t>
            </a:r>
            <a:endParaRPr lang="en-US" sz="2800" b="1" dirty="0"/>
          </a:p>
        </p:txBody>
      </p:sp>
      <p:sp>
        <p:nvSpPr>
          <p:cNvPr id="229" name="CuadroTexto 228"/>
          <p:cNvSpPr txBox="1"/>
          <p:nvPr/>
        </p:nvSpPr>
        <p:spPr>
          <a:xfrm>
            <a:off x="10999080" y="7352322"/>
            <a:ext cx="872509" cy="461665"/>
          </a:xfrm>
          <a:prstGeom prst="rect">
            <a:avLst/>
          </a:prstGeom>
          <a:noFill/>
        </p:spPr>
        <p:txBody>
          <a:bodyPr wrap="square" rtlCol="0">
            <a:spAutoFit/>
          </a:bodyPr>
          <a:lstStyle/>
          <a:p>
            <a:pPr algn="ctr"/>
            <a:r>
              <a:rPr lang="en-US" sz="2400" b="1" dirty="0" smtClean="0"/>
              <a:t>STB</a:t>
            </a:r>
            <a:endParaRPr lang="en-US" sz="2400" b="1" dirty="0"/>
          </a:p>
        </p:txBody>
      </p:sp>
      <p:sp>
        <p:nvSpPr>
          <p:cNvPr id="230" name="CuadroTexto 229"/>
          <p:cNvSpPr txBox="1"/>
          <p:nvPr/>
        </p:nvSpPr>
        <p:spPr>
          <a:xfrm>
            <a:off x="11745744" y="7352322"/>
            <a:ext cx="872509" cy="461665"/>
          </a:xfrm>
          <a:prstGeom prst="rect">
            <a:avLst/>
          </a:prstGeom>
          <a:noFill/>
        </p:spPr>
        <p:txBody>
          <a:bodyPr wrap="square" rtlCol="0">
            <a:spAutoFit/>
          </a:bodyPr>
          <a:lstStyle/>
          <a:p>
            <a:pPr algn="ctr"/>
            <a:r>
              <a:rPr lang="en-US" sz="2400" b="1" dirty="0" smtClean="0"/>
              <a:t>SFP</a:t>
            </a:r>
            <a:endParaRPr lang="en-US" sz="2400" b="1" dirty="0"/>
          </a:p>
        </p:txBody>
      </p:sp>
      <p:sp>
        <p:nvSpPr>
          <p:cNvPr id="231" name="CuadroTexto 230"/>
          <p:cNvSpPr txBox="1"/>
          <p:nvPr/>
        </p:nvSpPr>
        <p:spPr>
          <a:xfrm>
            <a:off x="12461250" y="7352322"/>
            <a:ext cx="872509" cy="461665"/>
          </a:xfrm>
          <a:prstGeom prst="rect">
            <a:avLst/>
          </a:prstGeom>
          <a:noFill/>
        </p:spPr>
        <p:txBody>
          <a:bodyPr wrap="square" rtlCol="0">
            <a:spAutoFit/>
          </a:bodyPr>
          <a:lstStyle/>
          <a:p>
            <a:pPr algn="ctr"/>
            <a:r>
              <a:rPr lang="en-US" sz="2400" b="1" dirty="0" smtClean="0"/>
              <a:t>SAB</a:t>
            </a:r>
            <a:endParaRPr lang="en-US" sz="2400" b="1" dirty="0"/>
          </a:p>
        </p:txBody>
      </p:sp>
      <p:sp>
        <p:nvSpPr>
          <p:cNvPr id="232" name="CuadroTexto 231"/>
          <p:cNvSpPr txBox="1"/>
          <p:nvPr/>
        </p:nvSpPr>
        <p:spPr>
          <a:xfrm>
            <a:off x="11753943" y="5950091"/>
            <a:ext cx="872509" cy="461665"/>
          </a:xfrm>
          <a:prstGeom prst="rect">
            <a:avLst/>
          </a:prstGeom>
          <a:noFill/>
        </p:spPr>
        <p:txBody>
          <a:bodyPr wrap="square" rtlCol="0">
            <a:spAutoFit/>
          </a:bodyPr>
          <a:lstStyle/>
          <a:p>
            <a:pPr algn="ctr"/>
            <a:r>
              <a:rPr lang="en-US" sz="2400" b="1" dirty="0" smtClean="0"/>
              <a:t>RP</a:t>
            </a:r>
            <a:endParaRPr lang="en-US" sz="2400" b="1" dirty="0"/>
          </a:p>
        </p:txBody>
      </p:sp>
      <p:sp>
        <p:nvSpPr>
          <p:cNvPr id="235" name="CuadroTexto 234"/>
          <p:cNvSpPr txBox="1"/>
          <p:nvPr/>
        </p:nvSpPr>
        <p:spPr>
          <a:xfrm>
            <a:off x="19439459" y="9514423"/>
            <a:ext cx="3402942" cy="584775"/>
          </a:xfrm>
          <a:prstGeom prst="rect">
            <a:avLst/>
          </a:prstGeom>
          <a:solidFill>
            <a:schemeClr val="bg1"/>
          </a:solidFill>
          <a:ln>
            <a:solidFill>
              <a:schemeClr val="tx1"/>
            </a:solidFill>
            <a:prstDash val="dash"/>
          </a:ln>
        </p:spPr>
        <p:txBody>
          <a:bodyPr wrap="square" rtlCol="0">
            <a:spAutoFit/>
          </a:bodyPr>
          <a:lstStyle/>
          <a:p>
            <a:pPr algn="ctr"/>
            <a:r>
              <a:rPr lang="en-US" sz="3200" b="1" dirty="0" smtClean="0"/>
              <a:t>Network Secure</a:t>
            </a:r>
            <a:endParaRPr lang="en-US" sz="3200" b="1" dirty="0"/>
          </a:p>
        </p:txBody>
      </p:sp>
      <p:cxnSp>
        <p:nvCxnSpPr>
          <p:cNvPr id="237" name="Conector recto de flecha 236"/>
          <p:cNvCxnSpPr>
            <a:stCxn id="83" idx="0"/>
            <a:endCxn id="235" idx="1"/>
          </p:cNvCxnSpPr>
          <p:nvPr/>
        </p:nvCxnSpPr>
        <p:spPr>
          <a:xfrm flipV="1">
            <a:off x="17629174" y="9806811"/>
            <a:ext cx="1810285" cy="64301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9" name="Conector curvado 238"/>
          <p:cNvCxnSpPr>
            <a:stCxn id="74" idx="0"/>
            <a:endCxn id="76" idx="0"/>
          </p:cNvCxnSpPr>
          <p:nvPr/>
        </p:nvCxnSpPr>
        <p:spPr>
          <a:xfrm rot="16200000" flipH="1">
            <a:off x="16338487" y="-1749976"/>
            <a:ext cx="655955" cy="8948931"/>
          </a:xfrm>
          <a:prstGeom prst="curvedConnector3">
            <a:avLst>
              <a:gd name="adj1" fmla="val -6175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Conector recto de flecha 270"/>
          <p:cNvCxnSpPr/>
          <p:nvPr/>
        </p:nvCxnSpPr>
        <p:spPr>
          <a:xfrm>
            <a:off x="3018791" y="3916073"/>
            <a:ext cx="0" cy="792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Conector recto de flecha 274"/>
          <p:cNvCxnSpPr/>
          <p:nvPr/>
        </p:nvCxnSpPr>
        <p:spPr>
          <a:xfrm flipV="1">
            <a:off x="3425191" y="3916073"/>
            <a:ext cx="0" cy="792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1" name="Grupo 280"/>
          <p:cNvGrpSpPr/>
          <p:nvPr/>
        </p:nvGrpSpPr>
        <p:grpSpPr>
          <a:xfrm>
            <a:off x="17436832" y="4250510"/>
            <a:ext cx="924446" cy="807141"/>
            <a:chOff x="3933286" y="7483471"/>
            <a:chExt cx="2461546" cy="2468763"/>
          </a:xfrm>
        </p:grpSpPr>
        <p:sp>
          <p:nvSpPr>
            <p:cNvPr id="279" name="Forma libre 278"/>
            <p:cNvSpPr/>
            <p:nvPr/>
          </p:nvSpPr>
          <p:spPr>
            <a:xfrm flipV="1">
              <a:off x="3933286" y="7483471"/>
              <a:ext cx="2357210" cy="2457353"/>
            </a:xfrm>
            <a:custGeom>
              <a:avLst/>
              <a:gdLst>
                <a:gd name="connsiteX0" fmla="*/ 0 w 1920240"/>
                <a:gd name="connsiteY0" fmla="*/ 728187 h 2294830"/>
                <a:gd name="connsiteX1" fmla="*/ 384048 w 1920240"/>
                <a:gd name="connsiteY1" fmla="*/ 69819 h 2294830"/>
                <a:gd name="connsiteX2" fmla="*/ 1389888 w 1920240"/>
                <a:gd name="connsiteY2" fmla="*/ 2209515 h 2294830"/>
                <a:gd name="connsiteX3" fmla="*/ 1920240 w 1920240"/>
                <a:gd name="connsiteY3" fmla="*/ 1862043 h 2294830"/>
                <a:gd name="connsiteX0" fmla="*/ 0 w 2235830"/>
                <a:gd name="connsiteY0" fmla="*/ 398206 h 2426095"/>
                <a:gd name="connsiteX1" fmla="*/ 699638 w 2235830"/>
                <a:gd name="connsiteY1" fmla="*/ 201084 h 2426095"/>
                <a:gd name="connsiteX2" fmla="*/ 1705478 w 2235830"/>
                <a:gd name="connsiteY2" fmla="*/ 2340780 h 2426095"/>
                <a:gd name="connsiteX3" fmla="*/ 2235830 w 2235830"/>
                <a:gd name="connsiteY3" fmla="*/ 1993308 h 2426095"/>
                <a:gd name="connsiteX0" fmla="*/ 0 w 2357210"/>
                <a:gd name="connsiteY0" fmla="*/ 398206 h 2457353"/>
                <a:gd name="connsiteX1" fmla="*/ 699638 w 2357210"/>
                <a:gd name="connsiteY1" fmla="*/ 201084 h 2457353"/>
                <a:gd name="connsiteX2" fmla="*/ 1705478 w 2357210"/>
                <a:gd name="connsiteY2" fmla="*/ 2340780 h 2457353"/>
                <a:gd name="connsiteX3" fmla="*/ 2357210 w 2357210"/>
                <a:gd name="connsiteY3" fmla="*/ 2147057 h 2457353"/>
              </a:gdLst>
              <a:ahLst/>
              <a:cxnLst>
                <a:cxn ang="0">
                  <a:pos x="connsiteX0" y="connsiteY0"/>
                </a:cxn>
                <a:cxn ang="0">
                  <a:pos x="connsiteX1" y="connsiteY1"/>
                </a:cxn>
                <a:cxn ang="0">
                  <a:pos x="connsiteX2" y="connsiteY2"/>
                </a:cxn>
                <a:cxn ang="0">
                  <a:pos x="connsiteX3" y="connsiteY3"/>
                </a:cxn>
              </a:cxnLst>
              <a:rect l="l" t="t" r="r" b="b"/>
              <a:pathLst>
                <a:path w="2357210" h="2457353">
                  <a:moveTo>
                    <a:pt x="0" y="398206"/>
                  </a:moveTo>
                  <a:cubicBezTo>
                    <a:pt x="76200" y="-54422"/>
                    <a:pt x="415392" y="-122678"/>
                    <a:pt x="699638" y="201084"/>
                  </a:cubicBezTo>
                  <a:cubicBezTo>
                    <a:pt x="983884" y="524846"/>
                    <a:pt x="1429216" y="2016451"/>
                    <a:pt x="1705478" y="2340780"/>
                  </a:cubicBezTo>
                  <a:cubicBezTo>
                    <a:pt x="1981740" y="2665109"/>
                    <a:pt x="2223098" y="2217161"/>
                    <a:pt x="2357210" y="2147057"/>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Forma libre 279"/>
            <p:cNvSpPr/>
            <p:nvPr/>
          </p:nvSpPr>
          <p:spPr>
            <a:xfrm flipH="1" flipV="1">
              <a:off x="4037622" y="7494881"/>
              <a:ext cx="2357210" cy="2457353"/>
            </a:xfrm>
            <a:custGeom>
              <a:avLst/>
              <a:gdLst>
                <a:gd name="connsiteX0" fmla="*/ 0 w 1920240"/>
                <a:gd name="connsiteY0" fmla="*/ 728187 h 2294830"/>
                <a:gd name="connsiteX1" fmla="*/ 384048 w 1920240"/>
                <a:gd name="connsiteY1" fmla="*/ 69819 h 2294830"/>
                <a:gd name="connsiteX2" fmla="*/ 1389888 w 1920240"/>
                <a:gd name="connsiteY2" fmla="*/ 2209515 h 2294830"/>
                <a:gd name="connsiteX3" fmla="*/ 1920240 w 1920240"/>
                <a:gd name="connsiteY3" fmla="*/ 1862043 h 2294830"/>
                <a:gd name="connsiteX0" fmla="*/ 0 w 2235830"/>
                <a:gd name="connsiteY0" fmla="*/ 398206 h 2426095"/>
                <a:gd name="connsiteX1" fmla="*/ 699638 w 2235830"/>
                <a:gd name="connsiteY1" fmla="*/ 201084 h 2426095"/>
                <a:gd name="connsiteX2" fmla="*/ 1705478 w 2235830"/>
                <a:gd name="connsiteY2" fmla="*/ 2340780 h 2426095"/>
                <a:gd name="connsiteX3" fmla="*/ 2235830 w 2235830"/>
                <a:gd name="connsiteY3" fmla="*/ 1993308 h 2426095"/>
                <a:gd name="connsiteX0" fmla="*/ 0 w 2357210"/>
                <a:gd name="connsiteY0" fmla="*/ 398206 h 2457353"/>
                <a:gd name="connsiteX1" fmla="*/ 699638 w 2357210"/>
                <a:gd name="connsiteY1" fmla="*/ 201084 h 2457353"/>
                <a:gd name="connsiteX2" fmla="*/ 1705478 w 2357210"/>
                <a:gd name="connsiteY2" fmla="*/ 2340780 h 2457353"/>
                <a:gd name="connsiteX3" fmla="*/ 2357210 w 2357210"/>
                <a:gd name="connsiteY3" fmla="*/ 2147057 h 2457353"/>
              </a:gdLst>
              <a:ahLst/>
              <a:cxnLst>
                <a:cxn ang="0">
                  <a:pos x="connsiteX0" y="connsiteY0"/>
                </a:cxn>
                <a:cxn ang="0">
                  <a:pos x="connsiteX1" y="connsiteY1"/>
                </a:cxn>
                <a:cxn ang="0">
                  <a:pos x="connsiteX2" y="connsiteY2"/>
                </a:cxn>
                <a:cxn ang="0">
                  <a:pos x="connsiteX3" y="connsiteY3"/>
                </a:cxn>
              </a:cxnLst>
              <a:rect l="l" t="t" r="r" b="b"/>
              <a:pathLst>
                <a:path w="2357210" h="2457353">
                  <a:moveTo>
                    <a:pt x="0" y="398206"/>
                  </a:moveTo>
                  <a:cubicBezTo>
                    <a:pt x="76200" y="-54422"/>
                    <a:pt x="415392" y="-122678"/>
                    <a:pt x="699638" y="201084"/>
                  </a:cubicBezTo>
                  <a:cubicBezTo>
                    <a:pt x="983884" y="524846"/>
                    <a:pt x="1429216" y="2016451"/>
                    <a:pt x="1705478" y="2340780"/>
                  </a:cubicBezTo>
                  <a:cubicBezTo>
                    <a:pt x="1981740" y="2665109"/>
                    <a:pt x="2223098" y="2217161"/>
                    <a:pt x="2357210" y="2147057"/>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2" name="Grupo 281"/>
          <p:cNvGrpSpPr/>
          <p:nvPr/>
        </p:nvGrpSpPr>
        <p:grpSpPr>
          <a:xfrm>
            <a:off x="17481259" y="6097417"/>
            <a:ext cx="924446" cy="807141"/>
            <a:chOff x="3933286" y="7483471"/>
            <a:chExt cx="2461546" cy="2468763"/>
          </a:xfrm>
        </p:grpSpPr>
        <p:sp>
          <p:nvSpPr>
            <p:cNvPr id="283" name="Forma libre 282"/>
            <p:cNvSpPr/>
            <p:nvPr/>
          </p:nvSpPr>
          <p:spPr>
            <a:xfrm flipV="1">
              <a:off x="3933286" y="7483471"/>
              <a:ext cx="2357210" cy="2457353"/>
            </a:xfrm>
            <a:custGeom>
              <a:avLst/>
              <a:gdLst>
                <a:gd name="connsiteX0" fmla="*/ 0 w 1920240"/>
                <a:gd name="connsiteY0" fmla="*/ 728187 h 2294830"/>
                <a:gd name="connsiteX1" fmla="*/ 384048 w 1920240"/>
                <a:gd name="connsiteY1" fmla="*/ 69819 h 2294830"/>
                <a:gd name="connsiteX2" fmla="*/ 1389888 w 1920240"/>
                <a:gd name="connsiteY2" fmla="*/ 2209515 h 2294830"/>
                <a:gd name="connsiteX3" fmla="*/ 1920240 w 1920240"/>
                <a:gd name="connsiteY3" fmla="*/ 1862043 h 2294830"/>
                <a:gd name="connsiteX0" fmla="*/ 0 w 2235830"/>
                <a:gd name="connsiteY0" fmla="*/ 398206 h 2426095"/>
                <a:gd name="connsiteX1" fmla="*/ 699638 w 2235830"/>
                <a:gd name="connsiteY1" fmla="*/ 201084 h 2426095"/>
                <a:gd name="connsiteX2" fmla="*/ 1705478 w 2235830"/>
                <a:gd name="connsiteY2" fmla="*/ 2340780 h 2426095"/>
                <a:gd name="connsiteX3" fmla="*/ 2235830 w 2235830"/>
                <a:gd name="connsiteY3" fmla="*/ 1993308 h 2426095"/>
                <a:gd name="connsiteX0" fmla="*/ 0 w 2357210"/>
                <a:gd name="connsiteY0" fmla="*/ 398206 h 2457353"/>
                <a:gd name="connsiteX1" fmla="*/ 699638 w 2357210"/>
                <a:gd name="connsiteY1" fmla="*/ 201084 h 2457353"/>
                <a:gd name="connsiteX2" fmla="*/ 1705478 w 2357210"/>
                <a:gd name="connsiteY2" fmla="*/ 2340780 h 2457353"/>
                <a:gd name="connsiteX3" fmla="*/ 2357210 w 2357210"/>
                <a:gd name="connsiteY3" fmla="*/ 2147057 h 2457353"/>
              </a:gdLst>
              <a:ahLst/>
              <a:cxnLst>
                <a:cxn ang="0">
                  <a:pos x="connsiteX0" y="connsiteY0"/>
                </a:cxn>
                <a:cxn ang="0">
                  <a:pos x="connsiteX1" y="connsiteY1"/>
                </a:cxn>
                <a:cxn ang="0">
                  <a:pos x="connsiteX2" y="connsiteY2"/>
                </a:cxn>
                <a:cxn ang="0">
                  <a:pos x="connsiteX3" y="connsiteY3"/>
                </a:cxn>
              </a:cxnLst>
              <a:rect l="l" t="t" r="r" b="b"/>
              <a:pathLst>
                <a:path w="2357210" h="2457353">
                  <a:moveTo>
                    <a:pt x="0" y="398206"/>
                  </a:moveTo>
                  <a:cubicBezTo>
                    <a:pt x="76200" y="-54422"/>
                    <a:pt x="415392" y="-122678"/>
                    <a:pt x="699638" y="201084"/>
                  </a:cubicBezTo>
                  <a:cubicBezTo>
                    <a:pt x="983884" y="524846"/>
                    <a:pt x="1429216" y="2016451"/>
                    <a:pt x="1705478" y="2340780"/>
                  </a:cubicBezTo>
                  <a:cubicBezTo>
                    <a:pt x="1981740" y="2665109"/>
                    <a:pt x="2223098" y="2217161"/>
                    <a:pt x="2357210" y="2147057"/>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Forma libre 283"/>
            <p:cNvSpPr/>
            <p:nvPr/>
          </p:nvSpPr>
          <p:spPr>
            <a:xfrm flipH="1" flipV="1">
              <a:off x="4037622" y="7494881"/>
              <a:ext cx="2357210" cy="2457353"/>
            </a:xfrm>
            <a:custGeom>
              <a:avLst/>
              <a:gdLst>
                <a:gd name="connsiteX0" fmla="*/ 0 w 1920240"/>
                <a:gd name="connsiteY0" fmla="*/ 728187 h 2294830"/>
                <a:gd name="connsiteX1" fmla="*/ 384048 w 1920240"/>
                <a:gd name="connsiteY1" fmla="*/ 69819 h 2294830"/>
                <a:gd name="connsiteX2" fmla="*/ 1389888 w 1920240"/>
                <a:gd name="connsiteY2" fmla="*/ 2209515 h 2294830"/>
                <a:gd name="connsiteX3" fmla="*/ 1920240 w 1920240"/>
                <a:gd name="connsiteY3" fmla="*/ 1862043 h 2294830"/>
                <a:gd name="connsiteX0" fmla="*/ 0 w 2235830"/>
                <a:gd name="connsiteY0" fmla="*/ 398206 h 2426095"/>
                <a:gd name="connsiteX1" fmla="*/ 699638 w 2235830"/>
                <a:gd name="connsiteY1" fmla="*/ 201084 h 2426095"/>
                <a:gd name="connsiteX2" fmla="*/ 1705478 w 2235830"/>
                <a:gd name="connsiteY2" fmla="*/ 2340780 h 2426095"/>
                <a:gd name="connsiteX3" fmla="*/ 2235830 w 2235830"/>
                <a:gd name="connsiteY3" fmla="*/ 1993308 h 2426095"/>
                <a:gd name="connsiteX0" fmla="*/ 0 w 2357210"/>
                <a:gd name="connsiteY0" fmla="*/ 398206 h 2457353"/>
                <a:gd name="connsiteX1" fmla="*/ 699638 w 2357210"/>
                <a:gd name="connsiteY1" fmla="*/ 201084 h 2457353"/>
                <a:gd name="connsiteX2" fmla="*/ 1705478 w 2357210"/>
                <a:gd name="connsiteY2" fmla="*/ 2340780 h 2457353"/>
                <a:gd name="connsiteX3" fmla="*/ 2357210 w 2357210"/>
                <a:gd name="connsiteY3" fmla="*/ 2147057 h 2457353"/>
              </a:gdLst>
              <a:ahLst/>
              <a:cxnLst>
                <a:cxn ang="0">
                  <a:pos x="connsiteX0" y="connsiteY0"/>
                </a:cxn>
                <a:cxn ang="0">
                  <a:pos x="connsiteX1" y="connsiteY1"/>
                </a:cxn>
                <a:cxn ang="0">
                  <a:pos x="connsiteX2" y="connsiteY2"/>
                </a:cxn>
                <a:cxn ang="0">
                  <a:pos x="connsiteX3" y="connsiteY3"/>
                </a:cxn>
              </a:cxnLst>
              <a:rect l="l" t="t" r="r" b="b"/>
              <a:pathLst>
                <a:path w="2357210" h="2457353">
                  <a:moveTo>
                    <a:pt x="0" y="398206"/>
                  </a:moveTo>
                  <a:cubicBezTo>
                    <a:pt x="76200" y="-54422"/>
                    <a:pt x="415392" y="-122678"/>
                    <a:pt x="699638" y="201084"/>
                  </a:cubicBezTo>
                  <a:cubicBezTo>
                    <a:pt x="983884" y="524846"/>
                    <a:pt x="1429216" y="2016451"/>
                    <a:pt x="1705478" y="2340780"/>
                  </a:cubicBezTo>
                  <a:cubicBezTo>
                    <a:pt x="1981740" y="2665109"/>
                    <a:pt x="2223098" y="2217161"/>
                    <a:pt x="2357210" y="2147057"/>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5" name="Grupo 284"/>
          <p:cNvGrpSpPr/>
          <p:nvPr/>
        </p:nvGrpSpPr>
        <p:grpSpPr>
          <a:xfrm>
            <a:off x="6557027" y="4290392"/>
            <a:ext cx="924446" cy="807141"/>
            <a:chOff x="3933286" y="7483471"/>
            <a:chExt cx="2461546" cy="2468763"/>
          </a:xfrm>
        </p:grpSpPr>
        <p:sp>
          <p:nvSpPr>
            <p:cNvPr id="286" name="Forma libre 285"/>
            <p:cNvSpPr/>
            <p:nvPr/>
          </p:nvSpPr>
          <p:spPr>
            <a:xfrm flipV="1">
              <a:off x="3933286" y="7483471"/>
              <a:ext cx="2357210" cy="2457353"/>
            </a:xfrm>
            <a:custGeom>
              <a:avLst/>
              <a:gdLst>
                <a:gd name="connsiteX0" fmla="*/ 0 w 1920240"/>
                <a:gd name="connsiteY0" fmla="*/ 728187 h 2294830"/>
                <a:gd name="connsiteX1" fmla="*/ 384048 w 1920240"/>
                <a:gd name="connsiteY1" fmla="*/ 69819 h 2294830"/>
                <a:gd name="connsiteX2" fmla="*/ 1389888 w 1920240"/>
                <a:gd name="connsiteY2" fmla="*/ 2209515 h 2294830"/>
                <a:gd name="connsiteX3" fmla="*/ 1920240 w 1920240"/>
                <a:gd name="connsiteY3" fmla="*/ 1862043 h 2294830"/>
                <a:gd name="connsiteX0" fmla="*/ 0 w 2235830"/>
                <a:gd name="connsiteY0" fmla="*/ 398206 h 2426095"/>
                <a:gd name="connsiteX1" fmla="*/ 699638 w 2235830"/>
                <a:gd name="connsiteY1" fmla="*/ 201084 h 2426095"/>
                <a:gd name="connsiteX2" fmla="*/ 1705478 w 2235830"/>
                <a:gd name="connsiteY2" fmla="*/ 2340780 h 2426095"/>
                <a:gd name="connsiteX3" fmla="*/ 2235830 w 2235830"/>
                <a:gd name="connsiteY3" fmla="*/ 1993308 h 2426095"/>
                <a:gd name="connsiteX0" fmla="*/ 0 w 2357210"/>
                <a:gd name="connsiteY0" fmla="*/ 398206 h 2457353"/>
                <a:gd name="connsiteX1" fmla="*/ 699638 w 2357210"/>
                <a:gd name="connsiteY1" fmla="*/ 201084 h 2457353"/>
                <a:gd name="connsiteX2" fmla="*/ 1705478 w 2357210"/>
                <a:gd name="connsiteY2" fmla="*/ 2340780 h 2457353"/>
                <a:gd name="connsiteX3" fmla="*/ 2357210 w 2357210"/>
                <a:gd name="connsiteY3" fmla="*/ 2147057 h 2457353"/>
              </a:gdLst>
              <a:ahLst/>
              <a:cxnLst>
                <a:cxn ang="0">
                  <a:pos x="connsiteX0" y="connsiteY0"/>
                </a:cxn>
                <a:cxn ang="0">
                  <a:pos x="connsiteX1" y="connsiteY1"/>
                </a:cxn>
                <a:cxn ang="0">
                  <a:pos x="connsiteX2" y="connsiteY2"/>
                </a:cxn>
                <a:cxn ang="0">
                  <a:pos x="connsiteX3" y="connsiteY3"/>
                </a:cxn>
              </a:cxnLst>
              <a:rect l="l" t="t" r="r" b="b"/>
              <a:pathLst>
                <a:path w="2357210" h="2457353">
                  <a:moveTo>
                    <a:pt x="0" y="398206"/>
                  </a:moveTo>
                  <a:cubicBezTo>
                    <a:pt x="76200" y="-54422"/>
                    <a:pt x="415392" y="-122678"/>
                    <a:pt x="699638" y="201084"/>
                  </a:cubicBezTo>
                  <a:cubicBezTo>
                    <a:pt x="983884" y="524846"/>
                    <a:pt x="1429216" y="2016451"/>
                    <a:pt x="1705478" y="2340780"/>
                  </a:cubicBezTo>
                  <a:cubicBezTo>
                    <a:pt x="1981740" y="2665109"/>
                    <a:pt x="2223098" y="2217161"/>
                    <a:pt x="2357210" y="2147057"/>
                  </a:cubicBezTo>
                </a:path>
              </a:pathLst>
            </a:custGeom>
            <a:noFill/>
            <a:ln w="76200">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AAE04"/>
                </a:solidFill>
              </a:endParaRPr>
            </a:p>
          </p:txBody>
        </p:sp>
        <p:sp>
          <p:nvSpPr>
            <p:cNvPr id="287" name="Forma libre 286"/>
            <p:cNvSpPr/>
            <p:nvPr/>
          </p:nvSpPr>
          <p:spPr>
            <a:xfrm flipH="1" flipV="1">
              <a:off x="4037622" y="7494881"/>
              <a:ext cx="2357210" cy="2457353"/>
            </a:xfrm>
            <a:custGeom>
              <a:avLst/>
              <a:gdLst>
                <a:gd name="connsiteX0" fmla="*/ 0 w 1920240"/>
                <a:gd name="connsiteY0" fmla="*/ 728187 h 2294830"/>
                <a:gd name="connsiteX1" fmla="*/ 384048 w 1920240"/>
                <a:gd name="connsiteY1" fmla="*/ 69819 h 2294830"/>
                <a:gd name="connsiteX2" fmla="*/ 1389888 w 1920240"/>
                <a:gd name="connsiteY2" fmla="*/ 2209515 h 2294830"/>
                <a:gd name="connsiteX3" fmla="*/ 1920240 w 1920240"/>
                <a:gd name="connsiteY3" fmla="*/ 1862043 h 2294830"/>
                <a:gd name="connsiteX0" fmla="*/ 0 w 2235830"/>
                <a:gd name="connsiteY0" fmla="*/ 398206 h 2426095"/>
                <a:gd name="connsiteX1" fmla="*/ 699638 w 2235830"/>
                <a:gd name="connsiteY1" fmla="*/ 201084 h 2426095"/>
                <a:gd name="connsiteX2" fmla="*/ 1705478 w 2235830"/>
                <a:gd name="connsiteY2" fmla="*/ 2340780 h 2426095"/>
                <a:gd name="connsiteX3" fmla="*/ 2235830 w 2235830"/>
                <a:gd name="connsiteY3" fmla="*/ 1993308 h 2426095"/>
                <a:gd name="connsiteX0" fmla="*/ 0 w 2357210"/>
                <a:gd name="connsiteY0" fmla="*/ 398206 h 2457353"/>
                <a:gd name="connsiteX1" fmla="*/ 699638 w 2357210"/>
                <a:gd name="connsiteY1" fmla="*/ 201084 h 2457353"/>
                <a:gd name="connsiteX2" fmla="*/ 1705478 w 2357210"/>
                <a:gd name="connsiteY2" fmla="*/ 2340780 h 2457353"/>
                <a:gd name="connsiteX3" fmla="*/ 2357210 w 2357210"/>
                <a:gd name="connsiteY3" fmla="*/ 2147057 h 2457353"/>
              </a:gdLst>
              <a:ahLst/>
              <a:cxnLst>
                <a:cxn ang="0">
                  <a:pos x="connsiteX0" y="connsiteY0"/>
                </a:cxn>
                <a:cxn ang="0">
                  <a:pos x="connsiteX1" y="connsiteY1"/>
                </a:cxn>
                <a:cxn ang="0">
                  <a:pos x="connsiteX2" y="connsiteY2"/>
                </a:cxn>
                <a:cxn ang="0">
                  <a:pos x="connsiteX3" y="connsiteY3"/>
                </a:cxn>
              </a:cxnLst>
              <a:rect l="l" t="t" r="r" b="b"/>
              <a:pathLst>
                <a:path w="2357210" h="2457353">
                  <a:moveTo>
                    <a:pt x="0" y="398206"/>
                  </a:moveTo>
                  <a:cubicBezTo>
                    <a:pt x="76200" y="-54422"/>
                    <a:pt x="415392" y="-122678"/>
                    <a:pt x="699638" y="201084"/>
                  </a:cubicBezTo>
                  <a:cubicBezTo>
                    <a:pt x="983884" y="524846"/>
                    <a:pt x="1429216" y="2016451"/>
                    <a:pt x="1705478" y="2340780"/>
                  </a:cubicBezTo>
                  <a:cubicBezTo>
                    <a:pt x="1981740" y="2665109"/>
                    <a:pt x="2223098" y="2217161"/>
                    <a:pt x="2357210" y="2147057"/>
                  </a:cubicBezTo>
                </a:path>
              </a:pathLst>
            </a:custGeom>
            <a:noFill/>
            <a:ln w="76200">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AAE04"/>
                </a:solidFill>
              </a:endParaRPr>
            </a:p>
          </p:txBody>
        </p:sp>
      </p:grpSp>
      <p:grpSp>
        <p:nvGrpSpPr>
          <p:cNvPr id="288" name="Grupo 287"/>
          <p:cNvGrpSpPr/>
          <p:nvPr/>
        </p:nvGrpSpPr>
        <p:grpSpPr>
          <a:xfrm>
            <a:off x="6579077" y="6080790"/>
            <a:ext cx="924446" cy="807141"/>
            <a:chOff x="3933286" y="7483471"/>
            <a:chExt cx="2461546" cy="2468763"/>
          </a:xfrm>
        </p:grpSpPr>
        <p:sp>
          <p:nvSpPr>
            <p:cNvPr id="289" name="Forma libre 288"/>
            <p:cNvSpPr/>
            <p:nvPr/>
          </p:nvSpPr>
          <p:spPr>
            <a:xfrm flipV="1">
              <a:off x="3933286" y="7483471"/>
              <a:ext cx="2357210" cy="2457353"/>
            </a:xfrm>
            <a:custGeom>
              <a:avLst/>
              <a:gdLst>
                <a:gd name="connsiteX0" fmla="*/ 0 w 1920240"/>
                <a:gd name="connsiteY0" fmla="*/ 728187 h 2294830"/>
                <a:gd name="connsiteX1" fmla="*/ 384048 w 1920240"/>
                <a:gd name="connsiteY1" fmla="*/ 69819 h 2294830"/>
                <a:gd name="connsiteX2" fmla="*/ 1389888 w 1920240"/>
                <a:gd name="connsiteY2" fmla="*/ 2209515 h 2294830"/>
                <a:gd name="connsiteX3" fmla="*/ 1920240 w 1920240"/>
                <a:gd name="connsiteY3" fmla="*/ 1862043 h 2294830"/>
                <a:gd name="connsiteX0" fmla="*/ 0 w 2235830"/>
                <a:gd name="connsiteY0" fmla="*/ 398206 h 2426095"/>
                <a:gd name="connsiteX1" fmla="*/ 699638 w 2235830"/>
                <a:gd name="connsiteY1" fmla="*/ 201084 h 2426095"/>
                <a:gd name="connsiteX2" fmla="*/ 1705478 w 2235830"/>
                <a:gd name="connsiteY2" fmla="*/ 2340780 h 2426095"/>
                <a:gd name="connsiteX3" fmla="*/ 2235830 w 2235830"/>
                <a:gd name="connsiteY3" fmla="*/ 1993308 h 2426095"/>
                <a:gd name="connsiteX0" fmla="*/ 0 w 2357210"/>
                <a:gd name="connsiteY0" fmla="*/ 398206 h 2457353"/>
                <a:gd name="connsiteX1" fmla="*/ 699638 w 2357210"/>
                <a:gd name="connsiteY1" fmla="*/ 201084 h 2457353"/>
                <a:gd name="connsiteX2" fmla="*/ 1705478 w 2357210"/>
                <a:gd name="connsiteY2" fmla="*/ 2340780 h 2457353"/>
                <a:gd name="connsiteX3" fmla="*/ 2357210 w 2357210"/>
                <a:gd name="connsiteY3" fmla="*/ 2147057 h 2457353"/>
              </a:gdLst>
              <a:ahLst/>
              <a:cxnLst>
                <a:cxn ang="0">
                  <a:pos x="connsiteX0" y="connsiteY0"/>
                </a:cxn>
                <a:cxn ang="0">
                  <a:pos x="connsiteX1" y="connsiteY1"/>
                </a:cxn>
                <a:cxn ang="0">
                  <a:pos x="connsiteX2" y="connsiteY2"/>
                </a:cxn>
                <a:cxn ang="0">
                  <a:pos x="connsiteX3" y="connsiteY3"/>
                </a:cxn>
              </a:cxnLst>
              <a:rect l="l" t="t" r="r" b="b"/>
              <a:pathLst>
                <a:path w="2357210" h="2457353">
                  <a:moveTo>
                    <a:pt x="0" y="398206"/>
                  </a:moveTo>
                  <a:cubicBezTo>
                    <a:pt x="76200" y="-54422"/>
                    <a:pt x="415392" y="-122678"/>
                    <a:pt x="699638" y="201084"/>
                  </a:cubicBezTo>
                  <a:cubicBezTo>
                    <a:pt x="983884" y="524846"/>
                    <a:pt x="1429216" y="2016451"/>
                    <a:pt x="1705478" y="2340780"/>
                  </a:cubicBezTo>
                  <a:cubicBezTo>
                    <a:pt x="1981740" y="2665109"/>
                    <a:pt x="2223098" y="2217161"/>
                    <a:pt x="2357210" y="2147057"/>
                  </a:cubicBezTo>
                </a:path>
              </a:pathLst>
            </a:custGeom>
            <a:noFill/>
            <a:ln w="76200">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AAE04"/>
                </a:solidFill>
              </a:endParaRPr>
            </a:p>
          </p:txBody>
        </p:sp>
        <p:sp>
          <p:nvSpPr>
            <p:cNvPr id="290" name="Forma libre 289"/>
            <p:cNvSpPr/>
            <p:nvPr/>
          </p:nvSpPr>
          <p:spPr>
            <a:xfrm flipH="1" flipV="1">
              <a:off x="4037622" y="7494881"/>
              <a:ext cx="2357210" cy="2457353"/>
            </a:xfrm>
            <a:custGeom>
              <a:avLst/>
              <a:gdLst>
                <a:gd name="connsiteX0" fmla="*/ 0 w 1920240"/>
                <a:gd name="connsiteY0" fmla="*/ 728187 h 2294830"/>
                <a:gd name="connsiteX1" fmla="*/ 384048 w 1920240"/>
                <a:gd name="connsiteY1" fmla="*/ 69819 h 2294830"/>
                <a:gd name="connsiteX2" fmla="*/ 1389888 w 1920240"/>
                <a:gd name="connsiteY2" fmla="*/ 2209515 h 2294830"/>
                <a:gd name="connsiteX3" fmla="*/ 1920240 w 1920240"/>
                <a:gd name="connsiteY3" fmla="*/ 1862043 h 2294830"/>
                <a:gd name="connsiteX0" fmla="*/ 0 w 2235830"/>
                <a:gd name="connsiteY0" fmla="*/ 398206 h 2426095"/>
                <a:gd name="connsiteX1" fmla="*/ 699638 w 2235830"/>
                <a:gd name="connsiteY1" fmla="*/ 201084 h 2426095"/>
                <a:gd name="connsiteX2" fmla="*/ 1705478 w 2235830"/>
                <a:gd name="connsiteY2" fmla="*/ 2340780 h 2426095"/>
                <a:gd name="connsiteX3" fmla="*/ 2235830 w 2235830"/>
                <a:gd name="connsiteY3" fmla="*/ 1993308 h 2426095"/>
                <a:gd name="connsiteX0" fmla="*/ 0 w 2357210"/>
                <a:gd name="connsiteY0" fmla="*/ 398206 h 2457353"/>
                <a:gd name="connsiteX1" fmla="*/ 699638 w 2357210"/>
                <a:gd name="connsiteY1" fmla="*/ 201084 h 2457353"/>
                <a:gd name="connsiteX2" fmla="*/ 1705478 w 2357210"/>
                <a:gd name="connsiteY2" fmla="*/ 2340780 h 2457353"/>
                <a:gd name="connsiteX3" fmla="*/ 2357210 w 2357210"/>
                <a:gd name="connsiteY3" fmla="*/ 2147057 h 2457353"/>
              </a:gdLst>
              <a:ahLst/>
              <a:cxnLst>
                <a:cxn ang="0">
                  <a:pos x="connsiteX0" y="connsiteY0"/>
                </a:cxn>
                <a:cxn ang="0">
                  <a:pos x="connsiteX1" y="connsiteY1"/>
                </a:cxn>
                <a:cxn ang="0">
                  <a:pos x="connsiteX2" y="connsiteY2"/>
                </a:cxn>
                <a:cxn ang="0">
                  <a:pos x="connsiteX3" y="connsiteY3"/>
                </a:cxn>
              </a:cxnLst>
              <a:rect l="l" t="t" r="r" b="b"/>
              <a:pathLst>
                <a:path w="2357210" h="2457353">
                  <a:moveTo>
                    <a:pt x="0" y="398206"/>
                  </a:moveTo>
                  <a:cubicBezTo>
                    <a:pt x="76200" y="-54422"/>
                    <a:pt x="415392" y="-122678"/>
                    <a:pt x="699638" y="201084"/>
                  </a:cubicBezTo>
                  <a:cubicBezTo>
                    <a:pt x="983884" y="524846"/>
                    <a:pt x="1429216" y="2016451"/>
                    <a:pt x="1705478" y="2340780"/>
                  </a:cubicBezTo>
                  <a:cubicBezTo>
                    <a:pt x="1981740" y="2665109"/>
                    <a:pt x="2223098" y="2217161"/>
                    <a:pt x="2357210" y="2147057"/>
                  </a:cubicBezTo>
                </a:path>
              </a:pathLst>
            </a:custGeom>
            <a:noFill/>
            <a:ln w="76200">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AAE04"/>
                </a:solidFill>
              </a:endParaRPr>
            </a:p>
          </p:txBody>
        </p:sp>
      </p:grpSp>
    </p:spTree>
    <p:extLst>
      <p:ext uri="{BB962C8B-B14F-4D97-AF65-F5344CB8AC3E}">
        <p14:creationId xmlns:p14="http://schemas.microsoft.com/office/powerpoint/2010/main" val="2439854381"/>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2"/>
          </p:nvPr>
        </p:nvSpPr>
        <p:spPr/>
        <p:txBody>
          <a:bodyPr/>
          <a:lstStyle/>
          <a:p>
            <a:fld id="{86CB4B4D-7CA3-9044-876B-883B54F8677D}" type="slidenum">
              <a:rPr lang="es-ES" smtClean="0">
                <a:solidFill>
                  <a:prstClr val="black">
                    <a:tint val="75000"/>
                  </a:prstClr>
                </a:solidFill>
              </a:rPr>
              <a:pPr/>
              <a:t>36</a:t>
            </a:fld>
            <a:endParaRPr lang="es-ES" dirty="0">
              <a:solidFill>
                <a:prstClr val="black">
                  <a:tint val="75000"/>
                </a:prstClr>
              </a:solidFill>
            </a:endParaRPr>
          </a:p>
        </p:txBody>
      </p:sp>
      <p:sp>
        <p:nvSpPr>
          <p:cNvPr id="4"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defRPr/>
            </a:pPr>
            <a:r>
              <a:rPr lang="en-US" sz="4000" b="1" cap="all" dirty="0" smtClean="0">
                <a:solidFill>
                  <a:prstClr val="black"/>
                </a:solidFill>
                <a:latin typeface="Calibri" panose="020F0502020204030204" pitchFamily="34" charset="0"/>
              </a:rPr>
              <a:t>xx</a:t>
            </a:r>
            <a:endParaRPr lang="en-US" sz="4000" b="1" cap="all" dirty="0">
              <a:solidFill>
                <a:prstClr val="black"/>
              </a:solidFill>
              <a:latin typeface="Calibri" panose="020F0502020204030204" pitchFamily="34" charset="0"/>
            </a:endParaRPr>
          </a:p>
        </p:txBody>
      </p:sp>
      <p:sp>
        <p:nvSpPr>
          <p:cNvPr id="5"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6" name="Rectangle 27"/>
          <p:cNvSpPr/>
          <p:nvPr/>
        </p:nvSpPr>
        <p:spPr>
          <a:xfrm>
            <a:off x="1697224" y="3107204"/>
            <a:ext cx="2678833" cy="979715"/>
          </a:xfrm>
          <a:prstGeom prst="rect">
            <a:avLst/>
          </a:prstGeom>
          <a:solidFill>
            <a:schemeClr val="bg1">
              <a:lumMod val="95000"/>
            </a:schemeClr>
          </a:solidFill>
          <a:ln w="28575">
            <a:solidFill>
              <a:schemeClr val="bg1">
                <a:lumMod val="65000"/>
              </a:schemeClr>
            </a:solidFill>
            <a:prstDash val="solid"/>
          </a:ln>
        </p:spPr>
        <p:txBody>
          <a:bodyPr wrap="square" lIns="180000" tIns="432000" rIns="144000" rtlCol="0" anchor="t">
            <a:noAutofit/>
          </a:bodyPr>
          <a:lstStyle/>
          <a:p>
            <a:pPr algn="ctr">
              <a:spcBef>
                <a:spcPts val="600"/>
              </a:spcBef>
            </a:pPr>
            <a:endParaRPr lang="en-US" sz="2800" b="1" dirty="0" smtClean="0">
              <a:latin typeface="Calibri" panose="020F0502020204030204" pitchFamily="34" charset="0"/>
              <a:cs typeface="Calibri" panose="020F0502020204030204" pitchFamily="34" charset="0"/>
            </a:endParaRPr>
          </a:p>
        </p:txBody>
      </p:sp>
      <p:sp>
        <p:nvSpPr>
          <p:cNvPr id="58"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xx</a:t>
            </a:r>
            <a:endParaRPr lang="en-US" sz="2400" b="1" dirty="0">
              <a:solidFill>
                <a:prstClr val="white"/>
              </a:solidFill>
              <a:latin typeface="Calibri" panose="020F0502020204030204" pitchFamily="34" charset="0"/>
            </a:endParaRPr>
          </a:p>
        </p:txBody>
      </p:sp>
      <p:sp>
        <p:nvSpPr>
          <p:cNvPr id="15" name="Rectangle 27 - 1"/>
          <p:cNvSpPr/>
          <p:nvPr/>
        </p:nvSpPr>
        <p:spPr>
          <a:xfrm>
            <a:off x="1697224" y="4249167"/>
            <a:ext cx="2678833" cy="979715"/>
          </a:xfrm>
          <a:prstGeom prst="rect">
            <a:avLst/>
          </a:prstGeom>
          <a:solidFill>
            <a:schemeClr val="bg1">
              <a:lumMod val="95000"/>
            </a:schemeClr>
          </a:solidFill>
          <a:ln w="28575">
            <a:solidFill>
              <a:schemeClr val="bg1">
                <a:lumMod val="65000"/>
              </a:schemeClr>
            </a:solidFill>
            <a:prstDash val="solid"/>
          </a:ln>
        </p:spPr>
        <p:txBody>
          <a:bodyPr wrap="square" lIns="180000" tIns="432000" rIns="144000" rtlCol="0" anchor="t">
            <a:noAutofit/>
          </a:bodyPr>
          <a:lstStyle/>
          <a:p>
            <a:pPr algn="ctr">
              <a:spcBef>
                <a:spcPts val="600"/>
              </a:spcBef>
            </a:pPr>
            <a:endParaRPr lang="en-US" sz="2800" b="1" dirty="0" smtClean="0">
              <a:latin typeface="Calibri" panose="020F0502020204030204" pitchFamily="34" charset="0"/>
              <a:cs typeface="Calibri" panose="020F0502020204030204" pitchFamily="34" charset="0"/>
            </a:endParaRPr>
          </a:p>
        </p:txBody>
      </p:sp>
      <p:sp>
        <p:nvSpPr>
          <p:cNvPr id="17" name="Rectangle 27 - 2"/>
          <p:cNvSpPr/>
          <p:nvPr/>
        </p:nvSpPr>
        <p:spPr>
          <a:xfrm>
            <a:off x="1697224" y="6533093"/>
            <a:ext cx="2678833" cy="979715"/>
          </a:xfrm>
          <a:prstGeom prst="rect">
            <a:avLst/>
          </a:prstGeom>
          <a:solidFill>
            <a:schemeClr val="bg1">
              <a:lumMod val="95000"/>
            </a:schemeClr>
          </a:solidFill>
          <a:ln w="28575">
            <a:solidFill>
              <a:schemeClr val="bg1">
                <a:lumMod val="65000"/>
              </a:schemeClr>
            </a:solidFill>
            <a:prstDash val="solid"/>
          </a:ln>
        </p:spPr>
        <p:txBody>
          <a:bodyPr wrap="square" lIns="180000" tIns="432000" rIns="144000" rtlCol="0" anchor="t">
            <a:noAutofit/>
          </a:bodyPr>
          <a:lstStyle/>
          <a:p>
            <a:pPr algn="ctr">
              <a:spcBef>
                <a:spcPts val="600"/>
              </a:spcBef>
            </a:pPr>
            <a:endParaRPr lang="en-US" sz="2800" b="1" dirty="0" smtClean="0">
              <a:latin typeface="Calibri" panose="020F0502020204030204" pitchFamily="34" charset="0"/>
              <a:cs typeface="Calibri" panose="020F0502020204030204" pitchFamily="34" charset="0"/>
            </a:endParaRPr>
          </a:p>
        </p:txBody>
      </p:sp>
      <p:sp>
        <p:nvSpPr>
          <p:cNvPr id="18" name="Rectangle 27 - 3"/>
          <p:cNvSpPr/>
          <p:nvPr/>
        </p:nvSpPr>
        <p:spPr>
          <a:xfrm>
            <a:off x="1697224" y="5391130"/>
            <a:ext cx="2678833" cy="979715"/>
          </a:xfrm>
          <a:prstGeom prst="rect">
            <a:avLst/>
          </a:prstGeom>
          <a:solidFill>
            <a:schemeClr val="bg1">
              <a:lumMod val="95000"/>
            </a:schemeClr>
          </a:solidFill>
          <a:ln w="28575">
            <a:solidFill>
              <a:schemeClr val="bg1">
                <a:lumMod val="65000"/>
              </a:schemeClr>
            </a:solidFill>
            <a:prstDash val="solid"/>
          </a:ln>
        </p:spPr>
        <p:txBody>
          <a:bodyPr wrap="square" lIns="180000" tIns="432000" rIns="144000" rtlCol="0" anchor="t">
            <a:noAutofit/>
          </a:bodyPr>
          <a:lstStyle/>
          <a:p>
            <a:pPr algn="ctr">
              <a:spcBef>
                <a:spcPts val="600"/>
              </a:spcBef>
            </a:pPr>
            <a:endParaRPr lang="en-US" sz="2800" b="1" dirty="0" smtClean="0">
              <a:latin typeface="Calibri" panose="020F0502020204030204" pitchFamily="34" charset="0"/>
              <a:cs typeface="Calibri" panose="020F0502020204030204" pitchFamily="34" charset="0"/>
            </a:endParaRPr>
          </a:p>
        </p:txBody>
      </p:sp>
      <p:sp>
        <p:nvSpPr>
          <p:cNvPr id="19" name="Rectangle 27 - 4"/>
          <p:cNvSpPr/>
          <p:nvPr/>
        </p:nvSpPr>
        <p:spPr>
          <a:xfrm>
            <a:off x="1697224" y="7891623"/>
            <a:ext cx="2678833" cy="979715"/>
          </a:xfrm>
          <a:prstGeom prst="rect">
            <a:avLst/>
          </a:prstGeom>
          <a:solidFill>
            <a:schemeClr val="bg1">
              <a:lumMod val="95000"/>
            </a:schemeClr>
          </a:solidFill>
          <a:ln w="28575">
            <a:solidFill>
              <a:schemeClr val="bg1">
                <a:lumMod val="65000"/>
              </a:schemeClr>
            </a:solidFill>
            <a:prstDash val="solid"/>
          </a:ln>
        </p:spPr>
        <p:txBody>
          <a:bodyPr wrap="square" lIns="180000" tIns="432000" rIns="144000" rtlCol="0" anchor="t">
            <a:noAutofit/>
          </a:bodyPr>
          <a:lstStyle/>
          <a:p>
            <a:pPr algn="ctr">
              <a:spcBef>
                <a:spcPts val="600"/>
              </a:spcBef>
            </a:pPr>
            <a:endParaRPr lang="en-US" sz="2800" b="1" dirty="0" smtClean="0">
              <a:latin typeface="Calibri" panose="020F0502020204030204" pitchFamily="34" charset="0"/>
              <a:cs typeface="Calibri" panose="020F0502020204030204" pitchFamily="34" charset="0"/>
            </a:endParaRPr>
          </a:p>
        </p:txBody>
      </p:sp>
      <p:sp>
        <p:nvSpPr>
          <p:cNvPr id="20" name="Rectangle 27 - 5"/>
          <p:cNvSpPr/>
          <p:nvPr/>
        </p:nvSpPr>
        <p:spPr>
          <a:xfrm>
            <a:off x="1697224" y="9033586"/>
            <a:ext cx="2678833" cy="979715"/>
          </a:xfrm>
          <a:prstGeom prst="rect">
            <a:avLst/>
          </a:prstGeom>
          <a:solidFill>
            <a:schemeClr val="bg1">
              <a:lumMod val="95000"/>
            </a:schemeClr>
          </a:solidFill>
          <a:ln w="28575">
            <a:solidFill>
              <a:schemeClr val="bg1">
                <a:lumMod val="65000"/>
              </a:schemeClr>
            </a:solidFill>
            <a:prstDash val="solid"/>
          </a:ln>
        </p:spPr>
        <p:txBody>
          <a:bodyPr wrap="square" lIns="180000" tIns="432000" rIns="144000" rtlCol="0" anchor="t">
            <a:noAutofit/>
          </a:bodyPr>
          <a:lstStyle/>
          <a:p>
            <a:pPr algn="ctr">
              <a:spcBef>
                <a:spcPts val="600"/>
              </a:spcBef>
            </a:pPr>
            <a:endParaRPr lang="en-US" sz="2800" b="1" dirty="0" smtClean="0">
              <a:latin typeface="Calibri" panose="020F0502020204030204" pitchFamily="34" charset="0"/>
              <a:cs typeface="Calibri" panose="020F0502020204030204" pitchFamily="34" charset="0"/>
            </a:endParaRPr>
          </a:p>
        </p:txBody>
      </p:sp>
      <p:sp>
        <p:nvSpPr>
          <p:cNvPr id="21" name="Rectangle 27 - 6"/>
          <p:cNvSpPr/>
          <p:nvPr/>
        </p:nvSpPr>
        <p:spPr>
          <a:xfrm>
            <a:off x="1697224" y="11317515"/>
            <a:ext cx="2678833" cy="979715"/>
          </a:xfrm>
          <a:prstGeom prst="rect">
            <a:avLst/>
          </a:prstGeom>
          <a:solidFill>
            <a:schemeClr val="bg1">
              <a:lumMod val="95000"/>
            </a:schemeClr>
          </a:solidFill>
          <a:ln w="28575">
            <a:solidFill>
              <a:schemeClr val="bg1">
                <a:lumMod val="65000"/>
              </a:schemeClr>
            </a:solidFill>
            <a:prstDash val="solid"/>
          </a:ln>
        </p:spPr>
        <p:txBody>
          <a:bodyPr wrap="square" lIns="180000" tIns="432000" rIns="144000" rtlCol="0" anchor="t">
            <a:noAutofit/>
          </a:bodyPr>
          <a:lstStyle/>
          <a:p>
            <a:pPr algn="ctr">
              <a:spcBef>
                <a:spcPts val="600"/>
              </a:spcBef>
            </a:pPr>
            <a:endParaRPr lang="en-US" sz="2800" b="1" dirty="0" smtClean="0">
              <a:latin typeface="Calibri" panose="020F0502020204030204" pitchFamily="34" charset="0"/>
              <a:cs typeface="Calibri" panose="020F0502020204030204" pitchFamily="34" charset="0"/>
            </a:endParaRPr>
          </a:p>
        </p:txBody>
      </p:sp>
      <p:sp>
        <p:nvSpPr>
          <p:cNvPr id="22" name="Rectangle 27 - 7"/>
          <p:cNvSpPr/>
          <p:nvPr/>
        </p:nvSpPr>
        <p:spPr>
          <a:xfrm>
            <a:off x="1697224" y="10175549"/>
            <a:ext cx="2678833" cy="979715"/>
          </a:xfrm>
          <a:prstGeom prst="rect">
            <a:avLst/>
          </a:prstGeom>
          <a:solidFill>
            <a:schemeClr val="bg1">
              <a:lumMod val="95000"/>
            </a:schemeClr>
          </a:solidFill>
          <a:ln w="28575">
            <a:solidFill>
              <a:schemeClr val="bg1">
                <a:lumMod val="65000"/>
              </a:schemeClr>
            </a:solidFill>
            <a:prstDash val="solid"/>
          </a:ln>
        </p:spPr>
        <p:txBody>
          <a:bodyPr wrap="square" lIns="180000" tIns="432000" rIns="144000" rtlCol="0" anchor="t">
            <a:noAutofit/>
          </a:bodyPr>
          <a:lstStyle/>
          <a:p>
            <a:pPr algn="ctr">
              <a:spcBef>
                <a:spcPts val="600"/>
              </a:spcBef>
            </a:pPr>
            <a:endParaRPr lang="en-US" sz="2800" b="1" dirty="0" smtClean="0">
              <a:latin typeface="Calibri" panose="020F0502020204030204" pitchFamily="34" charset="0"/>
              <a:cs typeface="Calibri" panose="020F0502020204030204" pitchFamily="34" charset="0"/>
            </a:endParaRPr>
          </a:p>
        </p:txBody>
      </p:sp>
      <p:sp>
        <p:nvSpPr>
          <p:cNvPr id="23" name="Rectángulo 22"/>
          <p:cNvSpPr/>
          <p:nvPr/>
        </p:nvSpPr>
        <p:spPr>
          <a:xfrm>
            <a:off x="5107993" y="2089471"/>
            <a:ext cx="1517698" cy="976445"/>
          </a:xfrm>
          <a:prstGeom prst="rect">
            <a:avLst/>
          </a:prstGeom>
          <a:noFill/>
          <a:ln w="19050">
            <a:noFill/>
          </a:ln>
          <a:extLst>
            <a:ext uri="{909E8E84-426E-40DD-AFC4-6F175D3DCCD1}">
              <a14:hiddenFill xmlns:a14="http://schemas.microsoft.com/office/drawing/2010/main">
                <a:solidFill>
                  <a:srgbClr val="BBE0E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9AAE04"/>
                </a:solidFill>
              </a:rPr>
              <a:t>APR.</a:t>
            </a:r>
            <a:endParaRPr lang="en-US" sz="3200" b="1" dirty="0">
              <a:solidFill>
                <a:srgbClr val="9AAE04"/>
              </a:solidFill>
            </a:endParaRPr>
          </a:p>
        </p:txBody>
      </p:sp>
      <p:sp>
        <p:nvSpPr>
          <p:cNvPr id="24" name="Rectángulo 23"/>
          <p:cNvSpPr/>
          <p:nvPr/>
        </p:nvSpPr>
        <p:spPr>
          <a:xfrm>
            <a:off x="6974610" y="2089471"/>
            <a:ext cx="1517698" cy="976445"/>
          </a:xfrm>
          <a:prstGeom prst="rect">
            <a:avLst/>
          </a:prstGeom>
          <a:noFill/>
          <a:ln w="19050">
            <a:noFill/>
          </a:ln>
          <a:extLst>
            <a:ext uri="{909E8E84-426E-40DD-AFC4-6F175D3DCCD1}">
              <a14:hiddenFill xmlns:a14="http://schemas.microsoft.com/office/drawing/2010/main">
                <a:solidFill>
                  <a:srgbClr val="BBE0E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9AAE04"/>
                </a:solidFill>
              </a:rPr>
              <a:t>MAY.</a:t>
            </a:r>
            <a:endParaRPr lang="en-US" sz="3200" b="1" dirty="0">
              <a:solidFill>
                <a:srgbClr val="9AAE04"/>
              </a:solidFill>
            </a:endParaRPr>
          </a:p>
        </p:txBody>
      </p:sp>
      <p:sp>
        <p:nvSpPr>
          <p:cNvPr id="25" name="Rectángulo 24"/>
          <p:cNvSpPr/>
          <p:nvPr/>
        </p:nvSpPr>
        <p:spPr>
          <a:xfrm>
            <a:off x="8906541" y="2089471"/>
            <a:ext cx="1517698" cy="976445"/>
          </a:xfrm>
          <a:prstGeom prst="rect">
            <a:avLst/>
          </a:prstGeom>
          <a:noFill/>
          <a:ln w="19050">
            <a:noFill/>
          </a:ln>
          <a:extLst>
            <a:ext uri="{909E8E84-426E-40DD-AFC4-6F175D3DCCD1}">
              <a14:hiddenFill xmlns:a14="http://schemas.microsoft.com/office/drawing/2010/main">
                <a:solidFill>
                  <a:srgbClr val="BBE0E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9AAE04"/>
                </a:solidFill>
              </a:rPr>
              <a:t>JUN.</a:t>
            </a:r>
            <a:endParaRPr lang="en-US" sz="3200" b="1" dirty="0">
              <a:solidFill>
                <a:srgbClr val="9AAE04"/>
              </a:solidFill>
            </a:endParaRPr>
          </a:p>
        </p:txBody>
      </p:sp>
      <p:sp>
        <p:nvSpPr>
          <p:cNvPr id="26" name="Rectángulo 25"/>
          <p:cNvSpPr/>
          <p:nvPr/>
        </p:nvSpPr>
        <p:spPr>
          <a:xfrm>
            <a:off x="10805815" y="2089471"/>
            <a:ext cx="1517698" cy="976445"/>
          </a:xfrm>
          <a:prstGeom prst="rect">
            <a:avLst/>
          </a:prstGeom>
          <a:noFill/>
          <a:ln w="19050">
            <a:noFill/>
          </a:ln>
          <a:extLst>
            <a:ext uri="{909E8E84-426E-40DD-AFC4-6F175D3DCCD1}">
              <a14:hiddenFill xmlns:a14="http://schemas.microsoft.com/office/drawing/2010/main">
                <a:solidFill>
                  <a:srgbClr val="BBE0E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9AAE04"/>
                </a:solidFill>
              </a:rPr>
              <a:t>JUL.</a:t>
            </a:r>
            <a:endParaRPr lang="en-US" sz="3200" b="1" dirty="0">
              <a:solidFill>
                <a:srgbClr val="9AAE04"/>
              </a:solidFill>
            </a:endParaRPr>
          </a:p>
        </p:txBody>
      </p:sp>
      <p:sp>
        <p:nvSpPr>
          <p:cNvPr id="27" name="Rectángulo 26"/>
          <p:cNvSpPr/>
          <p:nvPr/>
        </p:nvSpPr>
        <p:spPr>
          <a:xfrm>
            <a:off x="12705089" y="2089471"/>
            <a:ext cx="1517698" cy="976445"/>
          </a:xfrm>
          <a:prstGeom prst="rect">
            <a:avLst/>
          </a:prstGeom>
          <a:noFill/>
          <a:ln w="19050">
            <a:noFill/>
          </a:ln>
          <a:extLst>
            <a:ext uri="{909E8E84-426E-40DD-AFC4-6F175D3DCCD1}">
              <a14:hiddenFill xmlns:a14="http://schemas.microsoft.com/office/drawing/2010/main">
                <a:solidFill>
                  <a:srgbClr val="BBE0E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9AAE04"/>
                </a:solidFill>
              </a:rPr>
              <a:t>AUG.</a:t>
            </a:r>
            <a:endParaRPr lang="en-US" sz="3200" b="1" dirty="0">
              <a:solidFill>
                <a:srgbClr val="9AAE04"/>
              </a:solidFill>
            </a:endParaRPr>
          </a:p>
        </p:txBody>
      </p:sp>
      <p:sp>
        <p:nvSpPr>
          <p:cNvPr id="28" name="Rectángulo 27"/>
          <p:cNvSpPr/>
          <p:nvPr/>
        </p:nvSpPr>
        <p:spPr>
          <a:xfrm>
            <a:off x="14604363" y="2089471"/>
            <a:ext cx="1517698" cy="976445"/>
          </a:xfrm>
          <a:prstGeom prst="rect">
            <a:avLst/>
          </a:prstGeom>
          <a:noFill/>
          <a:ln w="19050">
            <a:noFill/>
          </a:ln>
          <a:extLst>
            <a:ext uri="{909E8E84-426E-40DD-AFC4-6F175D3DCCD1}">
              <a14:hiddenFill xmlns:a14="http://schemas.microsoft.com/office/drawing/2010/main">
                <a:solidFill>
                  <a:srgbClr val="BBE0E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9AAE04"/>
                </a:solidFill>
              </a:rPr>
              <a:t>SEPT.</a:t>
            </a:r>
            <a:endParaRPr lang="en-US" sz="3200" b="1" dirty="0">
              <a:solidFill>
                <a:srgbClr val="9AAE04"/>
              </a:solidFill>
            </a:endParaRPr>
          </a:p>
        </p:txBody>
      </p:sp>
      <p:sp>
        <p:nvSpPr>
          <p:cNvPr id="29" name="Rectángulo 28"/>
          <p:cNvSpPr/>
          <p:nvPr/>
        </p:nvSpPr>
        <p:spPr>
          <a:xfrm>
            <a:off x="16470980" y="2089471"/>
            <a:ext cx="1517698" cy="976445"/>
          </a:xfrm>
          <a:prstGeom prst="rect">
            <a:avLst/>
          </a:prstGeom>
          <a:noFill/>
          <a:ln w="19050">
            <a:noFill/>
          </a:ln>
          <a:extLst>
            <a:ext uri="{909E8E84-426E-40DD-AFC4-6F175D3DCCD1}">
              <a14:hiddenFill xmlns:a14="http://schemas.microsoft.com/office/drawing/2010/main">
                <a:solidFill>
                  <a:srgbClr val="BBE0E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9AAE04"/>
                </a:solidFill>
              </a:rPr>
              <a:t>OCT.</a:t>
            </a:r>
            <a:endParaRPr lang="en-US" sz="3200" b="1" dirty="0">
              <a:solidFill>
                <a:srgbClr val="9AAE04"/>
              </a:solidFill>
            </a:endParaRPr>
          </a:p>
        </p:txBody>
      </p:sp>
      <p:sp>
        <p:nvSpPr>
          <p:cNvPr id="30" name="Rectángulo 29"/>
          <p:cNvSpPr/>
          <p:nvPr/>
        </p:nvSpPr>
        <p:spPr>
          <a:xfrm>
            <a:off x="18370254" y="2089471"/>
            <a:ext cx="1517698" cy="976445"/>
          </a:xfrm>
          <a:prstGeom prst="rect">
            <a:avLst/>
          </a:prstGeom>
          <a:noFill/>
          <a:ln w="19050">
            <a:noFill/>
          </a:ln>
          <a:extLst>
            <a:ext uri="{909E8E84-426E-40DD-AFC4-6F175D3DCCD1}">
              <a14:hiddenFill xmlns:a14="http://schemas.microsoft.com/office/drawing/2010/main">
                <a:solidFill>
                  <a:srgbClr val="BBE0E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9AAE04"/>
                </a:solidFill>
              </a:rPr>
              <a:t>NOV.</a:t>
            </a:r>
            <a:endParaRPr lang="en-US" sz="3200" b="1" dirty="0">
              <a:solidFill>
                <a:srgbClr val="9AAE04"/>
              </a:solidFill>
            </a:endParaRPr>
          </a:p>
        </p:txBody>
      </p:sp>
      <p:sp>
        <p:nvSpPr>
          <p:cNvPr id="31" name="Rectángulo 30"/>
          <p:cNvSpPr/>
          <p:nvPr/>
        </p:nvSpPr>
        <p:spPr>
          <a:xfrm>
            <a:off x="20269527" y="2089471"/>
            <a:ext cx="1517698" cy="976445"/>
          </a:xfrm>
          <a:prstGeom prst="rect">
            <a:avLst/>
          </a:prstGeom>
          <a:noFill/>
          <a:ln w="19050">
            <a:noFill/>
          </a:ln>
          <a:extLst>
            <a:ext uri="{909E8E84-426E-40DD-AFC4-6F175D3DCCD1}">
              <a14:hiddenFill xmlns:a14="http://schemas.microsoft.com/office/drawing/2010/main">
                <a:solidFill>
                  <a:srgbClr val="BBE0E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9AAE04"/>
                </a:solidFill>
              </a:rPr>
              <a:t>DEC.</a:t>
            </a:r>
            <a:endParaRPr lang="en-US" sz="3200" b="1" dirty="0">
              <a:solidFill>
                <a:srgbClr val="9AAE04"/>
              </a:solidFill>
            </a:endParaRPr>
          </a:p>
        </p:txBody>
      </p:sp>
      <p:cxnSp>
        <p:nvCxnSpPr>
          <p:cNvPr id="9" name="Conector recto 8"/>
          <p:cNvCxnSpPr/>
          <p:nvPr/>
        </p:nvCxnSpPr>
        <p:spPr>
          <a:xfrm>
            <a:off x="6760752" y="2089471"/>
            <a:ext cx="0" cy="10260000"/>
          </a:xfrm>
          <a:prstGeom prst="line">
            <a:avLst/>
          </a:prstGeom>
          <a:ln w="12700">
            <a:solidFill>
              <a:srgbClr val="9AAE04"/>
            </a:solidFill>
            <a:prstDash val="dash"/>
          </a:ln>
        </p:spPr>
        <p:style>
          <a:lnRef idx="1">
            <a:schemeClr val="accent1"/>
          </a:lnRef>
          <a:fillRef idx="0">
            <a:schemeClr val="accent1"/>
          </a:fillRef>
          <a:effectRef idx="0">
            <a:schemeClr val="accent1"/>
          </a:effectRef>
          <a:fontRef idx="minor">
            <a:schemeClr val="tx1"/>
          </a:fontRef>
        </p:style>
      </p:cxnSp>
      <p:cxnSp>
        <p:nvCxnSpPr>
          <p:cNvPr id="34" name="Conector recto 33"/>
          <p:cNvCxnSpPr/>
          <p:nvPr/>
        </p:nvCxnSpPr>
        <p:spPr>
          <a:xfrm>
            <a:off x="8664678" y="2089471"/>
            <a:ext cx="0" cy="10260000"/>
          </a:xfrm>
          <a:prstGeom prst="line">
            <a:avLst/>
          </a:prstGeom>
          <a:ln w="12700">
            <a:solidFill>
              <a:srgbClr val="9AAE04"/>
            </a:solidFill>
            <a:prstDash val="dash"/>
          </a:ln>
        </p:spPr>
        <p:style>
          <a:lnRef idx="1">
            <a:schemeClr val="accent1"/>
          </a:lnRef>
          <a:fillRef idx="0">
            <a:schemeClr val="accent1"/>
          </a:fillRef>
          <a:effectRef idx="0">
            <a:schemeClr val="accent1"/>
          </a:effectRef>
          <a:fontRef idx="minor">
            <a:schemeClr val="tx1"/>
          </a:fontRef>
        </p:style>
      </p:cxnSp>
      <p:cxnSp>
        <p:nvCxnSpPr>
          <p:cNvPr id="35" name="Conector recto 34"/>
          <p:cNvCxnSpPr/>
          <p:nvPr/>
        </p:nvCxnSpPr>
        <p:spPr>
          <a:xfrm>
            <a:off x="10568604" y="2089471"/>
            <a:ext cx="0" cy="10260000"/>
          </a:xfrm>
          <a:prstGeom prst="line">
            <a:avLst/>
          </a:prstGeom>
          <a:ln w="12700">
            <a:solidFill>
              <a:srgbClr val="9AAE04"/>
            </a:solidFill>
            <a:prstDash val="dash"/>
          </a:ln>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a:off x="12472530" y="2089471"/>
            <a:ext cx="0" cy="10260000"/>
          </a:xfrm>
          <a:prstGeom prst="line">
            <a:avLst/>
          </a:prstGeom>
          <a:ln w="12700">
            <a:solidFill>
              <a:srgbClr val="9AAE04"/>
            </a:solidFill>
            <a:prstDash val="dash"/>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a:off x="14376456" y="2089471"/>
            <a:ext cx="0" cy="10260000"/>
          </a:xfrm>
          <a:prstGeom prst="line">
            <a:avLst/>
          </a:prstGeom>
          <a:ln w="12700">
            <a:solidFill>
              <a:srgbClr val="9AAE04"/>
            </a:solidFill>
            <a:prstDash val="dash"/>
          </a:ln>
        </p:spPr>
        <p:style>
          <a:lnRef idx="1">
            <a:schemeClr val="accent1"/>
          </a:lnRef>
          <a:fillRef idx="0">
            <a:schemeClr val="accent1"/>
          </a:fillRef>
          <a:effectRef idx="0">
            <a:schemeClr val="accent1"/>
          </a:effectRef>
          <a:fontRef idx="minor">
            <a:schemeClr val="tx1"/>
          </a:fontRef>
        </p:style>
      </p:cxnSp>
      <p:cxnSp>
        <p:nvCxnSpPr>
          <p:cNvPr id="38" name="Conector recto 37"/>
          <p:cNvCxnSpPr/>
          <p:nvPr/>
        </p:nvCxnSpPr>
        <p:spPr>
          <a:xfrm>
            <a:off x="16280382" y="2089471"/>
            <a:ext cx="0" cy="10260000"/>
          </a:xfrm>
          <a:prstGeom prst="line">
            <a:avLst/>
          </a:prstGeom>
          <a:ln w="12700">
            <a:solidFill>
              <a:srgbClr val="9AAE04"/>
            </a:solidFill>
            <a:prstDash val="dash"/>
          </a:ln>
        </p:spPr>
        <p:style>
          <a:lnRef idx="1">
            <a:schemeClr val="accent1"/>
          </a:lnRef>
          <a:fillRef idx="0">
            <a:schemeClr val="accent1"/>
          </a:fillRef>
          <a:effectRef idx="0">
            <a:schemeClr val="accent1"/>
          </a:effectRef>
          <a:fontRef idx="minor">
            <a:schemeClr val="tx1"/>
          </a:fontRef>
        </p:style>
      </p:cxnSp>
      <p:cxnSp>
        <p:nvCxnSpPr>
          <p:cNvPr id="39" name="Conector recto 38"/>
          <p:cNvCxnSpPr/>
          <p:nvPr/>
        </p:nvCxnSpPr>
        <p:spPr>
          <a:xfrm>
            <a:off x="18184308" y="2089471"/>
            <a:ext cx="0" cy="10260000"/>
          </a:xfrm>
          <a:prstGeom prst="line">
            <a:avLst/>
          </a:prstGeom>
          <a:ln w="12700">
            <a:solidFill>
              <a:srgbClr val="9AAE04"/>
            </a:solidFill>
            <a:prstDash val="dash"/>
          </a:ln>
        </p:spPr>
        <p:style>
          <a:lnRef idx="1">
            <a:schemeClr val="accent1"/>
          </a:lnRef>
          <a:fillRef idx="0">
            <a:schemeClr val="accent1"/>
          </a:fillRef>
          <a:effectRef idx="0">
            <a:schemeClr val="accent1"/>
          </a:effectRef>
          <a:fontRef idx="minor">
            <a:schemeClr val="tx1"/>
          </a:fontRef>
        </p:style>
      </p:cxnSp>
      <p:cxnSp>
        <p:nvCxnSpPr>
          <p:cNvPr id="40" name="Conector recto 39"/>
          <p:cNvCxnSpPr/>
          <p:nvPr/>
        </p:nvCxnSpPr>
        <p:spPr>
          <a:xfrm>
            <a:off x="20088234" y="2089471"/>
            <a:ext cx="0" cy="10260000"/>
          </a:xfrm>
          <a:prstGeom prst="line">
            <a:avLst/>
          </a:prstGeom>
          <a:ln w="12700">
            <a:solidFill>
              <a:srgbClr val="9AAE04"/>
            </a:solidFill>
            <a:prstDash val="dash"/>
          </a:ln>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a:off x="21992163" y="2089471"/>
            <a:ext cx="0" cy="10260000"/>
          </a:xfrm>
          <a:prstGeom prst="line">
            <a:avLst/>
          </a:prstGeom>
          <a:ln w="12700">
            <a:solidFill>
              <a:srgbClr val="9AAE04"/>
            </a:solidFill>
            <a:prstDash val="dash"/>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1942626" y="3366228"/>
            <a:ext cx="2188028" cy="523220"/>
          </a:xfrm>
          <a:prstGeom prst="rect">
            <a:avLst/>
          </a:prstGeom>
          <a:noFill/>
        </p:spPr>
        <p:txBody>
          <a:bodyPr wrap="square" rtlCol="0">
            <a:spAutoFit/>
          </a:bodyPr>
          <a:lstStyle/>
          <a:p>
            <a:pPr algn="ctr"/>
            <a:r>
              <a:rPr lang="en-US" sz="2800" b="1" dirty="0" smtClean="0"/>
              <a:t>B/ ESPAÑA</a:t>
            </a:r>
            <a:endParaRPr lang="en-US" sz="2800" b="1" dirty="0"/>
          </a:p>
        </p:txBody>
      </p:sp>
      <p:sp>
        <p:nvSpPr>
          <p:cNvPr id="43" name="CuadroTexto 42"/>
          <p:cNvSpPr txBox="1"/>
          <p:nvPr/>
        </p:nvSpPr>
        <p:spPr>
          <a:xfrm>
            <a:off x="1942626" y="4477414"/>
            <a:ext cx="2188028" cy="523220"/>
          </a:xfrm>
          <a:prstGeom prst="rect">
            <a:avLst/>
          </a:prstGeom>
          <a:noFill/>
        </p:spPr>
        <p:txBody>
          <a:bodyPr wrap="square" rtlCol="0">
            <a:spAutoFit/>
          </a:bodyPr>
          <a:lstStyle/>
          <a:p>
            <a:pPr algn="ctr"/>
            <a:r>
              <a:rPr lang="en-US" sz="2800" b="1" dirty="0" smtClean="0"/>
              <a:t>B/ TORRAS</a:t>
            </a:r>
            <a:endParaRPr lang="en-US" sz="2800" b="1" dirty="0"/>
          </a:p>
        </p:txBody>
      </p:sp>
      <p:sp>
        <p:nvSpPr>
          <p:cNvPr id="44" name="CuadroTexto 43"/>
          <p:cNvSpPr txBox="1"/>
          <p:nvPr/>
        </p:nvSpPr>
        <p:spPr>
          <a:xfrm>
            <a:off x="1697223" y="5615872"/>
            <a:ext cx="2678833" cy="523220"/>
          </a:xfrm>
          <a:prstGeom prst="rect">
            <a:avLst/>
          </a:prstGeom>
          <a:noFill/>
        </p:spPr>
        <p:txBody>
          <a:bodyPr wrap="square" rtlCol="0">
            <a:spAutoFit/>
          </a:bodyPr>
          <a:lstStyle/>
          <a:p>
            <a:pPr algn="ctr"/>
            <a:r>
              <a:rPr lang="en-US" sz="2800" b="1" dirty="0" smtClean="0"/>
              <a:t>V/ P. GALDÓS</a:t>
            </a:r>
            <a:endParaRPr lang="en-US" sz="2800" b="1" dirty="0"/>
          </a:p>
        </p:txBody>
      </p:sp>
      <p:sp>
        <p:nvSpPr>
          <p:cNvPr id="45" name="CuadroTexto 44"/>
          <p:cNvSpPr txBox="1"/>
          <p:nvPr/>
        </p:nvSpPr>
        <p:spPr>
          <a:xfrm>
            <a:off x="1697223" y="6755912"/>
            <a:ext cx="2678833" cy="523220"/>
          </a:xfrm>
          <a:prstGeom prst="rect">
            <a:avLst/>
          </a:prstGeom>
          <a:noFill/>
        </p:spPr>
        <p:txBody>
          <a:bodyPr wrap="square" rtlCol="0">
            <a:spAutoFit/>
          </a:bodyPr>
          <a:lstStyle/>
          <a:p>
            <a:pPr algn="ctr"/>
            <a:r>
              <a:rPr lang="en-US" sz="2800" b="1" dirty="0" smtClean="0"/>
              <a:t>V/ CARMEN</a:t>
            </a:r>
            <a:endParaRPr lang="en-US" sz="2800" b="1" dirty="0"/>
          </a:p>
        </p:txBody>
      </p:sp>
      <p:sp>
        <p:nvSpPr>
          <p:cNvPr id="46" name="CuadroTexto 45"/>
          <p:cNvSpPr txBox="1"/>
          <p:nvPr/>
        </p:nvSpPr>
        <p:spPr>
          <a:xfrm>
            <a:off x="1651457" y="8124245"/>
            <a:ext cx="2678833" cy="523220"/>
          </a:xfrm>
          <a:prstGeom prst="rect">
            <a:avLst/>
          </a:prstGeom>
          <a:noFill/>
        </p:spPr>
        <p:txBody>
          <a:bodyPr wrap="square" rtlCol="0">
            <a:spAutoFit/>
          </a:bodyPr>
          <a:lstStyle/>
          <a:p>
            <a:pPr algn="ctr"/>
            <a:r>
              <a:rPr lang="en-US" sz="2800" b="1" dirty="0" smtClean="0"/>
              <a:t>M/ NORTE</a:t>
            </a:r>
            <a:endParaRPr lang="en-US" sz="2800" b="1" dirty="0"/>
          </a:p>
        </p:txBody>
      </p:sp>
      <p:sp>
        <p:nvSpPr>
          <p:cNvPr id="47" name="CuadroTexto 46"/>
          <p:cNvSpPr txBox="1"/>
          <p:nvPr/>
        </p:nvSpPr>
        <p:spPr>
          <a:xfrm>
            <a:off x="1697223" y="9287738"/>
            <a:ext cx="2678833" cy="523220"/>
          </a:xfrm>
          <a:prstGeom prst="rect">
            <a:avLst/>
          </a:prstGeom>
          <a:noFill/>
        </p:spPr>
        <p:txBody>
          <a:bodyPr wrap="square" rtlCol="0">
            <a:spAutoFit/>
          </a:bodyPr>
          <a:lstStyle/>
          <a:p>
            <a:pPr algn="ctr"/>
            <a:r>
              <a:rPr lang="en-US" sz="2800" b="1" dirty="0" smtClean="0"/>
              <a:t>M/ DELICIAS</a:t>
            </a:r>
            <a:endParaRPr lang="en-US" sz="2800" b="1" dirty="0"/>
          </a:p>
        </p:txBody>
      </p:sp>
      <p:sp>
        <p:nvSpPr>
          <p:cNvPr id="48" name="CuadroTexto 47"/>
          <p:cNvSpPr txBox="1"/>
          <p:nvPr/>
        </p:nvSpPr>
        <p:spPr>
          <a:xfrm>
            <a:off x="1697223" y="10399808"/>
            <a:ext cx="2678833" cy="523220"/>
          </a:xfrm>
          <a:prstGeom prst="rect">
            <a:avLst/>
          </a:prstGeom>
          <a:noFill/>
        </p:spPr>
        <p:txBody>
          <a:bodyPr wrap="square" rtlCol="0">
            <a:spAutoFit/>
          </a:bodyPr>
          <a:lstStyle/>
          <a:p>
            <a:pPr algn="ctr"/>
            <a:r>
              <a:rPr lang="en-US" sz="2800" b="1" dirty="0" smtClean="0"/>
              <a:t>M/ ALMENDR.</a:t>
            </a:r>
            <a:endParaRPr lang="en-US" sz="2800" b="1" dirty="0"/>
          </a:p>
        </p:txBody>
      </p:sp>
      <p:sp>
        <p:nvSpPr>
          <p:cNvPr id="49" name="CuadroTexto 48"/>
          <p:cNvSpPr txBox="1"/>
          <p:nvPr/>
        </p:nvSpPr>
        <p:spPr>
          <a:xfrm>
            <a:off x="1697223" y="11550134"/>
            <a:ext cx="2678833" cy="523220"/>
          </a:xfrm>
          <a:prstGeom prst="rect">
            <a:avLst/>
          </a:prstGeom>
          <a:noFill/>
        </p:spPr>
        <p:txBody>
          <a:bodyPr wrap="square" rtlCol="0">
            <a:spAutoFit/>
          </a:bodyPr>
          <a:lstStyle/>
          <a:p>
            <a:pPr algn="ctr"/>
            <a:r>
              <a:rPr lang="en-US" sz="2800" b="1" dirty="0" smtClean="0"/>
              <a:t>M/ </a:t>
            </a:r>
            <a:r>
              <a:rPr lang="en-US" sz="2800" b="1" dirty="0" smtClean="0">
                <a:solidFill>
                  <a:srgbClr val="7030A0"/>
                </a:solidFill>
              </a:rPr>
              <a:t>JAVA</a:t>
            </a:r>
            <a:endParaRPr lang="en-US" sz="2800" b="1" dirty="0">
              <a:solidFill>
                <a:srgbClr val="7030A0"/>
              </a:solidFill>
            </a:endParaRPr>
          </a:p>
        </p:txBody>
      </p:sp>
      <p:sp>
        <p:nvSpPr>
          <p:cNvPr id="50" name="Rectángulo 49"/>
          <p:cNvSpPr/>
          <p:nvPr/>
        </p:nvSpPr>
        <p:spPr>
          <a:xfrm>
            <a:off x="4894973" y="3206506"/>
            <a:ext cx="1747672" cy="781110"/>
          </a:xfrm>
          <a:prstGeom prst="rect">
            <a:avLst/>
          </a:prstGeom>
          <a:noFill/>
          <a:ln w="19050">
            <a:solidFill>
              <a:srgbClr val="9AAE04"/>
            </a:solidFill>
          </a:ln>
          <a:extLst>
            <a:ext uri="{909E8E84-426E-40DD-AFC4-6F175D3DCCD1}">
              <a14:hiddenFill xmlns:a14="http://schemas.microsoft.com/office/drawing/2010/main">
                <a:solidFill>
                  <a:srgbClr val="BBE0E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9AAE04"/>
                </a:solidFill>
              </a:rPr>
              <a:t>ALLOT</a:t>
            </a:r>
            <a:endParaRPr lang="en-US" sz="2400" b="1" dirty="0">
              <a:solidFill>
                <a:srgbClr val="9AAE04"/>
              </a:solidFill>
            </a:endParaRPr>
          </a:p>
        </p:txBody>
      </p:sp>
      <p:sp>
        <p:nvSpPr>
          <p:cNvPr id="51" name="Rectángulo 50"/>
          <p:cNvSpPr/>
          <p:nvPr/>
        </p:nvSpPr>
        <p:spPr>
          <a:xfrm>
            <a:off x="8712360" y="5486927"/>
            <a:ext cx="1105409" cy="781110"/>
          </a:xfrm>
          <a:prstGeom prst="rect">
            <a:avLst/>
          </a:prstGeom>
          <a:noFill/>
          <a:ln w="19050">
            <a:solidFill>
              <a:srgbClr val="9AAE04"/>
            </a:solidFill>
          </a:ln>
          <a:extLst>
            <a:ext uri="{909E8E84-426E-40DD-AFC4-6F175D3DCCD1}">
              <a14:hiddenFill xmlns:a14="http://schemas.microsoft.com/office/drawing/2010/main">
                <a:solidFill>
                  <a:srgbClr val="BBE0E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9AAE04"/>
                </a:solidFill>
              </a:rPr>
              <a:t>ALLOT</a:t>
            </a:r>
            <a:endParaRPr lang="en-US" sz="2400" b="1" dirty="0">
              <a:solidFill>
                <a:srgbClr val="9AAE04"/>
              </a:solidFill>
            </a:endParaRPr>
          </a:p>
        </p:txBody>
      </p:sp>
      <p:sp>
        <p:nvSpPr>
          <p:cNvPr id="57" name="Rectángulo 56"/>
          <p:cNvSpPr/>
          <p:nvPr/>
        </p:nvSpPr>
        <p:spPr>
          <a:xfrm>
            <a:off x="9817769" y="5486927"/>
            <a:ext cx="714855" cy="7811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0000"/>
                </a:solidFill>
              </a:rPr>
              <a:t>DPI</a:t>
            </a:r>
            <a:endParaRPr lang="en-US" sz="2400" b="1" dirty="0">
              <a:solidFill>
                <a:srgbClr val="FF0000"/>
              </a:solidFill>
            </a:endParaRPr>
          </a:p>
        </p:txBody>
      </p:sp>
      <p:sp>
        <p:nvSpPr>
          <p:cNvPr id="59" name="Rectángulo 58"/>
          <p:cNvSpPr/>
          <p:nvPr/>
        </p:nvSpPr>
        <p:spPr>
          <a:xfrm>
            <a:off x="12532019" y="4273230"/>
            <a:ext cx="1105409" cy="781110"/>
          </a:xfrm>
          <a:prstGeom prst="rect">
            <a:avLst/>
          </a:prstGeom>
          <a:noFill/>
          <a:ln w="19050">
            <a:solidFill>
              <a:srgbClr val="9AAE04"/>
            </a:solidFill>
          </a:ln>
          <a:extLst>
            <a:ext uri="{909E8E84-426E-40DD-AFC4-6F175D3DCCD1}">
              <a14:hiddenFill xmlns:a14="http://schemas.microsoft.com/office/drawing/2010/main">
                <a:solidFill>
                  <a:srgbClr val="BBE0E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9AAE04"/>
                </a:solidFill>
              </a:rPr>
              <a:t>ALLOT</a:t>
            </a:r>
            <a:endParaRPr lang="en-US" sz="2400" b="1" dirty="0">
              <a:solidFill>
                <a:srgbClr val="9AAE04"/>
              </a:solidFill>
            </a:endParaRPr>
          </a:p>
        </p:txBody>
      </p:sp>
      <p:sp>
        <p:nvSpPr>
          <p:cNvPr id="60" name="Rectángulo 59"/>
          <p:cNvSpPr/>
          <p:nvPr/>
        </p:nvSpPr>
        <p:spPr>
          <a:xfrm>
            <a:off x="13637428" y="4273231"/>
            <a:ext cx="714855" cy="781109"/>
          </a:xfrm>
          <a:prstGeom prst="rect">
            <a:avLst/>
          </a:prstGeom>
          <a:noFill/>
          <a:ln>
            <a:solidFill>
              <a:srgbClr val="FF0000"/>
            </a:solidFill>
          </a:ln>
          <a:extLst>
            <a:ext uri="{909E8E84-426E-40DD-AFC4-6F175D3DCCD1}">
              <a14:hiddenFill xmlns:a14="http://schemas.microsoft.com/office/drawing/2010/main">
                <a:solidFill>
                  <a:srgbClr val="BBE0E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0000"/>
                </a:solidFill>
              </a:rPr>
              <a:t>DPI</a:t>
            </a:r>
            <a:endParaRPr lang="en-US" sz="2400" b="1" dirty="0">
              <a:solidFill>
                <a:srgbClr val="FF0000"/>
              </a:solidFill>
            </a:endParaRPr>
          </a:p>
        </p:txBody>
      </p:sp>
      <p:sp>
        <p:nvSpPr>
          <p:cNvPr id="61" name="Rectángulo 60"/>
          <p:cNvSpPr/>
          <p:nvPr/>
        </p:nvSpPr>
        <p:spPr>
          <a:xfrm>
            <a:off x="8739844" y="3206416"/>
            <a:ext cx="1749600" cy="781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0000"/>
                </a:solidFill>
              </a:rPr>
              <a:t>DPI</a:t>
            </a:r>
            <a:endParaRPr lang="en-US" sz="2400" b="1" dirty="0">
              <a:solidFill>
                <a:srgbClr val="FF0000"/>
              </a:solidFill>
            </a:endParaRPr>
          </a:p>
        </p:txBody>
      </p:sp>
      <p:sp>
        <p:nvSpPr>
          <p:cNvPr id="62" name="Rectángulo 61"/>
          <p:cNvSpPr/>
          <p:nvPr/>
        </p:nvSpPr>
        <p:spPr>
          <a:xfrm>
            <a:off x="12581537" y="6557156"/>
            <a:ext cx="1749600" cy="781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0000"/>
                </a:solidFill>
              </a:rPr>
              <a:t>DPI</a:t>
            </a:r>
            <a:endParaRPr lang="en-US" sz="2400" b="1" dirty="0">
              <a:solidFill>
                <a:srgbClr val="FF0000"/>
              </a:solidFill>
            </a:endParaRPr>
          </a:p>
        </p:txBody>
      </p:sp>
      <p:sp>
        <p:nvSpPr>
          <p:cNvPr id="63" name="Rectángulo 62"/>
          <p:cNvSpPr/>
          <p:nvPr/>
        </p:nvSpPr>
        <p:spPr>
          <a:xfrm>
            <a:off x="14464349" y="9132843"/>
            <a:ext cx="1749600" cy="781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0000"/>
                </a:solidFill>
              </a:rPr>
              <a:t>DPI</a:t>
            </a:r>
            <a:endParaRPr lang="en-US" sz="2400" b="1" dirty="0">
              <a:solidFill>
                <a:srgbClr val="FF0000"/>
              </a:solidFill>
            </a:endParaRPr>
          </a:p>
        </p:txBody>
      </p:sp>
      <p:sp>
        <p:nvSpPr>
          <p:cNvPr id="64" name="Rectángulo 63"/>
          <p:cNvSpPr/>
          <p:nvPr/>
        </p:nvSpPr>
        <p:spPr>
          <a:xfrm>
            <a:off x="14451622" y="7990880"/>
            <a:ext cx="1749600" cy="781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0000"/>
                </a:solidFill>
              </a:rPr>
              <a:t>DPI</a:t>
            </a:r>
            <a:endParaRPr lang="en-US" sz="2400" b="1" dirty="0">
              <a:solidFill>
                <a:srgbClr val="FF0000"/>
              </a:solidFill>
            </a:endParaRPr>
          </a:p>
        </p:txBody>
      </p:sp>
      <p:sp>
        <p:nvSpPr>
          <p:cNvPr id="65" name="Rectángulo 64"/>
          <p:cNvSpPr/>
          <p:nvPr/>
        </p:nvSpPr>
        <p:spPr>
          <a:xfrm>
            <a:off x="16357544" y="10270818"/>
            <a:ext cx="1749600" cy="781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0000"/>
                </a:solidFill>
              </a:rPr>
              <a:t>DPI</a:t>
            </a:r>
            <a:endParaRPr lang="en-US" sz="2400" b="1" dirty="0">
              <a:solidFill>
                <a:srgbClr val="FF0000"/>
              </a:solidFill>
            </a:endParaRPr>
          </a:p>
        </p:txBody>
      </p:sp>
      <p:sp>
        <p:nvSpPr>
          <p:cNvPr id="66" name="Rectángulo 65"/>
          <p:cNvSpPr/>
          <p:nvPr/>
        </p:nvSpPr>
        <p:spPr>
          <a:xfrm>
            <a:off x="16372063" y="11416772"/>
            <a:ext cx="1749600" cy="781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0000"/>
                </a:solidFill>
              </a:rPr>
              <a:t>DPI</a:t>
            </a:r>
            <a:endParaRPr lang="en-US" sz="2400" b="1" dirty="0">
              <a:solidFill>
                <a:srgbClr val="FF0000"/>
              </a:solidFill>
            </a:endParaRPr>
          </a:p>
        </p:txBody>
      </p:sp>
      <p:sp>
        <p:nvSpPr>
          <p:cNvPr id="13" name="CuadroTexto 12"/>
          <p:cNvSpPr txBox="1"/>
          <p:nvPr/>
        </p:nvSpPr>
        <p:spPr>
          <a:xfrm>
            <a:off x="4673010" y="1836682"/>
            <a:ext cx="2387664" cy="369332"/>
          </a:xfrm>
          <a:prstGeom prst="rect">
            <a:avLst/>
          </a:prstGeom>
          <a:noFill/>
        </p:spPr>
        <p:txBody>
          <a:bodyPr wrap="square" rtlCol="0">
            <a:spAutoFit/>
          </a:bodyPr>
          <a:lstStyle/>
          <a:p>
            <a:r>
              <a:rPr lang="en-US" dirty="0" smtClean="0">
                <a:solidFill>
                  <a:srgbClr val="FF0000"/>
                </a:solidFill>
              </a:rPr>
              <a:t>TO = 31/03/2020</a:t>
            </a:r>
            <a:endParaRPr lang="en-US" dirty="0">
              <a:solidFill>
                <a:srgbClr val="FF0000"/>
              </a:solidFill>
            </a:endParaRPr>
          </a:p>
        </p:txBody>
      </p:sp>
    </p:spTree>
    <p:extLst>
      <p:ext uri="{BB962C8B-B14F-4D97-AF65-F5344CB8AC3E}">
        <p14:creationId xmlns:p14="http://schemas.microsoft.com/office/powerpoint/2010/main" val="236237814"/>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2"/>
          </p:nvPr>
        </p:nvSpPr>
        <p:spPr/>
        <p:txBody>
          <a:bodyPr/>
          <a:lstStyle/>
          <a:p>
            <a:fld id="{86CB4B4D-7CA3-9044-876B-883B54F8677D}" type="slidenum">
              <a:rPr lang="es-ES" smtClean="0">
                <a:solidFill>
                  <a:prstClr val="black">
                    <a:tint val="75000"/>
                  </a:prstClr>
                </a:solidFill>
              </a:rPr>
              <a:pPr/>
              <a:t>37</a:t>
            </a:fld>
            <a:endParaRPr lang="es-ES" dirty="0">
              <a:solidFill>
                <a:prstClr val="black">
                  <a:tint val="75000"/>
                </a:prstClr>
              </a:solidFill>
            </a:endParaRPr>
          </a:p>
        </p:txBody>
      </p:sp>
      <p:sp>
        <p:nvSpPr>
          <p:cNvPr id="4"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defRPr/>
            </a:pPr>
            <a:r>
              <a:rPr lang="en-US" sz="4000" b="1" cap="all" dirty="0" smtClean="0">
                <a:solidFill>
                  <a:prstClr val="black"/>
                </a:solidFill>
                <a:latin typeface="Calibri" panose="020F0502020204030204" pitchFamily="34" charset="0"/>
              </a:rPr>
              <a:t>xx</a:t>
            </a:r>
            <a:endParaRPr lang="en-US" sz="4000" b="1" cap="all" dirty="0">
              <a:solidFill>
                <a:prstClr val="black"/>
              </a:solidFill>
              <a:latin typeface="Calibri" panose="020F0502020204030204" pitchFamily="34" charset="0"/>
            </a:endParaRPr>
          </a:p>
        </p:txBody>
      </p:sp>
      <p:sp>
        <p:nvSpPr>
          <p:cNvPr id="5"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6" name="Rectangle 27"/>
          <p:cNvSpPr/>
          <p:nvPr/>
        </p:nvSpPr>
        <p:spPr>
          <a:xfrm>
            <a:off x="9370983" y="10303617"/>
            <a:ext cx="5630780" cy="2256640"/>
          </a:xfrm>
          <a:prstGeom prst="rect">
            <a:avLst/>
          </a:prstGeom>
          <a:solidFill>
            <a:schemeClr val="bg1">
              <a:lumMod val="95000"/>
            </a:schemeClr>
          </a:solidFill>
          <a:ln w="57150">
            <a:solidFill>
              <a:srgbClr val="787878"/>
            </a:solidFill>
            <a:prstDash val="solid"/>
          </a:ln>
        </p:spPr>
        <p:txBody>
          <a:bodyPr wrap="square" lIns="180000" tIns="432000" rIns="144000" rtlCol="0" anchor="ctr">
            <a:noAutofit/>
          </a:bodyPr>
          <a:lstStyle/>
          <a:p>
            <a:pPr>
              <a:spcBef>
                <a:spcPts val="600"/>
              </a:spcBef>
            </a:pPr>
            <a:endParaRPr lang="en-US" sz="2600" dirty="0" smtClean="0">
              <a:latin typeface="Calibri" panose="020F0502020204030204" pitchFamily="34" charset="0"/>
              <a:cs typeface="Calibri" panose="020F0502020204030204" pitchFamily="34" charset="0"/>
            </a:endParaRPr>
          </a:p>
        </p:txBody>
      </p:sp>
      <p:sp>
        <p:nvSpPr>
          <p:cNvPr id="7" name="Rectángulo 6">
            <a:extLst>
              <a:ext uri="{FF2B5EF4-FFF2-40B4-BE49-F238E27FC236}">
                <a16:creationId xmlns:a16="http://schemas.microsoft.com/office/drawing/2014/main" xmlns="" id="{A70E0FFF-BE3A-B045-ACE3-00CCCEEA7619}"/>
              </a:ext>
            </a:extLst>
          </p:cNvPr>
          <p:cNvSpPr/>
          <p:nvPr/>
        </p:nvSpPr>
        <p:spPr>
          <a:xfrm>
            <a:off x="6424863" y="8557349"/>
            <a:ext cx="11526253" cy="641943"/>
          </a:xfrm>
          <a:prstGeom prst="rect">
            <a:avLst/>
          </a:prstGeom>
          <a:solidFill>
            <a:schemeClr val="bg1"/>
          </a:solidFill>
          <a:ln w="57150">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s-CO" sz="3600" b="1" dirty="0" smtClean="0">
                <a:solidFill>
                  <a:prstClr val="black"/>
                </a:solidFill>
                <a:latin typeface="Calibri" panose="020F0502020204030204" pitchFamily="34" charset="0"/>
                <a:cs typeface="Calibri" panose="020F0502020204030204" pitchFamily="34" charset="0"/>
              </a:rPr>
              <a:t>                            NPB</a:t>
            </a:r>
            <a:endParaRPr lang="es-CO" sz="3600" dirty="0">
              <a:solidFill>
                <a:prstClr val="black"/>
              </a:solidFill>
              <a:latin typeface="Calibri" panose="020F0502020204030204" pitchFamily="34" charset="0"/>
              <a:cs typeface="Calibri" panose="020F0502020204030204" pitchFamily="34" charset="0"/>
            </a:endParaRPr>
          </a:p>
        </p:txBody>
      </p:sp>
      <p:sp>
        <p:nvSpPr>
          <p:cNvPr id="55" name="Rectángulo 54"/>
          <p:cNvSpPr/>
          <p:nvPr/>
        </p:nvSpPr>
        <p:spPr>
          <a:xfrm>
            <a:off x="7503405" y="5403319"/>
            <a:ext cx="1496217" cy="923385"/>
          </a:xfrm>
          <a:prstGeom prst="rect">
            <a:avLst/>
          </a:prstGeom>
          <a:noFill/>
          <a:ln w="19050">
            <a:solidFill>
              <a:srgbClr val="9AAE04"/>
            </a:solidFill>
          </a:ln>
          <a:extLst>
            <a:ext uri="{909E8E84-426E-40DD-AFC4-6F175D3DCCD1}">
              <a14:hiddenFill xmlns:a14="http://schemas.microsoft.com/office/drawing/2010/main">
                <a:solidFill>
                  <a:srgbClr val="BBE0E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9AAE04"/>
                </a:solidFill>
              </a:rPr>
              <a:t>VSMP</a:t>
            </a:r>
            <a:endParaRPr lang="en-US" sz="2800" b="1" dirty="0">
              <a:solidFill>
                <a:srgbClr val="9AAE04"/>
              </a:solidFill>
            </a:endParaRPr>
          </a:p>
        </p:txBody>
      </p:sp>
      <p:sp>
        <p:nvSpPr>
          <p:cNvPr id="58"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xx</a:t>
            </a:r>
            <a:endParaRPr lang="en-US" sz="2400" b="1" dirty="0">
              <a:solidFill>
                <a:prstClr val="white"/>
              </a:solidFill>
              <a:latin typeface="Calibri" panose="020F0502020204030204" pitchFamily="34" charset="0"/>
            </a:endParaRPr>
          </a:p>
        </p:txBody>
      </p:sp>
      <p:sp>
        <p:nvSpPr>
          <p:cNvPr id="15" name="Rectángulo 14"/>
          <p:cNvSpPr/>
          <p:nvPr/>
        </p:nvSpPr>
        <p:spPr>
          <a:xfrm>
            <a:off x="1904139" y="5403319"/>
            <a:ext cx="1824790" cy="9233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PCF</a:t>
            </a:r>
            <a:endParaRPr lang="en-US" sz="2800" b="1" dirty="0">
              <a:solidFill>
                <a:srgbClr val="FF0000"/>
              </a:solidFill>
            </a:endParaRPr>
          </a:p>
        </p:txBody>
      </p:sp>
      <p:sp>
        <p:nvSpPr>
          <p:cNvPr id="17" name="Rectángulo 16">
            <a:extLst>
              <a:ext uri="{FF2B5EF4-FFF2-40B4-BE49-F238E27FC236}">
                <a16:creationId xmlns:a16="http://schemas.microsoft.com/office/drawing/2014/main" xmlns="" id="{A70E0FFF-BE3A-B045-ACE3-00CCCEEA7619}"/>
              </a:ext>
            </a:extLst>
          </p:cNvPr>
          <p:cNvSpPr/>
          <p:nvPr/>
        </p:nvSpPr>
        <p:spPr>
          <a:xfrm>
            <a:off x="4957010" y="2526632"/>
            <a:ext cx="4427621" cy="4322162"/>
          </a:xfrm>
          <a:prstGeom prst="rect">
            <a:avLst/>
          </a:prstGeom>
          <a:noFill/>
          <a:ln w="57150">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sz="2800" dirty="0">
              <a:solidFill>
                <a:prstClr val="black"/>
              </a:solidFill>
              <a:latin typeface="Calibri" panose="020F0502020204030204" pitchFamily="34" charset="0"/>
              <a:cs typeface="Calibri" panose="020F0502020204030204" pitchFamily="34" charset="0"/>
            </a:endParaRPr>
          </a:p>
        </p:txBody>
      </p:sp>
      <p:sp>
        <p:nvSpPr>
          <p:cNvPr id="18" name="Rectángulo 17">
            <a:extLst>
              <a:ext uri="{FF2B5EF4-FFF2-40B4-BE49-F238E27FC236}">
                <a16:creationId xmlns:a16="http://schemas.microsoft.com/office/drawing/2014/main" xmlns="" id="{A70E0FFF-BE3A-B045-ACE3-00CCCEEA7619}"/>
              </a:ext>
            </a:extLst>
          </p:cNvPr>
          <p:cNvSpPr/>
          <p:nvPr/>
        </p:nvSpPr>
        <p:spPr>
          <a:xfrm>
            <a:off x="14101011" y="5284286"/>
            <a:ext cx="1828800" cy="1030408"/>
          </a:xfrm>
          <a:prstGeom prst="rect">
            <a:avLst/>
          </a:prstGeom>
          <a:noFill/>
          <a:ln w="57150">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sz="2800" dirty="0">
              <a:solidFill>
                <a:prstClr val="black"/>
              </a:solidFill>
              <a:latin typeface="Calibri" panose="020F0502020204030204" pitchFamily="34" charset="0"/>
              <a:cs typeface="Calibri" panose="020F0502020204030204" pitchFamily="34" charset="0"/>
            </a:endParaRPr>
          </a:p>
        </p:txBody>
      </p:sp>
      <p:sp>
        <p:nvSpPr>
          <p:cNvPr id="19" name="Rectángulo 18">
            <a:extLst>
              <a:ext uri="{FF2B5EF4-FFF2-40B4-BE49-F238E27FC236}">
                <a16:creationId xmlns:a16="http://schemas.microsoft.com/office/drawing/2014/main" xmlns="" id="{A70E0FFF-BE3A-B045-ACE3-00CCCEEA7619}"/>
              </a:ext>
            </a:extLst>
          </p:cNvPr>
          <p:cNvSpPr/>
          <p:nvPr/>
        </p:nvSpPr>
        <p:spPr>
          <a:xfrm>
            <a:off x="16857456" y="2729240"/>
            <a:ext cx="2187320" cy="1691564"/>
          </a:xfrm>
          <a:prstGeom prst="rect">
            <a:avLst/>
          </a:prstGeom>
          <a:noFill/>
          <a:ln w="57150">
            <a:solidFill>
              <a:srgbClr val="787878"/>
            </a:solidFill>
            <a:prstDash val="solid"/>
          </a:ln>
          <a:extLst>
            <a:ext uri="{909E8E84-426E-40DD-AFC4-6F175D3DCCD1}">
              <a14:hiddenFill xmlns:a14="http://schemas.microsoft.com/office/drawing/2010/main">
                <a:solidFill>
                  <a:srgbClr val="BBE0E3"/>
                </a:solidFill>
              </a14:hiddenFill>
            </a:ext>
          </a:ex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sz="2800" dirty="0">
              <a:solidFill>
                <a:prstClr val="black"/>
              </a:solidFill>
              <a:latin typeface="Calibri" panose="020F0502020204030204" pitchFamily="34" charset="0"/>
              <a:cs typeface="Calibri" panose="020F0502020204030204" pitchFamily="34" charset="0"/>
            </a:endParaRPr>
          </a:p>
        </p:txBody>
      </p:sp>
      <p:sp>
        <p:nvSpPr>
          <p:cNvPr id="20" name="Rectángulo 19">
            <a:extLst>
              <a:ext uri="{FF2B5EF4-FFF2-40B4-BE49-F238E27FC236}">
                <a16:creationId xmlns:a16="http://schemas.microsoft.com/office/drawing/2014/main" xmlns="" id="{A70E0FFF-BE3A-B045-ACE3-00CCCEEA7619}"/>
              </a:ext>
            </a:extLst>
          </p:cNvPr>
          <p:cNvSpPr/>
          <p:nvPr/>
        </p:nvSpPr>
        <p:spPr>
          <a:xfrm>
            <a:off x="20451003" y="8491407"/>
            <a:ext cx="2008114" cy="835765"/>
          </a:xfrm>
          <a:prstGeom prst="rect">
            <a:avLst/>
          </a:prstGeom>
          <a:noFill/>
          <a:ln w="57150">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sz="2800" dirty="0">
              <a:solidFill>
                <a:prstClr val="black"/>
              </a:solidFill>
              <a:latin typeface="Calibri" panose="020F0502020204030204" pitchFamily="34" charset="0"/>
              <a:cs typeface="Calibri" panose="020F0502020204030204" pitchFamily="34" charset="0"/>
            </a:endParaRPr>
          </a:p>
        </p:txBody>
      </p:sp>
      <p:sp>
        <p:nvSpPr>
          <p:cNvPr id="21" name="Rectángulo 20">
            <a:extLst>
              <a:ext uri="{FF2B5EF4-FFF2-40B4-BE49-F238E27FC236}">
                <a16:creationId xmlns:a16="http://schemas.microsoft.com/office/drawing/2014/main" xmlns="" id="{A70E0FFF-BE3A-B045-ACE3-00CCCEEA7619}"/>
              </a:ext>
            </a:extLst>
          </p:cNvPr>
          <p:cNvSpPr/>
          <p:nvPr/>
        </p:nvSpPr>
        <p:spPr>
          <a:xfrm>
            <a:off x="19972421" y="7223113"/>
            <a:ext cx="2973568" cy="2555686"/>
          </a:xfrm>
          <a:prstGeom prst="rect">
            <a:avLst/>
          </a:prstGeom>
          <a:noFill/>
          <a:ln w="6350">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sz="2800" dirty="0">
              <a:solidFill>
                <a:prstClr val="black"/>
              </a:solidFill>
              <a:latin typeface="Calibri" panose="020F0502020204030204" pitchFamily="34" charset="0"/>
              <a:cs typeface="Calibri" panose="020F0502020204030204" pitchFamily="34" charset="0"/>
            </a:endParaRPr>
          </a:p>
        </p:txBody>
      </p:sp>
      <p:sp>
        <p:nvSpPr>
          <p:cNvPr id="3" name="CuadroTexto 2"/>
          <p:cNvSpPr txBox="1"/>
          <p:nvPr/>
        </p:nvSpPr>
        <p:spPr>
          <a:xfrm>
            <a:off x="18940386" y="8524377"/>
            <a:ext cx="1032035" cy="707886"/>
          </a:xfrm>
          <a:prstGeom prst="rect">
            <a:avLst/>
          </a:prstGeom>
          <a:noFill/>
        </p:spPr>
        <p:txBody>
          <a:bodyPr wrap="square" rtlCol="0">
            <a:spAutoFit/>
          </a:bodyPr>
          <a:lstStyle/>
          <a:p>
            <a:r>
              <a:rPr lang="en-US" sz="4000" dirty="0" smtClean="0"/>
              <a:t>FS</a:t>
            </a:r>
            <a:endParaRPr lang="en-US" sz="4000" dirty="0"/>
          </a:p>
        </p:txBody>
      </p:sp>
      <p:sp>
        <p:nvSpPr>
          <p:cNvPr id="22" name="Rectángulo 21">
            <a:extLst>
              <a:ext uri="{FF2B5EF4-FFF2-40B4-BE49-F238E27FC236}">
                <a16:creationId xmlns:a16="http://schemas.microsoft.com/office/drawing/2014/main" xmlns="" id="{A70E0FFF-BE3A-B045-ACE3-00CCCEEA7619}"/>
              </a:ext>
            </a:extLst>
          </p:cNvPr>
          <p:cNvSpPr/>
          <p:nvPr/>
        </p:nvSpPr>
        <p:spPr>
          <a:xfrm>
            <a:off x="16857456" y="4973623"/>
            <a:ext cx="2187320" cy="1691564"/>
          </a:xfrm>
          <a:prstGeom prst="rect">
            <a:avLst/>
          </a:prstGeom>
          <a:noFill/>
          <a:ln w="57150">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sz="2800" dirty="0">
              <a:solidFill>
                <a:prstClr val="black"/>
              </a:solidFill>
              <a:latin typeface="Calibri" panose="020F0502020204030204" pitchFamily="34" charset="0"/>
              <a:cs typeface="Calibri" panose="020F0502020204030204" pitchFamily="34" charset="0"/>
            </a:endParaRPr>
          </a:p>
        </p:txBody>
      </p:sp>
      <p:sp>
        <p:nvSpPr>
          <p:cNvPr id="23" name="Rectángulo 22">
            <a:extLst>
              <a:ext uri="{FF2B5EF4-FFF2-40B4-BE49-F238E27FC236}">
                <a16:creationId xmlns:a16="http://schemas.microsoft.com/office/drawing/2014/main" xmlns="" id="{A70E0FFF-BE3A-B045-ACE3-00CCCEEA7619}"/>
              </a:ext>
            </a:extLst>
          </p:cNvPr>
          <p:cNvSpPr/>
          <p:nvPr/>
        </p:nvSpPr>
        <p:spPr>
          <a:xfrm>
            <a:off x="11444643" y="3042299"/>
            <a:ext cx="1828800" cy="1030408"/>
          </a:xfrm>
          <a:prstGeom prst="rect">
            <a:avLst/>
          </a:prstGeom>
          <a:noFill/>
          <a:ln w="57150">
            <a:prstDash val="solid"/>
          </a:ln>
          <a:extLst>
            <a:ext uri="{909E8E84-426E-40DD-AFC4-6F175D3DCCD1}">
              <a14:hiddenFill xmlns:a14="http://schemas.microsoft.com/office/drawing/2010/main">
                <a:solidFill>
                  <a:srgbClr val="BBE0E3"/>
                </a:solidFill>
              </a14:hiddenFill>
            </a:ext>
          </a:ex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sz="2800" dirty="0">
              <a:solidFill>
                <a:prstClr val="black"/>
              </a:solidFill>
              <a:latin typeface="Calibri" panose="020F0502020204030204" pitchFamily="34" charset="0"/>
              <a:cs typeface="Calibri" panose="020F0502020204030204" pitchFamily="34" charset="0"/>
            </a:endParaRPr>
          </a:p>
        </p:txBody>
      </p:sp>
      <p:sp>
        <p:nvSpPr>
          <p:cNvPr id="24" name="Rectángulo 23">
            <a:extLst>
              <a:ext uri="{FF2B5EF4-FFF2-40B4-BE49-F238E27FC236}">
                <a16:creationId xmlns:a16="http://schemas.microsoft.com/office/drawing/2014/main" xmlns="" id="{A70E0FFF-BE3A-B045-ACE3-00CCCEEA7619}"/>
              </a:ext>
            </a:extLst>
          </p:cNvPr>
          <p:cNvSpPr/>
          <p:nvPr/>
        </p:nvSpPr>
        <p:spPr>
          <a:xfrm>
            <a:off x="6437522" y="9927725"/>
            <a:ext cx="1828800" cy="1211605"/>
          </a:xfrm>
          <a:prstGeom prst="rect">
            <a:avLst/>
          </a:prstGeom>
          <a:noFill/>
          <a:ln w="12700">
            <a:solidFill>
              <a:schemeClr val="tx1"/>
            </a:solidFill>
            <a:prstDash val="dashDo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sz="2800" dirty="0">
              <a:solidFill>
                <a:prstClr val="black"/>
              </a:solidFill>
              <a:latin typeface="Calibri" panose="020F0502020204030204" pitchFamily="34" charset="0"/>
              <a:cs typeface="Calibri" panose="020F0502020204030204" pitchFamily="34" charset="0"/>
            </a:endParaRPr>
          </a:p>
        </p:txBody>
      </p:sp>
      <p:sp>
        <p:nvSpPr>
          <p:cNvPr id="25" name="Rectángulo 24">
            <a:extLst>
              <a:ext uri="{FF2B5EF4-FFF2-40B4-BE49-F238E27FC236}">
                <a16:creationId xmlns:a16="http://schemas.microsoft.com/office/drawing/2014/main" xmlns="" id="{A70E0FFF-BE3A-B045-ACE3-00CCCEEA7619}"/>
              </a:ext>
            </a:extLst>
          </p:cNvPr>
          <p:cNvSpPr/>
          <p:nvPr/>
        </p:nvSpPr>
        <p:spPr>
          <a:xfrm>
            <a:off x="16061531" y="9927725"/>
            <a:ext cx="1828800" cy="1211605"/>
          </a:xfrm>
          <a:prstGeom prst="rect">
            <a:avLst/>
          </a:prstGeom>
          <a:noFill/>
          <a:ln w="12700">
            <a:solidFill>
              <a:srgbClr val="000000"/>
            </a:solidFill>
            <a:prstDash val="dashDot"/>
          </a:ln>
          <a:extLst>
            <a:ext uri="{909E8E84-426E-40DD-AFC4-6F175D3DCCD1}">
              <a14:hiddenFill xmlns:a14="http://schemas.microsoft.com/office/drawing/2010/main">
                <a:solidFill>
                  <a:srgbClr val="BBE0E3"/>
                </a:solidFill>
              </a14:hiddenFill>
            </a:ext>
          </a:ex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sz="2800" dirty="0">
              <a:solidFill>
                <a:prstClr val="black"/>
              </a:solidFill>
              <a:latin typeface="Calibri" panose="020F0502020204030204" pitchFamily="34" charset="0"/>
              <a:cs typeface="Calibri" panose="020F0502020204030204" pitchFamily="34" charset="0"/>
            </a:endParaRPr>
          </a:p>
        </p:txBody>
      </p:sp>
      <p:sp>
        <p:nvSpPr>
          <p:cNvPr id="26" name="Rectángulo 25"/>
          <p:cNvSpPr/>
          <p:nvPr/>
        </p:nvSpPr>
        <p:spPr>
          <a:xfrm>
            <a:off x="5395733" y="5403319"/>
            <a:ext cx="1824790" cy="9233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UPF</a:t>
            </a:r>
            <a:endParaRPr lang="en-US" sz="2800" b="1" dirty="0">
              <a:solidFill>
                <a:srgbClr val="FF0000"/>
              </a:solidFill>
            </a:endParaRPr>
          </a:p>
        </p:txBody>
      </p:sp>
      <p:sp>
        <p:nvSpPr>
          <p:cNvPr id="27" name="Rectángulo 26"/>
          <p:cNvSpPr/>
          <p:nvPr/>
        </p:nvSpPr>
        <p:spPr>
          <a:xfrm>
            <a:off x="5395733" y="3811498"/>
            <a:ext cx="1824790" cy="9233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PCF</a:t>
            </a:r>
            <a:endParaRPr lang="en-US" sz="2800" b="1" dirty="0">
              <a:solidFill>
                <a:srgbClr val="FF0000"/>
              </a:solidFill>
            </a:endParaRPr>
          </a:p>
        </p:txBody>
      </p:sp>
      <p:sp>
        <p:nvSpPr>
          <p:cNvPr id="9" name="CuadroTexto 8"/>
          <p:cNvSpPr txBox="1"/>
          <p:nvPr/>
        </p:nvSpPr>
        <p:spPr>
          <a:xfrm>
            <a:off x="5395733" y="2734749"/>
            <a:ext cx="1666805" cy="584775"/>
          </a:xfrm>
          <a:prstGeom prst="rect">
            <a:avLst/>
          </a:prstGeom>
          <a:noFill/>
        </p:spPr>
        <p:txBody>
          <a:bodyPr wrap="square" rtlCol="0">
            <a:spAutoFit/>
          </a:bodyPr>
          <a:lstStyle/>
          <a:p>
            <a:r>
              <a:rPr lang="en-US" sz="3200" b="1" dirty="0" smtClean="0"/>
              <a:t>E9000</a:t>
            </a:r>
            <a:endParaRPr lang="en-US" sz="3200" b="1" dirty="0"/>
          </a:p>
        </p:txBody>
      </p:sp>
      <p:sp>
        <p:nvSpPr>
          <p:cNvPr id="29" name="CuadroTexto 28"/>
          <p:cNvSpPr txBox="1"/>
          <p:nvPr/>
        </p:nvSpPr>
        <p:spPr>
          <a:xfrm>
            <a:off x="11525640" y="3274612"/>
            <a:ext cx="1666805" cy="584775"/>
          </a:xfrm>
          <a:prstGeom prst="rect">
            <a:avLst/>
          </a:prstGeom>
          <a:noFill/>
        </p:spPr>
        <p:txBody>
          <a:bodyPr wrap="square" rtlCol="0">
            <a:spAutoFit/>
          </a:bodyPr>
          <a:lstStyle/>
          <a:p>
            <a:pPr algn="ctr"/>
            <a:r>
              <a:rPr lang="en-US" sz="3200" b="1" dirty="0" smtClean="0"/>
              <a:t>TAP</a:t>
            </a:r>
            <a:endParaRPr lang="en-US" sz="3200" b="1" dirty="0"/>
          </a:p>
        </p:txBody>
      </p:sp>
      <p:sp>
        <p:nvSpPr>
          <p:cNvPr id="30" name="CuadroTexto 29"/>
          <p:cNvSpPr txBox="1"/>
          <p:nvPr/>
        </p:nvSpPr>
        <p:spPr>
          <a:xfrm>
            <a:off x="14184402" y="5524884"/>
            <a:ext cx="1666805" cy="584775"/>
          </a:xfrm>
          <a:prstGeom prst="rect">
            <a:avLst/>
          </a:prstGeom>
          <a:noFill/>
        </p:spPr>
        <p:txBody>
          <a:bodyPr wrap="square" rtlCol="0">
            <a:spAutoFit/>
          </a:bodyPr>
          <a:lstStyle/>
          <a:p>
            <a:pPr algn="ctr"/>
            <a:r>
              <a:rPr lang="en-US" sz="3200" b="1" dirty="0" smtClean="0"/>
              <a:t>TAP</a:t>
            </a:r>
            <a:endParaRPr lang="en-US" sz="3200" b="1" dirty="0"/>
          </a:p>
        </p:txBody>
      </p:sp>
      <p:sp>
        <p:nvSpPr>
          <p:cNvPr id="31" name="CuadroTexto 30"/>
          <p:cNvSpPr txBox="1"/>
          <p:nvPr/>
        </p:nvSpPr>
        <p:spPr>
          <a:xfrm>
            <a:off x="16878288" y="5472146"/>
            <a:ext cx="2187320" cy="769441"/>
          </a:xfrm>
          <a:prstGeom prst="rect">
            <a:avLst/>
          </a:prstGeom>
          <a:noFill/>
        </p:spPr>
        <p:txBody>
          <a:bodyPr wrap="square" rtlCol="0">
            <a:spAutoFit/>
          </a:bodyPr>
          <a:lstStyle/>
          <a:p>
            <a:pPr algn="ctr"/>
            <a:r>
              <a:rPr lang="en-US" sz="4400" b="1" dirty="0" smtClean="0"/>
              <a:t>HLC</a:t>
            </a:r>
            <a:endParaRPr lang="en-US" sz="4400" b="1" dirty="0"/>
          </a:p>
        </p:txBody>
      </p:sp>
      <p:sp>
        <p:nvSpPr>
          <p:cNvPr id="32" name="CuadroTexto 31"/>
          <p:cNvSpPr txBox="1"/>
          <p:nvPr/>
        </p:nvSpPr>
        <p:spPr>
          <a:xfrm>
            <a:off x="16857456" y="3158714"/>
            <a:ext cx="2187320" cy="769441"/>
          </a:xfrm>
          <a:prstGeom prst="rect">
            <a:avLst/>
          </a:prstGeom>
          <a:noFill/>
        </p:spPr>
        <p:txBody>
          <a:bodyPr wrap="square" rtlCol="0">
            <a:spAutoFit/>
          </a:bodyPr>
          <a:lstStyle/>
          <a:p>
            <a:pPr algn="ctr"/>
            <a:r>
              <a:rPr lang="en-US" sz="4400" b="1" dirty="0" smtClean="0"/>
              <a:t>HLC</a:t>
            </a:r>
            <a:endParaRPr lang="en-US" sz="4400" b="1" dirty="0"/>
          </a:p>
        </p:txBody>
      </p:sp>
      <p:sp>
        <p:nvSpPr>
          <p:cNvPr id="33" name="CuadroTexto 32"/>
          <p:cNvSpPr txBox="1"/>
          <p:nvPr/>
        </p:nvSpPr>
        <p:spPr>
          <a:xfrm>
            <a:off x="15190651" y="11852307"/>
            <a:ext cx="2207012" cy="584775"/>
          </a:xfrm>
          <a:prstGeom prst="rect">
            <a:avLst/>
          </a:prstGeom>
          <a:noFill/>
        </p:spPr>
        <p:txBody>
          <a:bodyPr wrap="square" rtlCol="0">
            <a:spAutoFit/>
          </a:bodyPr>
          <a:lstStyle/>
          <a:p>
            <a:r>
              <a:rPr lang="en-US" sz="3200" b="1" dirty="0" smtClean="0"/>
              <a:t>SG-9700</a:t>
            </a:r>
            <a:endParaRPr lang="en-US" sz="3200" b="1" dirty="0"/>
          </a:p>
        </p:txBody>
      </p:sp>
      <p:sp>
        <p:nvSpPr>
          <p:cNvPr id="34" name="CuadroTexto 33"/>
          <p:cNvSpPr txBox="1"/>
          <p:nvPr/>
        </p:nvSpPr>
        <p:spPr>
          <a:xfrm>
            <a:off x="16142528" y="10237167"/>
            <a:ext cx="1666805" cy="646331"/>
          </a:xfrm>
          <a:prstGeom prst="rect">
            <a:avLst/>
          </a:prstGeom>
          <a:noFill/>
        </p:spPr>
        <p:txBody>
          <a:bodyPr wrap="square" rtlCol="0">
            <a:spAutoFit/>
          </a:bodyPr>
          <a:lstStyle/>
          <a:p>
            <a:pPr algn="ctr"/>
            <a:r>
              <a:rPr lang="en-US" sz="3600" b="1" dirty="0" smtClean="0"/>
              <a:t>DM</a:t>
            </a:r>
            <a:endParaRPr lang="en-US" sz="3600" b="1" dirty="0"/>
          </a:p>
        </p:txBody>
      </p:sp>
      <p:sp>
        <p:nvSpPr>
          <p:cNvPr id="35" name="CuadroTexto 34"/>
          <p:cNvSpPr txBox="1"/>
          <p:nvPr/>
        </p:nvSpPr>
        <p:spPr>
          <a:xfrm>
            <a:off x="6527327" y="10202634"/>
            <a:ext cx="1666805" cy="646331"/>
          </a:xfrm>
          <a:prstGeom prst="rect">
            <a:avLst/>
          </a:prstGeom>
          <a:noFill/>
        </p:spPr>
        <p:txBody>
          <a:bodyPr wrap="square" rtlCol="0">
            <a:spAutoFit/>
          </a:bodyPr>
          <a:lstStyle/>
          <a:p>
            <a:pPr algn="ctr"/>
            <a:r>
              <a:rPr lang="en-US" sz="3600" b="1" dirty="0" smtClean="0"/>
              <a:t>SMP</a:t>
            </a:r>
            <a:endParaRPr lang="en-US" sz="3600" b="1" dirty="0"/>
          </a:p>
        </p:txBody>
      </p:sp>
      <p:cxnSp>
        <p:nvCxnSpPr>
          <p:cNvPr id="11" name="Conector recto 10"/>
          <p:cNvCxnSpPr>
            <a:stCxn id="7" idx="2"/>
            <a:endCxn id="6" idx="0"/>
          </p:cNvCxnSpPr>
          <p:nvPr/>
        </p:nvCxnSpPr>
        <p:spPr>
          <a:xfrm flipH="1">
            <a:off x="12186373" y="9199292"/>
            <a:ext cx="1617" cy="11043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CuadroTexto 37"/>
          <p:cNvSpPr txBox="1"/>
          <p:nvPr/>
        </p:nvSpPr>
        <p:spPr>
          <a:xfrm>
            <a:off x="12186373" y="9246594"/>
            <a:ext cx="1666805" cy="461665"/>
          </a:xfrm>
          <a:prstGeom prst="rect">
            <a:avLst/>
          </a:prstGeom>
          <a:noFill/>
        </p:spPr>
        <p:txBody>
          <a:bodyPr wrap="square" rtlCol="0">
            <a:spAutoFit/>
          </a:bodyPr>
          <a:lstStyle/>
          <a:p>
            <a:r>
              <a:rPr lang="en-US" sz="2400" b="1" dirty="0" smtClean="0"/>
              <a:t>100G</a:t>
            </a:r>
            <a:endParaRPr lang="en-US" sz="2400" b="1" dirty="0"/>
          </a:p>
        </p:txBody>
      </p:sp>
      <p:cxnSp>
        <p:nvCxnSpPr>
          <p:cNvPr id="14" name="Conector recto 13"/>
          <p:cNvCxnSpPr/>
          <p:nvPr/>
        </p:nvCxnSpPr>
        <p:spPr>
          <a:xfrm>
            <a:off x="14834938" y="6314693"/>
            <a:ext cx="0" cy="22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1"/>
          <p:cNvCxnSpPr/>
          <p:nvPr/>
        </p:nvCxnSpPr>
        <p:spPr>
          <a:xfrm>
            <a:off x="15190651" y="6314693"/>
            <a:ext cx="0" cy="22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42"/>
          <p:cNvCxnSpPr/>
          <p:nvPr/>
        </p:nvCxnSpPr>
        <p:spPr>
          <a:xfrm>
            <a:off x="12198405" y="4072457"/>
            <a:ext cx="0" cy="446400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4" name="Conector recto 43"/>
          <p:cNvCxnSpPr/>
          <p:nvPr/>
        </p:nvCxnSpPr>
        <p:spPr>
          <a:xfrm>
            <a:off x="12507216" y="4088499"/>
            <a:ext cx="0" cy="446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ector recto 44"/>
          <p:cNvCxnSpPr/>
          <p:nvPr/>
        </p:nvCxnSpPr>
        <p:spPr>
          <a:xfrm rot="5400000">
            <a:off x="11742000" y="3774955"/>
            <a:ext cx="0" cy="471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ector recto 45"/>
          <p:cNvCxnSpPr/>
          <p:nvPr/>
        </p:nvCxnSpPr>
        <p:spPr>
          <a:xfrm rot="5400000">
            <a:off x="11742000" y="3467003"/>
            <a:ext cx="0" cy="471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46"/>
          <p:cNvCxnSpPr/>
          <p:nvPr/>
        </p:nvCxnSpPr>
        <p:spPr>
          <a:xfrm rot="5400000">
            <a:off x="11742000" y="3159050"/>
            <a:ext cx="0" cy="471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7"/>
          <p:cNvCxnSpPr/>
          <p:nvPr/>
        </p:nvCxnSpPr>
        <p:spPr>
          <a:xfrm rot="5400000">
            <a:off x="15067379" y="2101681"/>
            <a:ext cx="0" cy="356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ector recto 48"/>
          <p:cNvCxnSpPr/>
          <p:nvPr/>
        </p:nvCxnSpPr>
        <p:spPr>
          <a:xfrm rot="5400000">
            <a:off x="15067379" y="1793729"/>
            <a:ext cx="0" cy="356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ector recto 49"/>
          <p:cNvCxnSpPr/>
          <p:nvPr/>
        </p:nvCxnSpPr>
        <p:spPr>
          <a:xfrm rot="5400000">
            <a:off x="15067379" y="1485776"/>
            <a:ext cx="0" cy="356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ector recto 50"/>
          <p:cNvCxnSpPr/>
          <p:nvPr/>
        </p:nvCxnSpPr>
        <p:spPr>
          <a:xfrm rot="5400000">
            <a:off x="10418643" y="2857681"/>
            <a:ext cx="0" cy="205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ector recto 51"/>
          <p:cNvCxnSpPr/>
          <p:nvPr/>
        </p:nvCxnSpPr>
        <p:spPr>
          <a:xfrm rot="5400000">
            <a:off x="10418643" y="2549729"/>
            <a:ext cx="0" cy="205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ector recto 56"/>
          <p:cNvCxnSpPr/>
          <p:nvPr/>
        </p:nvCxnSpPr>
        <p:spPr>
          <a:xfrm rot="5400000">
            <a:off x="10418643" y="2241776"/>
            <a:ext cx="0" cy="205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ector recto 58"/>
          <p:cNvCxnSpPr/>
          <p:nvPr/>
        </p:nvCxnSpPr>
        <p:spPr>
          <a:xfrm rot="5400000">
            <a:off x="16379811" y="5690789"/>
            <a:ext cx="0" cy="90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ector recto 59"/>
          <p:cNvCxnSpPr/>
          <p:nvPr/>
        </p:nvCxnSpPr>
        <p:spPr>
          <a:xfrm rot="5400000">
            <a:off x="16379811" y="5382837"/>
            <a:ext cx="0" cy="90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ector recto 60"/>
          <p:cNvCxnSpPr/>
          <p:nvPr/>
        </p:nvCxnSpPr>
        <p:spPr>
          <a:xfrm rot="5400000">
            <a:off x="16379811" y="5074884"/>
            <a:ext cx="0" cy="90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CuadroTexto 61"/>
          <p:cNvSpPr txBox="1"/>
          <p:nvPr/>
        </p:nvSpPr>
        <p:spPr>
          <a:xfrm>
            <a:off x="9384631" y="2770613"/>
            <a:ext cx="1666805" cy="461665"/>
          </a:xfrm>
          <a:prstGeom prst="rect">
            <a:avLst/>
          </a:prstGeom>
          <a:noFill/>
        </p:spPr>
        <p:txBody>
          <a:bodyPr wrap="square" rtlCol="0">
            <a:spAutoFit/>
          </a:bodyPr>
          <a:lstStyle/>
          <a:p>
            <a:r>
              <a:rPr lang="en-US" sz="2400" b="1" dirty="0" smtClean="0"/>
              <a:t>2 x 100G</a:t>
            </a:r>
            <a:endParaRPr lang="en-US" sz="2400" b="1" dirty="0"/>
          </a:p>
        </p:txBody>
      </p:sp>
      <p:sp>
        <p:nvSpPr>
          <p:cNvPr id="63" name="CuadroTexto 62"/>
          <p:cNvSpPr txBox="1"/>
          <p:nvPr/>
        </p:nvSpPr>
        <p:spPr>
          <a:xfrm>
            <a:off x="9456563" y="4070342"/>
            <a:ext cx="1666805" cy="738664"/>
          </a:xfrm>
          <a:prstGeom prst="rect">
            <a:avLst/>
          </a:prstGeom>
          <a:noFill/>
        </p:spPr>
        <p:txBody>
          <a:bodyPr wrap="square" rtlCol="0">
            <a:spAutoFit/>
          </a:bodyPr>
          <a:lstStyle/>
          <a:p>
            <a:r>
              <a:rPr lang="en-US" sz="2400" b="1" dirty="0" smtClean="0"/>
              <a:t>10G</a:t>
            </a:r>
          </a:p>
          <a:p>
            <a:r>
              <a:rPr lang="en-US" b="1" dirty="0" smtClean="0"/>
              <a:t>(Radio…)</a:t>
            </a:r>
            <a:endParaRPr lang="en-US" b="1" dirty="0"/>
          </a:p>
        </p:txBody>
      </p:sp>
      <p:sp>
        <p:nvSpPr>
          <p:cNvPr id="36" name="Elipse 35"/>
          <p:cNvSpPr/>
          <p:nvPr/>
        </p:nvSpPr>
        <p:spPr>
          <a:xfrm>
            <a:off x="9603705" y="3167843"/>
            <a:ext cx="289240" cy="4846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noFill/>
            </a:endParaRPr>
          </a:p>
        </p:txBody>
      </p:sp>
      <p:sp>
        <p:nvSpPr>
          <p:cNvPr id="64" name="Elipse 63"/>
          <p:cNvSpPr/>
          <p:nvPr/>
        </p:nvSpPr>
        <p:spPr>
          <a:xfrm>
            <a:off x="9659117" y="3756014"/>
            <a:ext cx="188412" cy="27023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noFill/>
            </a:endParaRPr>
          </a:p>
        </p:txBody>
      </p:sp>
      <p:sp>
        <p:nvSpPr>
          <p:cNvPr id="65" name="Elipse 64"/>
          <p:cNvSpPr/>
          <p:nvPr/>
        </p:nvSpPr>
        <p:spPr>
          <a:xfrm rot="5400000">
            <a:off x="12196552" y="7822850"/>
            <a:ext cx="300174" cy="9062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noFill/>
            </a:endParaRPr>
          </a:p>
        </p:txBody>
      </p:sp>
      <p:sp>
        <p:nvSpPr>
          <p:cNvPr id="66" name="Elipse 65"/>
          <p:cNvSpPr/>
          <p:nvPr/>
        </p:nvSpPr>
        <p:spPr>
          <a:xfrm rot="5400000">
            <a:off x="14862092" y="7822850"/>
            <a:ext cx="300174" cy="9062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noFill/>
            </a:endParaRPr>
          </a:p>
        </p:txBody>
      </p:sp>
      <p:cxnSp>
        <p:nvCxnSpPr>
          <p:cNvPr id="39" name="Conector recto de flecha 38"/>
          <p:cNvCxnSpPr>
            <a:stCxn id="6" idx="3"/>
            <a:endCxn id="25" idx="1"/>
          </p:cNvCxnSpPr>
          <p:nvPr/>
        </p:nvCxnSpPr>
        <p:spPr>
          <a:xfrm flipV="1">
            <a:off x="15001763" y="10533528"/>
            <a:ext cx="1059768" cy="89840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633908"/>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5" descr="Afficher l'image d'origine"/>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l="15534" r="191"/>
          <a:stretch/>
        </p:blipFill>
        <p:spPr bwMode="auto">
          <a:xfrm>
            <a:off x="1" y="3"/>
            <a:ext cx="16693102" cy="13725106"/>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8"/>
          <p:cNvSpPr/>
          <p:nvPr/>
        </p:nvSpPr>
        <p:spPr>
          <a:xfrm>
            <a:off x="2566611" y="1"/>
            <a:ext cx="21817390" cy="13715998"/>
          </a:xfrm>
          <a:prstGeom prst="rect">
            <a:avLst/>
          </a:prstGeom>
          <a:gradFill>
            <a:gsLst>
              <a:gs pos="0">
                <a:schemeClr val="accent1">
                  <a:tint val="66000"/>
                  <a:satMod val="160000"/>
                  <a:alpha val="0"/>
                </a:schemeClr>
              </a:gs>
              <a:gs pos="66000">
                <a:srgbClr val="215D6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00" dirty="0"/>
          </a:p>
        </p:txBody>
      </p:sp>
      <p:cxnSp>
        <p:nvCxnSpPr>
          <p:cNvPr id="13" name="Straight Connector 12"/>
          <p:cNvCxnSpPr/>
          <p:nvPr/>
        </p:nvCxnSpPr>
        <p:spPr>
          <a:xfrm flipH="1">
            <a:off x="10876547" y="3056020"/>
            <a:ext cx="6593309" cy="10659980"/>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52" idx="2"/>
          </p:cNvCxnSpPr>
          <p:nvPr/>
        </p:nvCxnSpPr>
        <p:spPr>
          <a:xfrm flipH="1">
            <a:off x="11766885" y="4470370"/>
            <a:ext cx="5714016" cy="9245630"/>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53" idx="2"/>
          </p:cNvCxnSpPr>
          <p:nvPr/>
        </p:nvCxnSpPr>
        <p:spPr>
          <a:xfrm flipH="1">
            <a:off x="12585033" y="5734037"/>
            <a:ext cx="4895868" cy="798196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54" idx="2"/>
          </p:cNvCxnSpPr>
          <p:nvPr/>
        </p:nvCxnSpPr>
        <p:spPr>
          <a:xfrm flipH="1">
            <a:off x="13427243" y="6983217"/>
            <a:ext cx="4053658" cy="673278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64" idx="2"/>
          </p:cNvCxnSpPr>
          <p:nvPr/>
        </p:nvCxnSpPr>
        <p:spPr>
          <a:xfrm flipH="1">
            <a:off x="14341643" y="8232397"/>
            <a:ext cx="3139258" cy="548360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10010274" y="2061411"/>
            <a:ext cx="7427500" cy="11654589"/>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Marcador de texto 6"/>
          <p:cNvSpPr txBox="1">
            <a:spLocks/>
          </p:cNvSpPr>
          <p:nvPr/>
        </p:nvSpPr>
        <p:spPr>
          <a:xfrm>
            <a:off x="18259074" y="921259"/>
            <a:ext cx="2483369" cy="1425574"/>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vert="horz" lIns="95992" tIns="95992" rIns="95992" bIns="95992" rtlCol="0" anchor="ctr">
            <a:normAutofit/>
          </a:bodyPr>
          <a:lstStyle>
            <a:defPPr>
              <a:defRPr lang="en-US"/>
            </a:defPPr>
            <a:lvl1pPr marL="0" algn="r" defTabSz="914400" rtl="0" eaLnBrk="1" latinLnBrk="0" hangingPunct="1">
              <a:defRPr sz="24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3200"/>
              </a:spcBef>
            </a:pPr>
            <a:r>
              <a:rPr lang="en-US" sz="4000" b="1" dirty="0" smtClean="0">
                <a:solidFill>
                  <a:schemeClr val="bg1"/>
                </a:solidFill>
                <a:latin typeface="Calibri" panose="020F0502020204030204" pitchFamily="34" charset="0"/>
              </a:rPr>
              <a:t>Agenda</a:t>
            </a:r>
            <a:endParaRPr lang="en-US" sz="4000" b="1" dirty="0">
              <a:solidFill>
                <a:schemeClr val="bg1"/>
              </a:solidFill>
              <a:latin typeface="Calibri" panose="020F0502020204030204" pitchFamily="34" charset="0"/>
            </a:endParaRPr>
          </a:p>
        </p:txBody>
      </p:sp>
      <p:cxnSp>
        <p:nvCxnSpPr>
          <p:cNvPr id="69" name="Straight Connector 68"/>
          <p:cNvCxnSpPr>
            <a:stCxn id="65" idx="2"/>
          </p:cNvCxnSpPr>
          <p:nvPr/>
        </p:nvCxnSpPr>
        <p:spPr>
          <a:xfrm flipH="1">
            <a:off x="15111664" y="9496064"/>
            <a:ext cx="2369237" cy="4219936"/>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6" idx="2"/>
          </p:cNvCxnSpPr>
          <p:nvPr/>
        </p:nvCxnSpPr>
        <p:spPr>
          <a:xfrm flipH="1">
            <a:off x="15953875" y="10759731"/>
            <a:ext cx="1527026" cy="2956269"/>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8" idx="2"/>
          </p:cNvCxnSpPr>
          <p:nvPr/>
        </p:nvCxnSpPr>
        <p:spPr>
          <a:xfrm flipH="1">
            <a:off x="16606157" y="12023397"/>
            <a:ext cx="865780" cy="169260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17469853" y="0"/>
            <a:ext cx="0" cy="13716000"/>
          </a:xfrm>
          <a:prstGeom prst="line">
            <a:avLst/>
          </a:prstGeom>
          <a:ln w="66675">
            <a:solidFill>
              <a:srgbClr val="FFFFF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Diamond 4"/>
          <p:cNvSpPr/>
          <p:nvPr/>
        </p:nvSpPr>
        <p:spPr>
          <a:xfrm>
            <a:off x="17015107" y="1155031"/>
            <a:ext cx="900000" cy="900000"/>
          </a:xfrm>
          <a:prstGeom prst="diamond">
            <a:avLst/>
          </a:prstGeom>
          <a:solidFill>
            <a:srgbClr val="FFFF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iamond 10"/>
          <p:cNvSpPr/>
          <p:nvPr/>
        </p:nvSpPr>
        <p:spPr>
          <a:xfrm>
            <a:off x="17253361" y="1395962"/>
            <a:ext cx="432000" cy="432000"/>
          </a:xfrm>
          <a:prstGeom prst="diamond">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2836566"/>
            <a:ext cx="384624" cy="384624"/>
          </a:xfrm>
          <a:prstGeom prst="rect">
            <a:avLst/>
          </a:prstGeom>
        </p:spPr>
      </p:pic>
      <p:pic>
        <p:nvPicPr>
          <p:cNvPr id="52" name="Picture 5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4085746"/>
            <a:ext cx="384624" cy="384624"/>
          </a:xfrm>
          <a:prstGeom prst="rect">
            <a:avLst/>
          </a:prstGeom>
        </p:spPr>
      </p:pic>
      <p:pic>
        <p:nvPicPr>
          <p:cNvPr id="53" name="Picture 5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5349413"/>
            <a:ext cx="384624" cy="384624"/>
          </a:xfrm>
          <a:prstGeom prst="rect">
            <a:avLst/>
          </a:prstGeom>
        </p:spPr>
      </p:pic>
      <p:pic>
        <p:nvPicPr>
          <p:cNvPr id="54" name="Picture 5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6598593"/>
            <a:ext cx="384624" cy="384624"/>
          </a:xfrm>
          <a:prstGeom prst="rect">
            <a:avLst/>
          </a:prstGeom>
        </p:spPr>
      </p:pic>
      <p:pic>
        <p:nvPicPr>
          <p:cNvPr id="64" name="Picture 6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7847773"/>
            <a:ext cx="384624" cy="384624"/>
          </a:xfrm>
          <a:prstGeom prst="rect">
            <a:avLst/>
          </a:prstGeom>
        </p:spPr>
      </p:pic>
      <p:pic>
        <p:nvPicPr>
          <p:cNvPr id="65" name="Picture 64"/>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9111440"/>
            <a:ext cx="384624" cy="384624"/>
          </a:xfrm>
          <a:prstGeom prst="rect">
            <a:avLst/>
          </a:prstGeom>
        </p:spPr>
      </p:pic>
      <p:pic>
        <p:nvPicPr>
          <p:cNvPr id="66" name="Picture 65"/>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10375107"/>
            <a:ext cx="384624" cy="384624"/>
          </a:xfrm>
          <a:prstGeom prst="rect">
            <a:avLst/>
          </a:prstGeom>
        </p:spPr>
      </p:pic>
      <p:pic>
        <p:nvPicPr>
          <p:cNvPr id="78" name="Picture 7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79625" y="11638773"/>
            <a:ext cx="384624" cy="384624"/>
          </a:xfrm>
          <a:prstGeom prst="rect">
            <a:avLst/>
          </a:prstGeom>
        </p:spPr>
      </p:pic>
      <p:sp>
        <p:nvSpPr>
          <p:cNvPr id="67" name="Rectángulo 8"/>
          <p:cNvSpPr/>
          <p:nvPr/>
        </p:nvSpPr>
        <p:spPr>
          <a:xfrm>
            <a:off x="17834091" y="5264633"/>
            <a:ext cx="5326595" cy="6173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0" rIns="0" bIns="0" numCol="1" spcCol="38100" rtlCol="0" anchor="t">
            <a:no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Proposed </a:t>
            </a: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Teams Plan</a:t>
            </a:r>
            <a:endPar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endParaRPr>
          </a:p>
        </p:txBody>
      </p:sp>
      <p:sp>
        <p:nvSpPr>
          <p:cNvPr id="68" name="Rectangle 67"/>
          <p:cNvSpPr/>
          <p:nvPr/>
        </p:nvSpPr>
        <p:spPr>
          <a:xfrm>
            <a:off x="17834091" y="6510773"/>
            <a:ext cx="2216175" cy="553998"/>
          </a:xfrm>
          <a:prstGeom prst="rect">
            <a:avLst/>
          </a:prstGeom>
        </p:spPr>
        <p:txBody>
          <a:bodyPr wrap="none" lIns="72000" tIns="0" rIns="0" bIns="0">
            <a:sp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Deployment Plan</a:t>
            </a:r>
          </a:p>
        </p:txBody>
      </p:sp>
      <p:sp>
        <p:nvSpPr>
          <p:cNvPr id="70" name="Rectangle 69"/>
          <p:cNvSpPr/>
          <p:nvPr/>
        </p:nvSpPr>
        <p:spPr>
          <a:xfrm>
            <a:off x="17834091" y="9066412"/>
            <a:ext cx="5326595" cy="553998"/>
          </a:xfrm>
          <a:prstGeom prst="rect">
            <a:avLst/>
          </a:prstGeom>
        </p:spPr>
        <p:txBody>
          <a:bodyPr wrap="square" lIns="72000" tIns="0" rIns="0" bIns="0">
            <a:sp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Details - </a:t>
            </a: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Data Lake</a:t>
            </a:r>
          </a:p>
        </p:txBody>
      </p:sp>
      <p:sp>
        <p:nvSpPr>
          <p:cNvPr id="72" name="Rectangle 71"/>
          <p:cNvSpPr/>
          <p:nvPr/>
        </p:nvSpPr>
        <p:spPr>
          <a:xfrm>
            <a:off x="17834091" y="2708994"/>
            <a:ext cx="5326595" cy="6173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0" rIns="0" bIns="0" numCol="1" spcCol="38100" rtlCol="0" anchor="ctr">
            <a:no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Introduction &amp; Context</a:t>
            </a:r>
            <a:endPar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endParaRPr>
          </a:p>
        </p:txBody>
      </p:sp>
      <p:sp>
        <p:nvSpPr>
          <p:cNvPr id="74" name="Rectangle 73"/>
          <p:cNvSpPr/>
          <p:nvPr/>
        </p:nvSpPr>
        <p:spPr>
          <a:xfrm>
            <a:off x="17834091" y="7820272"/>
            <a:ext cx="2763504" cy="553998"/>
          </a:xfrm>
          <a:prstGeom prst="rect">
            <a:avLst/>
          </a:prstGeom>
        </p:spPr>
        <p:txBody>
          <a:bodyPr wrap="none" lIns="72000" tIns="0" rIns="0" bIns="0">
            <a:sp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Details - SOC</a:t>
            </a:r>
          </a:p>
        </p:txBody>
      </p:sp>
      <p:sp>
        <p:nvSpPr>
          <p:cNvPr id="33" name="Rectangle 67 - 1"/>
          <p:cNvSpPr/>
          <p:nvPr/>
        </p:nvSpPr>
        <p:spPr>
          <a:xfrm>
            <a:off x="17834091" y="4018493"/>
            <a:ext cx="2379297" cy="553998"/>
          </a:xfrm>
          <a:prstGeom prst="rect">
            <a:avLst/>
          </a:prstGeom>
        </p:spPr>
        <p:txBody>
          <a:bodyPr wrap="none" lIns="72000" tIns="0" rIns="0" bIns="0">
            <a:sp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Approach</a:t>
            </a:r>
            <a:endPar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endParaRPr>
          </a:p>
        </p:txBody>
      </p:sp>
      <p:sp>
        <p:nvSpPr>
          <p:cNvPr id="36" name="Rectangle 35"/>
          <p:cNvSpPr/>
          <p:nvPr/>
        </p:nvSpPr>
        <p:spPr>
          <a:xfrm>
            <a:off x="17834091" y="10312552"/>
            <a:ext cx="5326595" cy="738664"/>
          </a:xfrm>
          <a:prstGeom prst="rect">
            <a:avLst/>
          </a:prstGeom>
        </p:spPr>
        <p:txBody>
          <a:bodyPr wrap="square" lIns="72000" tIns="0" rIns="0" bIns="0">
            <a:spAutoFit/>
          </a:bodyPr>
          <a:lstStyle/>
          <a:p>
            <a:pPr defTabSz="825500" hangingPunct="0">
              <a:lnSpc>
                <a:spcPct val="150000"/>
              </a:lnSpc>
            </a:pPr>
            <a:r>
              <a:rPr lang="en-US" sz="3200" b="1"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Details – </a:t>
            </a:r>
            <a:r>
              <a:rPr lang="en-US" sz="3200" b="1"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Probes</a:t>
            </a:r>
          </a:p>
        </p:txBody>
      </p:sp>
      <p:sp>
        <p:nvSpPr>
          <p:cNvPr id="37" name="Rectangle 36"/>
          <p:cNvSpPr/>
          <p:nvPr/>
        </p:nvSpPr>
        <p:spPr>
          <a:xfrm>
            <a:off x="17834091" y="11558693"/>
            <a:ext cx="5326595" cy="553998"/>
          </a:xfrm>
          <a:prstGeom prst="rect">
            <a:avLst/>
          </a:prstGeom>
        </p:spPr>
        <p:txBody>
          <a:bodyPr wrap="square" lIns="72000" tIns="0" rIns="0" bIns="0">
            <a:sp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References</a:t>
            </a:r>
          </a:p>
        </p:txBody>
      </p:sp>
    </p:spTree>
    <p:extLst>
      <p:ext uri="{BB962C8B-B14F-4D97-AF65-F5344CB8AC3E}">
        <p14:creationId xmlns:p14="http://schemas.microsoft.com/office/powerpoint/2010/main" val="1097697906"/>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5447082" y="3333248"/>
            <a:ext cx="8321380" cy="7082908"/>
          </a:xfrm>
          <a:prstGeom prst="rect">
            <a:avLst/>
          </a:prstGeom>
          <a:noFill/>
          <a:ln>
            <a:solidFill>
              <a:schemeClr val="bg1">
                <a:lumMod val="75000"/>
              </a:schemeClr>
            </a:solidFill>
          </a:ln>
        </p:spPr>
        <p:txBody>
          <a:bodyPr wrap="square" lIns="144000">
            <a:noAutofit/>
          </a:bodyPr>
          <a:lstStyle/>
          <a:p>
            <a:pPr>
              <a:spcBef>
                <a:spcPts val="1200"/>
              </a:spcBef>
            </a:pPr>
            <a:endParaRPr lang="en-US" sz="2800" dirty="0">
              <a:solidFill>
                <a:prstClr val="black"/>
              </a:solidFill>
            </a:endParaRPr>
          </a:p>
        </p:txBody>
      </p:sp>
      <p:sp>
        <p:nvSpPr>
          <p:cNvPr id="2" name="Text Placeholder 1"/>
          <p:cNvSpPr>
            <a:spLocks noGrp="1"/>
          </p:cNvSpPr>
          <p:nvPr>
            <p:ph type="body" sz="quarter" idx="4294967295"/>
          </p:nvPr>
        </p:nvSpPr>
        <p:spPr>
          <a:xfrm>
            <a:off x="20732181" y="282487"/>
            <a:ext cx="3651822" cy="1343026"/>
          </a:xfrm>
        </p:spPr>
        <p:txBody>
          <a:bodyPr anchor="ctr">
            <a:normAutofit/>
          </a:bodyPr>
          <a:lstStyle/>
          <a:p>
            <a:pPr marL="0" indent="0" algn="ctr">
              <a:buNone/>
            </a:pPr>
            <a:r>
              <a:rPr lang="en-US" sz="2400" b="1" dirty="0">
                <a:solidFill>
                  <a:prstClr val="white"/>
                </a:solidFill>
                <a:latin typeface="Calibri" panose="020F0502020204030204" pitchFamily="34" charset="0"/>
              </a:rPr>
              <a:t>Probes Current </a:t>
            </a:r>
            <a:r>
              <a:rPr lang="en-US" sz="2400" b="1" dirty="0" smtClean="0">
                <a:solidFill>
                  <a:prstClr val="white"/>
                </a:solidFill>
                <a:latin typeface="Calibri" panose="020F0502020204030204" pitchFamily="34" charset="0"/>
              </a:rPr>
              <a:t>Functionality</a:t>
            </a:r>
            <a:endParaRPr lang="en-US" sz="2400" b="1" dirty="0">
              <a:solidFill>
                <a:prstClr val="white"/>
              </a:solidFill>
              <a:latin typeface="Calibri" panose="020F0502020204030204" pitchFamily="34" charset="0"/>
            </a:endParaRPr>
          </a:p>
        </p:txBody>
      </p:sp>
      <p:sp>
        <p:nvSpPr>
          <p:cNvPr id="14" name="TextBox 13"/>
          <p:cNvSpPr txBox="1"/>
          <p:nvPr/>
        </p:nvSpPr>
        <p:spPr>
          <a:xfrm>
            <a:off x="1390800" y="1632202"/>
            <a:ext cx="21583500" cy="1569660"/>
          </a:xfrm>
          <a:prstGeom prst="rect">
            <a:avLst/>
          </a:prstGeom>
          <a:noFill/>
        </p:spPr>
        <p:txBody>
          <a:bodyPr wrap="square" rtlCol="0">
            <a:spAutoFit/>
          </a:bodyPr>
          <a:lstStyle/>
          <a:p>
            <a:r>
              <a:rPr lang="en-US" sz="3200" b="1" dirty="0"/>
              <a:t>DPI</a:t>
            </a:r>
            <a:r>
              <a:rPr lang="en-US" sz="3200" dirty="0"/>
              <a:t> Technology gives operators the ability to </a:t>
            </a:r>
            <a:r>
              <a:rPr lang="en-US" sz="3200" b="1" dirty="0"/>
              <a:t>analyze data from their network </a:t>
            </a:r>
            <a:r>
              <a:rPr lang="en-US" sz="3200" dirty="0"/>
              <a:t>in a packaged and granular way, which allows to know the </a:t>
            </a:r>
            <a:r>
              <a:rPr lang="en-US" sz="3200" b="1" dirty="0"/>
              <a:t>performance of the network</a:t>
            </a:r>
            <a:r>
              <a:rPr lang="en-US" sz="3200" dirty="0"/>
              <a:t>, </a:t>
            </a:r>
            <a:r>
              <a:rPr lang="en-US" sz="3200" b="1" dirty="0"/>
              <a:t>type of traffic and applications in the network, </a:t>
            </a:r>
            <a:r>
              <a:rPr lang="en-US" sz="3200" dirty="0"/>
              <a:t>the </a:t>
            </a:r>
            <a:r>
              <a:rPr lang="en-US" sz="3200" b="1" dirty="0"/>
              <a:t>behavior of users </a:t>
            </a:r>
            <a:r>
              <a:rPr lang="en-US" sz="3200" dirty="0"/>
              <a:t>and</a:t>
            </a:r>
            <a:r>
              <a:rPr lang="en-US" sz="3200" b="1" dirty="0"/>
              <a:t> enable the calculation of perceived QoE </a:t>
            </a:r>
            <a:r>
              <a:rPr lang="en-US" sz="3200" dirty="0"/>
              <a:t>by network users by using all the KPIs available and provided by the probe</a:t>
            </a:r>
          </a:p>
        </p:txBody>
      </p:sp>
      <p:sp>
        <p:nvSpPr>
          <p:cNvPr id="11" name="Rectangle 10"/>
          <p:cNvSpPr/>
          <p:nvPr/>
        </p:nvSpPr>
        <p:spPr>
          <a:xfrm>
            <a:off x="1484911" y="3325868"/>
            <a:ext cx="12287498" cy="7082908"/>
          </a:xfrm>
          <a:prstGeom prst="rect">
            <a:avLst/>
          </a:prstGeom>
          <a:solidFill>
            <a:schemeClr val="bg1">
              <a:lumMod val="95000"/>
            </a:schemeClr>
          </a:solidFill>
          <a:ln>
            <a:solidFill>
              <a:schemeClr val="bg1">
                <a:lumMod val="75000"/>
              </a:schemeClr>
            </a:solidFill>
          </a:ln>
        </p:spPr>
        <p:txBody>
          <a:bodyPr wrap="square" lIns="144000">
            <a:noAutofit/>
          </a:bodyPr>
          <a:lstStyle/>
          <a:p>
            <a:pPr>
              <a:spcBef>
                <a:spcPts val="1200"/>
              </a:spcBef>
            </a:pPr>
            <a:r>
              <a:rPr lang="en-US" sz="2800" b="1" dirty="0">
                <a:solidFill>
                  <a:prstClr val="black"/>
                </a:solidFill>
              </a:rPr>
              <a:t>Multidimensional vision of the application</a:t>
            </a:r>
          </a:p>
          <a:p>
            <a:pPr marL="800100" lvl="1" indent="-342900">
              <a:spcBef>
                <a:spcPts val="1200"/>
              </a:spcBef>
              <a:buFont typeface="Arial" panose="020B0604020202020204" pitchFamily="34" charset="0"/>
              <a:buChar char="•"/>
            </a:pPr>
            <a:r>
              <a:rPr lang="en-US" sz="2800" b="1" dirty="0">
                <a:solidFill>
                  <a:prstClr val="black"/>
                </a:solidFill>
              </a:rPr>
              <a:t>Applications</a:t>
            </a:r>
            <a:r>
              <a:rPr lang="en-US" sz="2800" dirty="0">
                <a:solidFill>
                  <a:prstClr val="black"/>
                </a:solidFill>
              </a:rPr>
              <a:t>: identifies and accurately classifies more applications and protocols, enabling any action to be taken at the same level of granularity</a:t>
            </a:r>
          </a:p>
          <a:p>
            <a:pPr marL="800100" lvl="1" indent="-342900">
              <a:spcBef>
                <a:spcPts val="1200"/>
              </a:spcBef>
              <a:buFont typeface="Arial" panose="020B0604020202020204" pitchFamily="34" charset="0"/>
              <a:buChar char="•"/>
            </a:pPr>
            <a:r>
              <a:rPr lang="en-US" sz="2800" b="1" dirty="0">
                <a:solidFill>
                  <a:prstClr val="black"/>
                </a:solidFill>
              </a:rPr>
              <a:t>Users</a:t>
            </a:r>
            <a:r>
              <a:rPr lang="en-US" sz="2800" dirty="0">
                <a:solidFill>
                  <a:prstClr val="black"/>
                </a:solidFill>
              </a:rPr>
              <a:t>: identifies the users generating the traffic e.g., a user playing a tablet and a user watching YouTube videos on an iPhone</a:t>
            </a:r>
          </a:p>
          <a:p>
            <a:pPr marL="800100" lvl="1" indent="-342900">
              <a:spcBef>
                <a:spcPts val="1200"/>
              </a:spcBef>
              <a:buFont typeface="Arial" panose="020B0604020202020204" pitchFamily="34" charset="0"/>
              <a:buChar char="•"/>
            </a:pPr>
            <a:r>
              <a:rPr lang="en-US" sz="2800" b="1" dirty="0">
                <a:solidFill>
                  <a:prstClr val="black"/>
                </a:solidFill>
              </a:rPr>
              <a:t>Devices</a:t>
            </a:r>
            <a:r>
              <a:rPr lang="en-US" sz="2800" dirty="0">
                <a:solidFill>
                  <a:prstClr val="black"/>
                </a:solidFill>
              </a:rPr>
              <a:t>: identifies the devices being used – smartphone, tablet – and this device manufacturer. This device information allows you to feed a myriad of usage cases including tethering identification, new device campaigns, device-aware optimization, </a:t>
            </a:r>
            <a:r>
              <a:rPr lang="en-US" sz="2800" dirty="0" smtClean="0">
                <a:solidFill>
                  <a:prstClr val="black"/>
                </a:solidFill>
              </a:rPr>
              <a:t>etc..</a:t>
            </a:r>
            <a:endParaRPr lang="en-US" sz="2800" dirty="0">
              <a:solidFill>
                <a:prstClr val="black"/>
              </a:solidFill>
            </a:endParaRPr>
          </a:p>
          <a:p>
            <a:pPr marL="800100" lvl="1" indent="-342900">
              <a:spcBef>
                <a:spcPts val="1200"/>
              </a:spcBef>
              <a:buFont typeface="Arial" panose="020B0604020202020204" pitchFamily="34" charset="0"/>
              <a:buChar char="•"/>
            </a:pPr>
            <a:r>
              <a:rPr lang="en-US" sz="2800" b="1" dirty="0">
                <a:solidFill>
                  <a:prstClr val="black"/>
                </a:solidFill>
              </a:rPr>
              <a:t>Access</a:t>
            </a:r>
            <a:r>
              <a:rPr lang="en-US" sz="2800" dirty="0">
                <a:solidFill>
                  <a:prstClr val="black"/>
                </a:solidFill>
              </a:rPr>
              <a:t>: that allows the monitoring and control of traffic flows at specific access points in order to maintain network performance</a:t>
            </a:r>
          </a:p>
          <a:p>
            <a:pPr marL="800100" lvl="1" indent="-342900">
              <a:spcBef>
                <a:spcPts val="1200"/>
              </a:spcBef>
              <a:buFont typeface="Arial" panose="020B0604020202020204" pitchFamily="34" charset="0"/>
              <a:buChar char="•"/>
            </a:pPr>
            <a:r>
              <a:rPr lang="en-US" sz="2800" b="1" dirty="0">
                <a:solidFill>
                  <a:prstClr val="black"/>
                </a:solidFill>
              </a:rPr>
              <a:t>Video</a:t>
            </a:r>
            <a:r>
              <a:rPr lang="en-US" sz="2800" dirty="0">
                <a:solidFill>
                  <a:prstClr val="black"/>
                </a:solidFill>
              </a:rPr>
              <a:t>: provides unique information about OTT video, enabling to build Quality of Experience parameters using different KPIs extracted from video traffic</a:t>
            </a:r>
          </a:p>
        </p:txBody>
      </p:sp>
      <p:cxnSp>
        <p:nvCxnSpPr>
          <p:cNvPr id="18" name="Conector recto 46"/>
          <p:cNvCxnSpPr>
            <a:cxnSpLocks/>
          </p:cNvCxnSpPr>
          <p:nvPr/>
        </p:nvCxnSpPr>
        <p:spPr>
          <a:xfrm>
            <a:off x="16059618" y="4720162"/>
            <a:ext cx="0" cy="5232868"/>
          </a:xfrm>
          <a:prstGeom prst="line">
            <a:avLst/>
          </a:prstGeom>
          <a:ln w="69850">
            <a:solidFill>
              <a:srgbClr val="9AAE04"/>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3" name="Oval 42"/>
          <p:cNvSpPr>
            <a:spLocks noChangeAspect="1"/>
          </p:cNvSpPr>
          <p:nvPr/>
        </p:nvSpPr>
        <p:spPr>
          <a:xfrm>
            <a:off x="15751188" y="4933094"/>
            <a:ext cx="720000" cy="720000"/>
          </a:xfrm>
          <a:prstGeom prst="ellipse">
            <a:avLst/>
          </a:prstGeom>
          <a:solidFill>
            <a:srgbClr val="FFFFFF"/>
          </a:solidFill>
          <a:ln w="19050" cap="flat" cmpd="sng" algn="ctr">
            <a:solidFill>
              <a:srgbClr val="9AAE04"/>
            </a:solidFill>
            <a:prstDash val="dash"/>
          </a:ln>
          <a:effectLst>
            <a:outerShdw blurRad="40000" dist="23000" dir="5400000" rotWithShape="0">
              <a:srgbClr val="000000">
                <a:alpha val="35000"/>
              </a:srgbClr>
            </a:outerShdw>
          </a:effectLst>
          <a:scene3d>
            <a:camera prst="orthographicFront"/>
            <a:lightRig rig="threePt" dir="t"/>
          </a:scene3d>
          <a:sp3d>
            <a:bevelT/>
          </a:sp3d>
        </p:spPr>
        <p:txBody>
          <a:bodyPr rot="0" spcFirstLastPara="1" vertOverflow="overflow" horzOverflow="overflow" vert="horz" wrap="square" lIns="95248" tIns="95248" rIns="95248" bIns="95248" numCol="1" spcCol="38100" rtlCol="0" anchor="ctr">
            <a:noAutofit/>
          </a:bodyPr>
          <a:lstStyle/>
          <a:p>
            <a:pPr algn="ctr" defTabSz="3251162">
              <a:defRPr/>
            </a:pPr>
            <a:endParaRPr lang="en-US" sz="3000" kern="0" dirty="0">
              <a:solidFill>
                <a:srgbClr val="FFFFFF"/>
              </a:solidFill>
            </a:endParaRPr>
          </a:p>
        </p:txBody>
      </p:sp>
      <p:sp>
        <p:nvSpPr>
          <p:cNvPr id="24" name="Oval 42"/>
          <p:cNvSpPr>
            <a:spLocks noChangeAspect="1"/>
          </p:cNvSpPr>
          <p:nvPr/>
        </p:nvSpPr>
        <p:spPr>
          <a:xfrm>
            <a:off x="15751188" y="6359428"/>
            <a:ext cx="720000" cy="720000"/>
          </a:xfrm>
          <a:prstGeom prst="ellipse">
            <a:avLst/>
          </a:prstGeom>
          <a:solidFill>
            <a:srgbClr val="FFFFFF"/>
          </a:solidFill>
          <a:ln w="19050" cap="flat" cmpd="sng" algn="ctr">
            <a:solidFill>
              <a:srgbClr val="9AAE04"/>
            </a:solidFill>
            <a:prstDash val="dash"/>
          </a:ln>
          <a:effectLst>
            <a:outerShdw blurRad="40000" dist="23000" dir="5400000" rotWithShape="0">
              <a:srgbClr val="000000">
                <a:alpha val="35000"/>
              </a:srgbClr>
            </a:outerShdw>
          </a:effectLst>
          <a:scene3d>
            <a:camera prst="orthographicFront"/>
            <a:lightRig rig="threePt" dir="t"/>
          </a:scene3d>
          <a:sp3d>
            <a:bevelT/>
          </a:sp3d>
        </p:spPr>
        <p:txBody>
          <a:bodyPr rot="0" spcFirstLastPara="1" vertOverflow="overflow" horzOverflow="overflow" vert="horz" wrap="square" lIns="95248" tIns="95248" rIns="95248" bIns="95248" numCol="1" spcCol="38100" rtlCol="0" anchor="ctr">
            <a:noAutofit/>
          </a:bodyPr>
          <a:lstStyle/>
          <a:p>
            <a:pPr algn="ctr" defTabSz="3251162">
              <a:defRPr/>
            </a:pPr>
            <a:endParaRPr lang="en-US" sz="3000" kern="0" dirty="0">
              <a:solidFill>
                <a:srgbClr val="FFFFFF"/>
              </a:solidFill>
            </a:endParaRPr>
          </a:p>
        </p:txBody>
      </p:sp>
      <p:sp>
        <p:nvSpPr>
          <p:cNvPr id="25" name="Oval 42"/>
          <p:cNvSpPr>
            <a:spLocks noChangeAspect="1"/>
          </p:cNvSpPr>
          <p:nvPr/>
        </p:nvSpPr>
        <p:spPr>
          <a:xfrm>
            <a:off x="15751188" y="8776842"/>
            <a:ext cx="720000" cy="720000"/>
          </a:xfrm>
          <a:prstGeom prst="ellipse">
            <a:avLst/>
          </a:prstGeom>
          <a:solidFill>
            <a:srgbClr val="FFFFFF"/>
          </a:solidFill>
          <a:ln w="19050" cap="flat" cmpd="sng" algn="ctr">
            <a:solidFill>
              <a:srgbClr val="9AAE04"/>
            </a:solidFill>
            <a:prstDash val="dash"/>
          </a:ln>
          <a:effectLst>
            <a:outerShdw blurRad="40000" dist="23000" dir="5400000" rotWithShape="0">
              <a:srgbClr val="000000">
                <a:alpha val="35000"/>
              </a:srgbClr>
            </a:outerShdw>
          </a:effectLst>
          <a:scene3d>
            <a:camera prst="orthographicFront"/>
            <a:lightRig rig="threePt" dir="t"/>
          </a:scene3d>
          <a:sp3d>
            <a:bevelT/>
          </a:sp3d>
        </p:spPr>
        <p:txBody>
          <a:bodyPr rot="0" spcFirstLastPara="1" vertOverflow="overflow" horzOverflow="overflow" vert="horz" wrap="square" lIns="95248" tIns="95248" rIns="95248" bIns="95248" numCol="1" spcCol="38100" rtlCol="0" anchor="ctr">
            <a:noAutofit/>
          </a:bodyPr>
          <a:lstStyle/>
          <a:p>
            <a:pPr algn="ctr" defTabSz="3251162">
              <a:defRPr/>
            </a:pPr>
            <a:endParaRPr lang="en-US" sz="3000" kern="0" dirty="0">
              <a:solidFill>
                <a:srgbClr val="FFFFFF"/>
              </a:solidFill>
            </a:endParaRPr>
          </a:p>
        </p:txBody>
      </p:sp>
      <p:sp>
        <p:nvSpPr>
          <p:cNvPr id="7" name="Rectangle 6"/>
          <p:cNvSpPr/>
          <p:nvPr/>
        </p:nvSpPr>
        <p:spPr>
          <a:xfrm>
            <a:off x="15447082" y="3367432"/>
            <a:ext cx="6991344" cy="954107"/>
          </a:xfrm>
          <a:prstGeom prst="rect">
            <a:avLst/>
          </a:prstGeom>
        </p:spPr>
        <p:txBody>
          <a:bodyPr wrap="square">
            <a:spAutoFit/>
          </a:bodyPr>
          <a:lstStyle/>
          <a:p>
            <a:r>
              <a:rPr lang="en-US" sz="2800" b="1" dirty="0">
                <a:solidFill>
                  <a:prstClr val="black"/>
                </a:solidFill>
              </a:rPr>
              <a:t>The benefits that are obtained with the implementation of DPI are the following:</a:t>
            </a:r>
          </a:p>
        </p:txBody>
      </p:sp>
      <p:sp>
        <p:nvSpPr>
          <p:cNvPr id="8" name="Rectangle 7"/>
          <p:cNvSpPr/>
          <p:nvPr/>
        </p:nvSpPr>
        <p:spPr>
          <a:xfrm>
            <a:off x="16460136" y="7633052"/>
            <a:ext cx="6643308" cy="2677656"/>
          </a:xfrm>
          <a:prstGeom prst="rect">
            <a:avLst/>
          </a:prstGeom>
        </p:spPr>
        <p:txBody>
          <a:bodyPr wrap="square">
            <a:spAutoFit/>
          </a:bodyPr>
          <a:lstStyle/>
          <a:p>
            <a:pPr lvl="1"/>
            <a:r>
              <a:rPr lang="en-US" sz="2800" b="1" dirty="0">
                <a:solidFill>
                  <a:prstClr val="black"/>
                </a:solidFill>
              </a:rPr>
              <a:t>Identification of more than one thousand of applications and sub-applications</a:t>
            </a:r>
            <a:r>
              <a:rPr lang="en-US" sz="2800" dirty="0">
                <a:solidFill>
                  <a:prstClr val="black"/>
                </a:solidFill>
              </a:rPr>
              <a:t> in all network scenarios (mobile and fixed) in an in-line configuration, or as passive probe by mirroring the traffic</a:t>
            </a:r>
          </a:p>
        </p:txBody>
      </p:sp>
      <p:sp>
        <p:nvSpPr>
          <p:cNvPr id="9" name="Rectangle 8"/>
          <p:cNvSpPr/>
          <p:nvPr/>
        </p:nvSpPr>
        <p:spPr>
          <a:xfrm>
            <a:off x="16460137" y="5962142"/>
            <a:ext cx="6827882" cy="1384995"/>
          </a:xfrm>
          <a:prstGeom prst="rect">
            <a:avLst/>
          </a:prstGeom>
        </p:spPr>
        <p:txBody>
          <a:bodyPr wrap="square">
            <a:spAutoFit/>
          </a:bodyPr>
          <a:lstStyle/>
          <a:p>
            <a:pPr lvl="1"/>
            <a:r>
              <a:rPr lang="en-US" sz="2800" b="1" dirty="0">
                <a:solidFill>
                  <a:prstClr val="black"/>
                </a:solidFill>
              </a:rPr>
              <a:t>Multi-dimensional insight </a:t>
            </a:r>
            <a:r>
              <a:rPr lang="en-US" sz="2800" dirty="0">
                <a:solidFill>
                  <a:prstClr val="black"/>
                </a:solidFill>
              </a:rPr>
              <a:t>into application, user, device, access, context, video and more</a:t>
            </a:r>
          </a:p>
        </p:txBody>
      </p:sp>
      <p:sp>
        <p:nvSpPr>
          <p:cNvPr id="10" name="Rectangle 9"/>
          <p:cNvSpPr/>
          <p:nvPr/>
        </p:nvSpPr>
        <p:spPr>
          <a:xfrm>
            <a:off x="16460134" y="4680560"/>
            <a:ext cx="7632000" cy="954107"/>
          </a:xfrm>
          <a:prstGeom prst="rect">
            <a:avLst/>
          </a:prstGeom>
        </p:spPr>
        <p:txBody>
          <a:bodyPr wrap="square">
            <a:spAutoFit/>
          </a:bodyPr>
          <a:lstStyle/>
          <a:p>
            <a:pPr lvl="1"/>
            <a:r>
              <a:rPr lang="en-US" sz="2800" b="1" dirty="0">
                <a:solidFill>
                  <a:prstClr val="black"/>
                </a:solidFill>
              </a:rPr>
              <a:t>Granular visibility </a:t>
            </a:r>
            <a:r>
              <a:rPr lang="en-US" sz="2800" dirty="0">
                <a:solidFill>
                  <a:prstClr val="black"/>
                </a:solidFill>
              </a:rPr>
              <a:t>of all network traffic, including OTT applications</a:t>
            </a:r>
          </a:p>
        </p:txBody>
      </p:sp>
      <p:sp>
        <p:nvSpPr>
          <p:cNvPr id="26" name="Rectángulo 25"/>
          <p:cNvSpPr/>
          <p:nvPr/>
        </p:nvSpPr>
        <p:spPr>
          <a:xfrm>
            <a:off x="1390801" y="873135"/>
            <a:ext cx="18829518"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a:spcBef>
                <a:spcPts val="3200"/>
              </a:spcBef>
            </a:pPr>
            <a:r>
              <a:rPr lang="en-US" sz="4000" b="1" cap="all" dirty="0" smtClean="0">
                <a:solidFill>
                  <a:prstClr val="black"/>
                </a:solidFill>
              </a:rPr>
              <a:t>DESCRIPTION </a:t>
            </a:r>
            <a:r>
              <a:rPr lang="en-US" sz="4000" b="1" cap="all" dirty="0">
                <a:solidFill>
                  <a:prstClr val="black"/>
                </a:solidFill>
              </a:rPr>
              <a:t>OF CURRENT FUNCTIONALITY</a:t>
            </a:r>
          </a:p>
        </p:txBody>
      </p:sp>
      <p:sp>
        <p:nvSpPr>
          <p:cNvPr id="6" name="Isosceles Triangle 5"/>
          <p:cNvSpPr/>
          <p:nvPr/>
        </p:nvSpPr>
        <p:spPr>
          <a:xfrm rot="5400000">
            <a:off x="11498534" y="6223193"/>
            <a:ext cx="6585596" cy="874082"/>
          </a:xfrm>
          <a:prstGeom prs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 name="Text Box 2"/>
          <p:cNvSpPr txBox="1">
            <a:spLocks noChangeArrowheads="1"/>
          </p:cNvSpPr>
          <p:nvPr>
            <p:custDataLst>
              <p:tags r:id="rId1"/>
            </p:custDataLst>
          </p:nvPr>
        </p:nvSpPr>
        <p:spPr bwMode="auto">
          <a:xfrm>
            <a:off x="1390802"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a:solidFill>
                  <a:srgbClr val="A6A6A6"/>
                </a:solidFill>
                <a:latin typeface="Calibri" panose="020F0502020204030204" pitchFamily="34" charset="0"/>
              </a:rPr>
              <a:t>Solution Details</a:t>
            </a:r>
          </a:p>
        </p:txBody>
      </p:sp>
      <p:sp>
        <p:nvSpPr>
          <p:cNvPr id="20" name="Rectangle 19"/>
          <p:cNvSpPr/>
          <p:nvPr/>
        </p:nvSpPr>
        <p:spPr>
          <a:xfrm rot="16200000">
            <a:off x="-464127" y="11488386"/>
            <a:ext cx="2463138"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rPr>
              <a:t>PROBES</a:t>
            </a:r>
            <a:endParaRPr lang="en-US" sz="2400" dirty="0">
              <a:solidFill>
                <a:prstClr val="white"/>
              </a:solidFill>
            </a:endParaRPr>
          </a:p>
        </p:txBody>
      </p:sp>
      <p:sp>
        <p:nvSpPr>
          <p:cNvPr id="22" name="Rectangle 21"/>
          <p:cNvSpPr/>
          <p:nvPr/>
        </p:nvSpPr>
        <p:spPr>
          <a:xfrm rot="16200000">
            <a:off x="-477756" y="8869624"/>
            <a:ext cx="2490392"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rPr>
              <a:t>DATA LAKE</a:t>
            </a:r>
          </a:p>
        </p:txBody>
      </p:sp>
      <p:sp>
        <p:nvSpPr>
          <p:cNvPr id="28" name="Rectangle 27"/>
          <p:cNvSpPr/>
          <p:nvPr/>
        </p:nvSpPr>
        <p:spPr>
          <a:xfrm rot="16200000">
            <a:off x="-1735649" y="5005080"/>
            <a:ext cx="5006182"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rPr>
              <a:t>SOC-cem-sqm</a:t>
            </a:r>
          </a:p>
        </p:txBody>
      </p:sp>
      <p:sp>
        <p:nvSpPr>
          <p:cNvPr id="29" name="Isosceles Triangle 28">
            <a:extLst>
              <a:ext uri="{FF2B5EF4-FFF2-40B4-BE49-F238E27FC236}">
                <a16:creationId xmlns="" xmlns:a16="http://schemas.microsoft.com/office/drawing/2014/main" id="{2A7F2066-7786-4B44-8438-E09FC15D321F}"/>
              </a:ext>
            </a:extLst>
          </p:cNvPr>
          <p:cNvSpPr/>
          <p:nvPr/>
        </p:nvSpPr>
        <p:spPr>
          <a:xfrm rot="10800000">
            <a:off x="1588043" y="10555849"/>
            <a:ext cx="22180418" cy="412602"/>
          </a:xfrm>
          <a:prstGeom prst="triangle">
            <a:avLst>
              <a:gd name="adj" fmla="val 49906"/>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0" name="Rectangle 29">
            <a:extLst>
              <a:ext uri="{FF2B5EF4-FFF2-40B4-BE49-F238E27FC236}">
                <a16:creationId xmlns="" xmlns:a16="http://schemas.microsoft.com/office/drawing/2014/main" id="{2A8E28E8-4971-4B2A-953D-AC9F3D414F35}"/>
              </a:ext>
            </a:extLst>
          </p:cNvPr>
          <p:cNvSpPr/>
          <p:nvPr/>
        </p:nvSpPr>
        <p:spPr>
          <a:xfrm>
            <a:off x="1588043" y="11169915"/>
            <a:ext cx="22352614" cy="1841878"/>
          </a:xfrm>
          <a:prstGeom prst="rect">
            <a:avLst/>
          </a:prstGeom>
          <a:solidFill>
            <a:schemeClr val="bg1">
              <a:lumMod val="95000"/>
            </a:schemeClr>
          </a:solidFill>
          <a:ln>
            <a:solidFill>
              <a:schemeClr val="bg1">
                <a:lumMod val="75000"/>
              </a:schemeClr>
            </a:solidFill>
          </a:ln>
        </p:spPr>
        <p:txBody>
          <a:bodyPr wrap="square" lIns="144000">
            <a:noAutofit/>
          </a:bodyPr>
          <a:lstStyle/>
          <a:p>
            <a:pPr>
              <a:spcBef>
                <a:spcPts val="1200"/>
              </a:spcBef>
            </a:pPr>
            <a:r>
              <a:rPr lang="en-US" sz="2800" b="1" dirty="0">
                <a:solidFill>
                  <a:prstClr val="black"/>
                </a:solidFill>
              </a:rPr>
              <a:t>Benefits of Allot Solution</a:t>
            </a:r>
          </a:p>
          <a:p>
            <a:pPr marL="800100" lvl="1" indent="-342900">
              <a:spcBef>
                <a:spcPts val="1200"/>
              </a:spcBef>
              <a:buFont typeface="Arial" panose="020B0604020202020204" pitchFamily="34" charset="0"/>
              <a:buChar char="•"/>
            </a:pPr>
            <a:r>
              <a:rPr lang="en-US" sz="2800" b="1" dirty="0">
                <a:solidFill>
                  <a:prstClr val="black"/>
                </a:solidFill>
              </a:rPr>
              <a:t>Solution certified in Telefonica</a:t>
            </a:r>
          </a:p>
          <a:p>
            <a:pPr marL="800100" lvl="1" indent="-342900">
              <a:spcBef>
                <a:spcPts val="1200"/>
              </a:spcBef>
              <a:buFont typeface="Arial" panose="020B0604020202020204" pitchFamily="34" charset="0"/>
              <a:buChar char="•"/>
            </a:pPr>
            <a:r>
              <a:rPr lang="en-US" sz="2800" b="1" dirty="0">
                <a:solidFill>
                  <a:prstClr val="black"/>
                </a:solidFill>
              </a:rPr>
              <a:t>Know-how in Telefonica network</a:t>
            </a:r>
            <a:endParaRPr lang="en-US" sz="2800" dirty="0">
              <a:solidFill>
                <a:prstClr val="black"/>
              </a:solidFill>
            </a:endParaRPr>
          </a:p>
        </p:txBody>
      </p:sp>
      <p:sp>
        <p:nvSpPr>
          <p:cNvPr id="31" name="Rectangle 30">
            <a:extLst>
              <a:ext uri="{FF2B5EF4-FFF2-40B4-BE49-F238E27FC236}">
                <a16:creationId xmlns="" xmlns:a16="http://schemas.microsoft.com/office/drawing/2014/main" id="{8C28D778-F882-42A6-8E7A-E03AE7996714}"/>
              </a:ext>
            </a:extLst>
          </p:cNvPr>
          <p:cNvSpPr/>
          <p:nvPr/>
        </p:nvSpPr>
        <p:spPr>
          <a:xfrm>
            <a:off x="7898786" y="11717404"/>
            <a:ext cx="15389232" cy="1294388"/>
          </a:xfrm>
          <a:prstGeom prst="rect">
            <a:avLst/>
          </a:prstGeom>
          <a:solidFill>
            <a:schemeClr val="bg1">
              <a:lumMod val="95000"/>
            </a:schemeClr>
          </a:solidFill>
          <a:ln>
            <a:noFill/>
          </a:ln>
        </p:spPr>
        <p:txBody>
          <a:bodyPr wrap="square" lIns="144000">
            <a:noAutofit/>
          </a:bodyPr>
          <a:lstStyle/>
          <a:p>
            <a:pPr marL="800100" lvl="1" indent="-342900">
              <a:spcBef>
                <a:spcPts val="1200"/>
              </a:spcBef>
              <a:buFont typeface="Arial" panose="020B0604020202020204" pitchFamily="34" charset="0"/>
              <a:buChar char="•"/>
            </a:pPr>
            <a:r>
              <a:rPr lang="en-US" sz="2800" b="1" dirty="0">
                <a:solidFill>
                  <a:prstClr val="black"/>
                </a:solidFill>
              </a:rPr>
              <a:t>Fast deployment</a:t>
            </a:r>
          </a:p>
          <a:p>
            <a:pPr marL="800100" lvl="1" indent="-342900">
              <a:spcBef>
                <a:spcPts val="1200"/>
              </a:spcBef>
              <a:buFont typeface="Arial" panose="020B0604020202020204" pitchFamily="34" charset="0"/>
              <a:buChar char="•"/>
            </a:pPr>
            <a:r>
              <a:rPr lang="en-US" sz="2800" b="1" dirty="0">
                <a:solidFill>
                  <a:prstClr val="black"/>
                </a:solidFill>
              </a:rPr>
              <a:t>Possibility of additional services increasing the solution (security, DDOS, other VAS services,etc.)</a:t>
            </a:r>
            <a:endParaRPr lang="en-US" sz="2800" dirty="0">
              <a:solidFill>
                <a:prstClr val="black"/>
              </a:solidFill>
            </a:endParaRPr>
          </a:p>
        </p:txBody>
      </p:sp>
      <p:sp>
        <p:nvSpPr>
          <p:cNvPr id="32" name="Oval 31"/>
          <p:cNvSpPr/>
          <p:nvPr/>
        </p:nvSpPr>
        <p:spPr>
          <a:xfrm>
            <a:off x="618941" y="903443"/>
            <a:ext cx="720000" cy="720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4000" b="1" dirty="0" smtClean="0">
                <a:solidFill>
                  <a:schemeClr val="tx1"/>
                </a:solidFill>
                <a:latin typeface="Calibri" panose="020F0502020204030204" pitchFamily="34" charset="0"/>
              </a:rPr>
              <a:t>10</a:t>
            </a:r>
            <a:endParaRPr lang="en-US" sz="4000" b="1" dirty="0">
              <a:solidFill>
                <a:schemeClr val="tx1"/>
              </a:solidFill>
              <a:latin typeface="Calibri" panose="020F0502020204030204" pitchFamily="34" charset="0"/>
            </a:endParaRPr>
          </a:p>
        </p:txBody>
      </p:sp>
    </p:spTree>
    <p:extLst>
      <p:ext uri="{BB962C8B-B14F-4D97-AF65-F5344CB8AC3E}">
        <p14:creationId xmlns:p14="http://schemas.microsoft.com/office/powerpoint/2010/main" val="2595802974"/>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886091" y="3955201"/>
            <a:ext cx="8175114" cy="30331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ES">
              <a:solidFill>
                <a:prstClr val="black"/>
              </a:solidFill>
            </a:endParaRPr>
          </a:p>
        </p:txBody>
      </p:sp>
      <p:sp>
        <p:nvSpPr>
          <p:cNvPr id="7" name="Rectangle 6"/>
          <p:cNvSpPr/>
          <p:nvPr/>
        </p:nvSpPr>
        <p:spPr>
          <a:xfrm>
            <a:off x="15545498" y="3851574"/>
            <a:ext cx="8175114" cy="30331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ES">
              <a:solidFill>
                <a:prstClr val="black"/>
              </a:solidFill>
            </a:endParaRPr>
          </a:p>
        </p:txBody>
      </p:sp>
      <p:sp>
        <p:nvSpPr>
          <p:cNvPr id="2"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Understanding of a</a:t>
            </a:r>
          </a:p>
          <a:p>
            <a:pPr marL="0" lvl="0" indent="0" algn="ctr">
              <a:buNone/>
            </a:pPr>
            <a:r>
              <a:rPr lang="en-US" sz="2400" b="1" dirty="0" smtClean="0">
                <a:solidFill>
                  <a:prstClr val="white"/>
                </a:solidFill>
                <a:latin typeface="Calibri" panose="020F0502020204030204" pitchFamily="34" charset="0"/>
              </a:rPr>
              <a:t>SOC Solution</a:t>
            </a:r>
            <a:endParaRPr lang="en-US" sz="2400" b="1" dirty="0">
              <a:solidFill>
                <a:prstClr val="white"/>
              </a:solidFill>
              <a:latin typeface="Calibri" panose="020F0502020204030204" pitchFamily="34" charset="0"/>
            </a:endParaRPr>
          </a:p>
        </p:txBody>
      </p:sp>
      <p:sp>
        <p:nvSpPr>
          <p:cNvPr id="4" name="Rectángulo 25"/>
          <p:cNvSpPr/>
          <p:nvPr/>
        </p:nvSpPr>
        <p:spPr>
          <a:xfrm>
            <a:off x="1390800" y="873133"/>
            <a:ext cx="16459200"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defRPr/>
            </a:pPr>
            <a:r>
              <a:rPr lang="en-US" sz="4000" b="1" dirty="0" smtClean="0">
                <a:solidFill>
                  <a:prstClr val="black"/>
                </a:solidFill>
                <a:latin typeface="Calibri" panose="020F0502020204030204" pitchFamily="34" charset="0"/>
              </a:rPr>
              <a:t>INTRODUCTION &amp; CONTEXT</a:t>
            </a:r>
            <a:endParaRPr lang="en-US" sz="4000" b="1" dirty="0">
              <a:solidFill>
                <a:prstClr val="black"/>
              </a:solidFill>
              <a:latin typeface="Calibri" panose="020F0502020204030204" pitchFamily="34" charset="0"/>
            </a:endParaRPr>
          </a:p>
        </p:txBody>
      </p:sp>
      <p:sp>
        <p:nvSpPr>
          <p:cNvPr id="6" name="Rectangle 5"/>
          <p:cNvSpPr>
            <a:spLocks/>
          </p:cNvSpPr>
          <p:nvPr/>
        </p:nvSpPr>
        <p:spPr>
          <a:xfrm>
            <a:off x="15742304" y="4025122"/>
            <a:ext cx="7560000" cy="2308324"/>
          </a:xfrm>
          <a:prstGeom prst="rect">
            <a:avLst/>
          </a:prstGeom>
        </p:spPr>
        <p:txBody>
          <a:bodyPr wrap="square">
            <a:spAutoFit/>
          </a:bodyPr>
          <a:lstStyle/>
          <a:p>
            <a:pPr algn="ctr"/>
            <a:r>
              <a:rPr lang="en-US" sz="4800" b="1" dirty="0" smtClean="0">
                <a:solidFill>
                  <a:prstClr val="black"/>
                </a:solidFill>
                <a:latin typeface="Calibri" panose="020F0502020204030204" pitchFamily="34" charset="0"/>
              </a:rPr>
              <a:t>…TO</a:t>
            </a:r>
            <a:r>
              <a:rPr lang="en-US" sz="4800" b="1" dirty="0" smtClean="0">
                <a:solidFill>
                  <a:srgbClr val="9AAE04"/>
                </a:solidFill>
                <a:latin typeface="Calibri" panose="020F0502020204030204" pitchFamily="34" charset="0"/>
              </a:rPr>
              <a:t> </a:t>
            </a:r>
            <a:r>
              <a:rPr lang="en-US" sz="4800" b="1" dirty="0" smtClean="0">
                <a:latin typeface="Calibri" panose="020F0502020204030204" pitchFamily="34" charset="0"/>
              </a:rPr>
              <a:t>Data Driven Operations</a:t>
            </a:r>
            <a:endParaRPr lang="en-US" sz="4800" b="1" dirty="0">
              <a:latin typeface="Calibri" panose="020F0502020204030204" pitchFamily="34" charset="0"/>
            </a:endParaRPr>
          </a:p>
          <a:p>
            <a:pPr algn="ctr"/>
            <a:r>
              <a:rPr lang="en-US" sz="3200" dirty="0">
                <a:solidFill>
                  <a:prstClr val="black"/>
                </a:solidFill>
                <a:latin typeface="Calibri" panose="020F0502020204030204" pitchFamily="34" charset="0"/>
              </a:rPr>
              <a:t>Assist in problem management, network planning, customer service and marketing campaigns</a:t>
            </a:r>
          </a:p>
        </p:txBody>
      </p:sp>
      <p:sp>
        <p:nvSpPr>
          <p:cNvPr id="21" name="Slide Number Placeholder 20"/>
          <p:cNvSpPr>
            <a:spLocks noGrp="1"/>
          </p:cNvSpPr>
          <p:nvPr>
            <p:ph type="sldNum" sz="quarter" idx="2"/>
          </p:nvPr>
        </p:nvSpPr>
        <p:spPr>
          <a:xfrm>
            <a:off x="10284000" y="12989450"/>
            <a:ext cx="3816000" cy="730250"/>
          </a:xfrm>
        </p:spPr>
        <p:txBody>
          <a:bodyPr/>
          <a:lstStyle/>
          <a:p>
            <a:fld id="{86CB4B4D-7CA3-9044-876B-883B54F8677D}" type="slidenum">
              <a:rPr lang="en-US" smtClean="0">
                <a:solidFill>
                  <a:prstClr val="black">
                    <a:tint val="75000"/>
                  </a:prstClr>
                </a:solidFill>
                <a:latin typeface="Calibri" panose="020F0502020204030204" pitchFamily="34" charset="0"/>
              </a:rPr>
              <a:pPr/>
              <a:t>4</a:t>
            </a:fld>
            <a:endParaRPr lang="en-US">
              <a:solidFill>
                <a:prstClr val="black">
                  <a:tint val="75000"/>
                </a:prstClr>
              </a:solidFill>
              <a:latin typeface="Calibri" panose="020F0502020204030204" pitchFamily="34" charset="0"/>
            </a:endParaRPr>
          </a:p>
        </p:txBody>
      </p:sp>
      <p:sp>
        <p:nvSpPr>
          <p:cNvPr id="23" name="TextBox 22"/>
          <p:cNvSpPr txBox="1"/>
          <p:nvPr/>
        </p:nvSpPr>
        <p:spPr>
          <a:xfrm>
            <a:off x="1364532" y="2057698"/>
            <a:ext cx="21583500" cy="1569660"/>
          </a:xfrm>
          <a:prstGeom prst="rect">
            <a:avLst/>
          </a:prstGeom>
          <a:noFill/>
        </p:spPr>
        <p:txBody>
          <a:bodyPr wrap="square" rtlCol="0">
            <a:spAutoFit/>
          </a:bodyPr>
          <a:lstStyle/>
          <a:p>
            <a:r>
              <a:rPr lang="en-US" sz="3200" dirty="0">
                <a:solidFill>
                  <a:prstClr val="black"/>
                </a:solidFill>
                <a:latin typeface="Calibri" panose="020F0502020204030204" pitchFamily="34" charset="0"/>
              </a:rPr>
              <a:t>Telefónica wants to evolve </a:t>
            </a:r>
            <a:r>
              <a:rPr lang="en-US" sz="3200" dirty="0" smtClean="0">
                <a:solidFill>
                  <a:prstClr val="black"/>
                </a:solidFill>
                <a:latin typeface="Calibri" panose="020F0502020204030204" pitchFamily="34" charset="0"/>
              </a:rPr>
              <a:t>its  existing SOC, adding new capabilities  in </a:t>
            </a:r>
            <a:r>
              <a:rPr lang="en-US" sz="3200" dirty="0">
                <a:solidFill>
                  <a:prstClr val="black"/>
                </a:solidFill>
                <a:latin typeface="Calibri" panose="020F0502020204030204" pitchFamily="34" charset="0"/>
              </a:rPr>
              <a:t>order </a:t>
            </a:r>
            <a:r>
              <a:rPr lang="en-US" sz="3200" dirty="0" smtClean="0">
                <a:solidFill>
                  <a:prstClr val="black"/>
                </a:solidFill>
                <a:latin typeface="Calibri" panose="020F0502020204030204" pitchFamily="34" charset="0"/>
              </a:rPr>
              <a:t>to  have a depth </a:t>
            </a:r>
            <a:r>
              <a:rPr lang="en-US" sz="3200" dirty="0">
                <a:solidFill>
                  <a:prstClr val="black"/>
                </a:solidFill>
                <a:latin typeface="Calibri" panose="020F0502020204030204" pitchFamily="34" charset="0"/>
              </a:rPr>
              <a:t>knowledge of </a:t>
            </a:r>
            <a:r>
              <a:rPr lang="en-US" sz="3200" dirty="0" smtClean="0">
                <a:solidFill>
                  <a:prstClr val="black"/>
                </a:solidFill>
                <a:latin typeface="Calibri" panose="020F0502020204030204" pitchFamily="34" charset="0"/>
              </a:rPr>
              <a:t>the Service </a:t>
            </a:r>
            <a:r>
              <a:rPr lang="en-US" sz="3200" dirty="0">
                <a:solidFill>
                  <a:prstClr val="black"/>
                </a:solidFill>
                <a:latin typeface="Calibri" panose="020F0502020204030204" pitchFamily="34" charset="0"/>
              </a:rPr>
              <a:t>Q</a:t>
            </a:r>
            <a:r>
              <a:rPr lang="en-US" sz="3200" dirty="0" smtClean="0">
                <a:solidFill>
                  <a:prstClr val="black"/>
                </a:solidFill>
                <a:latin typeface="Calibri" panose="020F0502020204030204" pitchFamily="34" charset="0"/>
              </a:rPr>
              <a:t>uality perceived  and  Customer </a:t>
            </a:r>
            <a:r>
              <a:rPr lang="en-US" sz="3200" dirty="0">
                <a:solidFill>
                  <a:prstClr val="black"/>
                </a:solidFill>
                <a:latin typeface="Calibri" panose="020F0502020204030204" pitchFamily="34" charset="0"/>
              </a:rPr>
              <a:t>E</a:t>
            </a:r>
            <a:r>
              <a:rPr lang="en-US" sz="3200" dirty="0" smtClean="0">
                <a:solidFill>
                  <a:prstClr val="black"/>
                </a:solidFill>
                <a:latin typeface="Calibri" panose="020F0502020204030204" pitchFamily="34" charset="0"/>
              </a:rPr>
              <a:t>xperience for all services provided</a:t>
            </a:r>
            <a:r>
              <a:rPr lang="en-US" sz="3200" dirty="0">
                <a:solidFill>
                  <a:prstClr val="black"/>
                </a:solidFill>
                <a:latin typeface="Calibri" panose="020F0502020204030204" pitchFamily="34" charset="0"/>
              </a:rPr>
              <a:t>. We propose a journey from de current Monitoring and Control situation to a Data Driven Operations Model</a:t>
            </a:r>
          </a:p>
        </p:txBody>
      </p:sp>
      <p:sp>
        <p:nvSpPr>
          <p:cNvPr id="24"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Introduction &amp; Context</a:t>
            </a:r>
            <a:endParaRPr lang="en-US" altLang="es-ES" sz="2400" b="1" dirty="0">
              <a:solidFill>
                <a:srgbClr val="A6A6A6"/>
              </a:solidFill>
              <a:latin typeface="Calibri" panose="020F0502020204030204" pitchFamily="34" charset="0"/>
            </a:endParaRPr>
          </a:p>
        </p:txBody>
      </p:sp>
      <p:sp>
        <p:nvSpPr>
          <p:cNvPr id="25" name="Rectangle 24"/>
          <p:cNvSpPr>
            <a:spLocks/>
          </p:cNvSpPr>
          <p:nvPr/>
        </p:nvSpPr>
        <p:spPr>
          <a:xfrm>
            <a:off x="1130801" y="4044206"/>
            <a:ext cx="7930404" cy="2554545"/>
          </a:xfrm>
          <a:prstGeom prst="rect">
            <a:avLst/>
          </a:prstGeom>
        </p:spPr>
        <p:txBody>
          <a:bodyPr wrap="square">
            <a:spAutoFit/>
          </a:bodyPr>
          <a:lstStyle/>
          <a:p>
            <a:pPr algn="ctr"/>
            <a:r>
              <a:rPr lang="en-US" sz="4800" b="1" dirty="0" smtClean="0">
                <a:solidFill>
                  <a:prstClr val="black"/>
                </a:solidFill>
                <a:latin typeface="Calibri" panose="020F0502020204030204" pitchFamily="34" charset="0"/>
              </a:rPr>
              <a:t>FROM…</a:t>
            </a:r>
            <a:r>
              <a:rPr lang="en-US" sz="4800" b="1" dirty="0" smtClean="0">
                <a:solidFill>
                  <a:srgbClr val="9AAE04"/>
                </a:solidFill>
                <a:latin typeface="Calibri" panose="020F0502020204030204" pitchFamily="34" charset="0"/>
              </a:rPr>
              <a:t> </a:t>
            </a:r>
            <a:r>
              <a:rPr lang="en-US" sz="4800" b="1" dirty="0" smtClean="0">
                <a:latin typeface="Calibri" panose="020F0502020204030204" pitchFamily="34" charset="0"/>
              </a:rPr>
              <a:t>monitoring and control</a:t>
            </a:r>
            <a:endParaRPr lang="en-US" sz="4800" b="1" dirty="0">
              <a:latin typeface="Calibri" panose="020F0502020204030204" pitchFamily="34" charset="0"/>
            </a:endParaRPr>
          </a:p>
          <a:p>
            <a:pPr algn="ctr"/>
            <a:r>
              <a:rPr lang="en-US" sz="3200" dirty="0" smtClean="0">
                <a:solidFill>
                  <a:prstClr val="black"/>
                </a:solidFill>
                <a:latin typeface="Calibri" panose="020F0502020204030204" pitchFamily="34" charset="0"/>
              </a:rPr>
              <a:t>Knowledge </a:t>
            </a:r>
            <a:r>
              <a:rPr lang="en-US" sz="3200" dirty="0">
                <a:solidFill>
                  <a:prstClr val="black"/>
                </a:solidFill>
                <a:latin typeface="Calibri" panose="020F0502020204030204" pitchFamily="34" charset="0"/>
              </a:rPr>
              <a:t>of the state of the services offered, providing a </a:t>
            </a:r>
            <a:r>
              <a:rPr lang="en-US" sz="3200" dirty="0" err="1">
                <a:solidFill>
                  <a:prstClr val="black"/>
                </a:solidFill>
                <a:latin typeface="Calibri" panose="020F0502020204030204" pitchFamily="34" charset="0"/>
              </a:rPr>
              <a:t>QoE</a:t>
            </a:r>
            <a:r>
              <a:rPr lang="en-US" sz="3200" dirty="0">
                <a:solidFill>
                  <a:prstClr val="black"/>
                </a:solidFill>
                <a:latin typeface="Calibri" panose="020F0502020204030204" pitchFamily="34" charset="0"/>
              </a:rPr>
              <a:t> score for each service</a:t>
            </a:r>
          </a:p>
        </p:txBody>
      </p:sp>
      <p:grpSp>
        <p:nvGrpSpPr>
          <p:cNvPr id="3" name="Group 2"/>
          <p:cNvGrpSpPr/>
          <p:nvPr/>
        </p:nvGrpSpPr>
        <p:grpSpPr>
          <a:xfrm>
            <a:off x="1868272" y="5798461"/>
            <a:ext cx="20576019" cy="7819598"/>
            <a:chOff x="939808" y="4142057"/>
            <a:chExt cx="22379411" cy="9292495"/>
          </a:xfrm>
        </p:grpSpPr>
        <p:grpSp>
          <p:nvGrpSpPr>
            <p:cNvPr id="22" name="Group 21"/>
            <p:cNvGrpSpPr/>
            <p:nvPr/>
          </p:nvGrpSpPr>
          <p:grpSpPr>
            <a:xfrm>
              <a:off x="9092806" y="4816578"/>
              <a:ext cx="5909633" cy="5920777"/>
              <a:chOff x="8736161" y="3926247"/>
              <a:chExt cx="5909633" cy="5920777"/>
            </a:xfrm>
          </p:grpSpPr>
          <p:sp>
            <p:nvSpPr>
              <p:cNvPr id="8" name="Arc 7"/>
              <p:cNvSpPr>
                <a:spLocks noChangeAspect="1"/>
              </p:cNvSpPr>
              <p:nvPr/>
            </p:nvSpPr>
            <p:spPr>
              <a:xfrm>
                <a:off x="9781458" y="4927126"/>
                <a:ext cx="4036359" cy="4043972"/>
              </a:xfrm>
              <a:prstGeom prst="arc">
                <a:avLst>
                  <a:gd name="adj1" fmla="val 6337643"/>
                  <a:gd name="adj2" fmla="val 0"/>
                </a:avLst>
              </a:prstGeom>
              <a:noFill/>
              <a:ln w="127000" cap="flat" cmpd="sng" algn="ctr">
                <a:solidFill>
                  <a:srgbClr val="AEABAB"/>
                </a:solidFill>
                <a:prstDash val="solid"/>
                <a:miter lim="800000"/>
              </a:ln>
              <a:effectLst/>
            </p:spPr>
            <p:txBody>
              <a:bodyPr rtlCol="0" anchor="ctr"/>
              <a:lstStyle/>
              <a:p>
                <a:pPr algn="ctr">
                  <a:defRPr/>
                </a:pPr>
                <a:endParaRPr lang="en-US" sz="2000" kern="0" dirty="0">
                  <a:solidFill>
                    <a:sysClr val="windowText" lastClr="000000"/>
                  </a:solidFill>
                  <a:latin typeface="Calibri" panose="020F0502020204030204" pitchFamily="34" charset="0"/>
                </a:endParaRPr>
              </a:p>
            </p:txBody>
          </p:sp>
          <p:sp>
            <p:nvSpPr>
              <p:cNvPr id="9" name="Arc 8"/>
              <p:cNvSpPr>
                <a:spLocks noChangeAspect="1"/>
              </p:cNvSpPr>
              <p:nvPr/>
            </p:nvSpPr>
            <p:spPr>
              <a:xfrm rot="7470034">
                <a:off x="10430770" y="5424473"/>
                <a:ext cx="3038295" cy="3032576"/>
              </a:xfrm>
              <a:prstGeom prst="arc">
                <a:avLst>
                  <a:gd name="adj1" fmla="val 6337643"/>
                  <a:gd name="adj2" fmla="val 0"/>
                </a:avLst>
              </a:prstGeom>
              <a:noFill/>
              <a:ln w="76200" cap="flat" cmpd="sng" algn="ctr">
                <a:solidFill>
                  <a:srgbClr val="42E6C6"/>
                </a:solidFill>
                <a:prstDash val="solid"/>
                <a:miter lim="800000"/>
              </a:ln>
              <a:effectLst/>
            </p:spPr>
            <p:txBody>
              <a:bodyPr rtlCol="0" anchor="ctr"/>
              <a:lstStyle/>
              <a:p>
                <a:pPr algn="ctr">
                  <a:defRPr/>
                </a:pPr>
                <a:endParaRPr lang="en-US" sz="2000" kern="0" dirty="0">
                  <a:solidFill>
                    <a:sysClr val="windowText" lastClr="000000"/>
                  </a:solidFill>
                  <a:latin typeface="Calibri" panose="020F0502020204030204" pitchFamily="34" charset="0"/>
                </a:endParaRPr>
              </a:p>
            </p:txBody>
          </p:sp>
          <p:sp>
            <p:nvSpPr>
              <p:cNvPr id="10" name="Arc 9"/>
              <p:cNvSpPr>
                <a:spLocks noChangeAspect="1"/>
              </p:cNvSpPr>
              <p:nvPr/>
            </p:nvSpPr>
            <p:spPr>
              <a:xfrm rot="10507968">
                <a:off x="8736161" y="3926247"/>
                <a:ext cx="5909633" cy="5920777"/>
              </a:xfrm>
              <a:prstGeom prst="arc">
                <a:avLst>
                  <a:gd name="adj1" fmla="val 7516949"/>
                  <a:gd name="adj2" fmla="val 4043795"/>
                </a:avLst>
              </a:prstGeom>
              <a:noFill/>
              <a:ln w="184150" cap="flat" cmpd="sng" algn="ctr">
                <a:solidFill>
                  <a:srgbClr val="002060"/>
                </a:solidFill>
                <a:prstDash val="solid"/>
                <a:miter lim="800000"/>
                <a:headEnd type="arrow"/>
                <a:tailEnd type="none"/>
              </a:ln>
              <a:effectLst/>
            </p:spPr>
            <p:txBody>
              <a:bodyPr rtlCol="0" anchor="ctr"/>
              <a:lstStyle/>
              <a:p>
                <a:pPr algn="ctr">
                  <a:defRPr/>
                </a:pPr>
                <a:endParaRPr lang="en-US" sz="2000" kern="0" dirty="0">
                  <a:solidFill>
                    <a:sysClr val="windowText" lastClr="000000"/>
                  </a:solidFill>
                  <a:latin typeface="Calibri" panose="020F0502020204030204" pitchFamily="34" charset="0"/>
                </a:endParaRPr>
              </a:p>
            </p:txBody>
          </p:sp>
          <p:grpSp>
            <p:nvGrpSpPr>
              <p:cNvPr id="11" name="Team"/>
              <p:cNvGrpSpPr>
                <a:grpSpLocks noChangeAspect="1"/>
              </p:cNvGrpSpPr>
              <p:nvPr>
                <p:custDataLst>
                  <p:tags r:id="rId2"/>
                </p:custDataLst>
              </p:nvPr>
            </p:nvGrpSpPr>
            <p:grpSpPr bwMode="auto">
              <a:xfrm>
                <a:off x="10800555" y="6039973"/>
                <a:ext cx="2008988" cy="1685876"/>
                <a:chOff x="28" y="73"/>
                <a:chExt cx="431" cy="361"/>
              </a:xfrm>
              <a:solidFill>
                <a:srgbClr val="44546A"/>
              </a:solidFill>
            </p:grpSpPr>
            <p:sp>
              <p:nvSpPr>
                <p:cNvPr id="12" name="Team"/>
                <p:cNvSpPr>
                  <a:spLocks/>
                </p:cNvSpPr>
                <p:nvPr>
                  <p:custDataLst>
                    <p:tags r:id="rId3"/>
                  </p:custDataLst>
                </p:nvPr>
              </p:nvSpPr>
              <p:spPr bwMode="auto">
                <a:xfrm>
                  <a:off x="110" y="73"/>
                  <a:ext cx="271" cy="361"/>
                </a:xfrm>
                <a:custGeom>
                  <a:avLst/>
                  <a:gdLst>
                    <a:gd name="T0" fmla="*/ 498 w 721"/>
                    <a:gd name="T1" fmla="*/ 421 h 958"/>
                    <a:gd name="T2" fmla="*/ 592 w 721"/>
                    <a:gd name="T3" fmla="*/ 233 h 958"/>
                    <a:gd name="T4" fmla="*/ 361 w 721"/>
                    <a:gd name="T5" fmla="*/ 0 h 958"/>
                    <a:gd name="T6" fmla="*/ 129 w 721"/>
                    <a:gd name="T7" fmla="*/ 231 h 958"/>
                    <a:gd name="T8" fmla="*/ 223 w 721"/>
                    <a:gd name="T9" fmla="*/ 421 h 958"/>
                    <a:gd name="T10" fmla="*/ 0 w 721"/>
                    <a:gd name="T11" fmla="*/ 758 h 958"/>
                    <a:gd name="T12" fmla="*/ 721 w 721"/>
                    <a:gd name="T13" fmla="*/ 758 h 958"/>
                    <a:gd name="T14" fmla="*/ 498 w 721"/>
                    <a:gd name="T15" fmla="*/ 421 h 9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1" h="958">
                      <a:moveTo>
                        <a:pt x="498" y="421"/>
                      </a:moveTo>
                      <a:cubicBezTo>
                        <a:pt x="555" y="379"/>
                        <a:pt x="592" y="309"/>
                        <a:pt x="592" y="233"/>
                      </a:cubicBezTo>
                      <a:cubicBezTo>
                        <a:pt x="592" y="105"/>
                        <a:pt x="489" y="0"/>
                        <a:pt x="361" y="0"/>
                      </a:cubicBezTo>
                      <a:cubicBezTo>
                        <a:pt x="233" y="0"/>
                        <a:pt x="129" y="103"/>
                        <a:pt x="129" y="231"/>
                      </a:cubicBezTo>
                      <a:cubicBezTo>
                        <a:pt x="129" y="308"/>
                        <a:pt x="166" y="379"/>
                        <a:pt x="223" y="421"/>
                      </a:cubicBezTo>
                      <a:cubicBezTo>
                        <a:pt x="92" y="474"/>
                        <a:pt x="0" y="608"/>
                        <a:pt x="0" y="758"/>
                      </a:cubicBezTo>
                      <a:cubicBezTo>
                        <a:pt x="0" y="958"/>
                        <a:pt x="721" y="958"/>
                        <a:pt x="721" y="758"/>
                      </a:cubicBezTo>
                      <a:cubicBezTo>
                        <a:pt x="721" y="608"/>
                        <a:pt x="629" y="474"/>
                        <a:pt x="498" y="4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2000" kern="0" dirty="0" smtClean="0">
                    <a:solidFill>
                      <a:prstClr val="black"/>
                    </a:solidFill>
                    <a:latin typeface="Calibri" panose="020F0502020204030204" pitchFamily="34" charset="0"/>
                  </a:endParaRPr>
                </a:p>
              </p:txBody>
            </p:sp>
            <p:sp>
              <p:nvSpPr>
                <p:cNvPr id="13" name="Team"/>
                <p:cNvSpPr>
                  <a:spLocks/>
                </p:cNvSpPr>
                <p:nvPr>
                  <p:custDataLst>
                    <p:tags r:id="rId4"/>
                  </p:custDataLst>
                </p:nvPr>
              </p:nvSpPr>
              <p:spPr bwMode="auto">
                <a:xfrm>
                  <a:off x="318" y="118"/>
                  <a:ext cx="141" cy="246"/>
                </a:xfrm>
                <a:custGeom>
                  <a:avLst/>
                  <a:gdLst>
                    <a:gd name="T0" fmla="*/ 211 w 375"/>
                    <a:gd name="T1" fmla="*/ 309 h 655"/>
                    <a:gd name="T2" fmla="*/ 280 w 375"/>
                    <a:gd name="T3" fmla="*/ 171 h 655"/>
                    <a:gd name="T4" fmla="*/ 110 w 375"/>
                    <a:gd name="T5" fmla="*/ 0 h 655"/>
                    <a:gd name="T6" fmla="*/ 50 w 375"/>
                    <a:gd name="T7" fmla="*/ 11 h 655"/>
                    <a:gd name="T8" fmla="*/ 70 w 375"/>
                    <a:gd name="T9" fmla="*/ 114 h 655"/>
                    <a:gd name="T10" fmla="*/ 0 w 375"/>
                    <a:gd name="T11" fmla="*/ 293 h 655"/>
                    <a:gd name="T12" fmla="*/ 199 w 375"/>
                    <a:gd name="T13" fmla="*/ 637 h 655"/>
                    <a:gd name="T14" fmla="*/ 198 w 375"/>
                    <a:gd name="T15" fmla="*/ 655 h 655"/>
                    <a:gd name="T16" fmla="*/ 375 w 375"/>
                    <a:gd name="T17" fmla="*/ 555 h 655"/>
                    <a:gd name="T18" fmla="*/ 211 w 375"/>
                    <a:gd name="T19" fmla="*/ 309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655">
                      <a:moveTo>
                        <a:pt x="211" y="309"/>
                      </a:moveTo>
                      <a:cubicBezTo>
                        <a:pt x="253" y="278"/>
                        <a:pt x="280" y="227"/>
                        <a:pt x="280" y="171"/>
                      </a:cubicBezTo>
                      <a:cubicBezTo>
                        <a:pt x="280" y="77"/>
                        <a:pt x="204" y="0"/>
                        <a:pt x="110" y="0"/>
                      </a:cubicBezTo>
                      <a:cubicBezTo>
                        <a:pt x="89" y="0"/>
                        <a:pt x="68" y="4"/>
                        <a:pt x="50" y="11"/>
                      </a:cubicBezTo>
                      <a:cubicBezTo>
                        <a:pt x="63" y="43"/>
                        <a:pt x="70" y="77"/>
                        <a:pt x="70" y="114"/>
                      </a:cubicBezTo>
                      <a:cubicBezTo>
                        <a:pt x="70" y="181"/>
                        <a:pt x="45" y="245"/>
                        <a:pt x="0" y="293"/>
                      </a:cubicBezTo>
                      <a:cubicBezTo>
                        <a:pt x="123" y="362"/>
                        <a:pt x="199" y="492"/>
                        <a:pt x="199" y="637"/>
                      </a:cubicBezTo>
                      <a:cubicBezTo>
                        <a:pt x="199" y="643"/>
                        <a:pt x="199" y="649"/>
                        <a:pt x="198" y="655"/>
                      </a:cubicBezTo>
                      <a:cubicBezTo>
                        <a:pt x="295" y="643"/>
                        <a:pt x="375" y="610"/>
                        <a:pt x="375" y="555"/>
                      </a:cubicBezTo>
                      <a:cubicBezTo>
                        <a:pt x="375" y="438"/>
                        <a:pt x="307" y="348"/>
                        <a:pt x="211" y="30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2000" kern="0" dirty="0" smtClean="0">
                    <a:solidFill>
                      <a:prstClr val="black"/>
                    </a:solidFill>
                    <a:latin typeface="Calibri" panose="020F0502020204030204" pitchFamily="34" charset="0"/>
                  </a:endParaRPr>
                </a:p>
              </p:txBody>
            </p:sp>
            <p:sp>
              <p:nvSpPr>
                <p:cNvPr id="14" name="Team"/>
                <p:cNvSpPr>
                  <a:spLocks/>
                </p:cNvSpPr>
                <p:nvPr>
                  <p:custDataLst>
                    <p:tags r:id="rId5"/>
                  </p:custDataLst>
                </p:nvPr>
              </p:nvSpPr>
              <p:spPr bwMode="auto">
                <a:xfrm>
                  <a:off x="28" y="118"/>
                  <a:ext cx="145" cy="247"/>
                </a:xfrm>
                <a:custGeom>
                  <a:avLst/>
                  <a:gdLst>
                    <a:gd name="T0" fmla="*/ 187 w 385"/>
                    <a:gd name="T1" fmla="*/ 637 h 657"/>
                    <a:gd name="T2" fmla="*/ 380 w 385"/>
                    <a:gd name="T3" fmla="*/ 297 h 657"/>
                    <a:gd name="T4" fmla="*/ 385 w 385"/>
                    <a:gd name="T5" fmla="*/ 292 h 657"/>
                    <a:gd name="T6" fmla="*/ 316 w 385"/>
                    <a:gd name="T7" fmla="*/ 113 h 657"/>
                    <a:gd name="T8" fmla="*/ 335 w 385"/>
                    <a:gd name="T9" fmla="*/ 15 h 657"/>
                    <a:gd name="T10" fmla="*/ 265 w 385"/>
                    <a:gd name="T11" fmla="*/ 0 h 657"/>
                    <a:gd name="T12" fmla="*/ 95 w 385"/>
                    <a:gd name="T13" fmla="*/ 170 h 657"/>
                    <a:gd name="T14" fmla="*/ 164 w 385"/>
                    <a:gd name="T15" fmla="*/ 309 h 657"/>
                    <a:gd name="T16" fmla="*/ 0 w 385"/>
                    <a:gd name="T17" fmla="*/ 555 h 657"/>
                    <a:gd name="T18" fmla="*/ 189 w 385"/>
                    <a:gd name="T19" fmla="*/ 657 h 657"/>
                    <a:gd name="T20" fmla="*/ 187 w 385"/>
                    <a:gd name="T21" fmla="*/ 63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5" h="657">
                      <a:moveTo>
                        <a:pt x="187" y="637"/>
                      </a:moveTo>
                      <a:cubicBezTo>
                        <a:pt x="187" y="495"/>
                        <a:pt x="261" y="367"/>
                        <a:pt x="380" y="297"/>
                      </a:cubicBezTo>
                      <a:cubicBezTo>
                        <a:pt x="381" y="296"/>
                        <a:pt x="383" y="294"/>
                        <a:pt x="385" y="292"/>
                      </a:cubicBezTo>
                      <a:cubicBezTo>
                        <a:pt x="341" y="244"/>
                        <a:pt x="316" y="180"/>
                        <a:pt x="316" y="113"/>
                      </a:cubicBezTo>
                      <a:cubicBezTo>
                        <a:pt x="316" y="78"/>
                        <a:pt x="322" y="46"/>
                        <a:pt x="335" y="15"/>
                      </a:cubicBezTo>
                      <a:cubicBezTo>
                        <a:pt x="313" y="6"/>
                        <a:pt x="290" y="0"/>
                        <a:pt x="265" y="0"/>
                      </a:cubicBezTo>
                      <a:cubicBezTo>
                        <a:pt x="171" y="0"/>
                        <a:pt x="95" y="76"/>
                        <a:pt x="95" y="170"/>
                      </a:cubicBezTo>
                      <a:cubicBezTo>
                        <a:pt x="95" y="227"/>
                        <a:pt x="122" y="278"/>
                        <a:pt x="164" y="309"/>
                      </a:cubicBezTo>
                      <a:cubicBezTo>
                        <a:pt x="68" y="348"/>
                        <a:pt x="0" y="438"/>
                        <a:pt x="0" y="555"/>
                      </a:cubicBezTo>
                      <a:cubicBezTo>
                        <a:pt x="0" y="612"/>
                        <a:pt x="86" y="646"/>
                        <a:pt x="189" y="657"/>
                      </a:cubicBezTo>
                      <a:cubicBezTo>
                        <a:pt x="187" y="650"/>
                        <a:pt x="187" y="643"/>
                        <a:pt x="187" y="63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2000" kern="0" dirty="0" smtClean="0">
                    <a:solidFill>
                      <a:prstClr val="black"/>
                    </a:solidFill>
                    <a:latin typeface="Calibri" panose="020F0502020204030204" pitchFamily="34" charset="0"/>
                  </a:endParaRPr>
                </a:p>
              </p:txBody>
            </p:sp>
          </p:grpSp>
        </p:grpSp>
        <p:sp>
          <p:nvSpPr>
            <p:cNvPr id="15" name="Rectangle 14"/>
            <p:cNvSpPr/>
            <p:nvPr/>
          </p:nvSpPr>
          <p:spPr>
            <a:xfrm>
              <a:off x="1203168" y="8746141"/>
              <a:ext cx="7560000" cy="2596820"/>
            </a:xfrm>
            <a:prstGeom prst="rect">
              <a:avLst/>
            </a:prstGeom>
          </p:spPr>
          <p:txBody>
            <a:bodyPr wrap="square">
              <a:spAutoFit/>
            </a:bodyPr>
            <a:lstStyle/>
            <a:p>
              <a:pPr algn="ctr"/>
              <a:r>
                <a:rPr lang="en-US" sz="4000" b="1" dirty="0" smtClean="0">
                  <a:latin typeface="Calibri" panose="020F0502020204030204" pitchFamily="34" charset="0"/>
                </a:rPr>
                <a:t>Incident reduction</a:t>
              </a:r>
            </a:p>
            <a:p>
              <a:pPr algn="ctr"/>
              <a:r>
                <a:rPr lang="en-US" sz="2400" dirty="0">
                  <a:solidFill>
                    <a:prstClr val="black"/>
                  </a:solidFill>
                  <a:latin typeface="Calibri" panose="020F0502020204030204" pitchFamily="34" charset="0"/>
                </a:rPr>
                <a:t>M</a:t>
              </a:r>
              <a:r>
                <a:rPr lang="en-US" sz="2400" dirty="0" smtClean="0">
                  <a:solidFill>
                    <a:prstClr val="black"/>
                  </a:solidFill>
                  <a:latin typeface="Calibri" panose="020F0502020204030204" pitchFamily="34" charset="0"/>
                </a:rPr>
                <a:t>anage </a:t>
              </a:r>
              <a:r>
                <a:rPr lang="en-US" sz="2400" dirty="0">
                  <a:solidFill>
                    <a:prstClr val="black"/>
                  </a:solidFill>
                  <a:latin typeface="Calibri" panose="020F0502020204030204" pitchFamily="34" charset="0"/>
                </a:rPr>
                <a:t>all necessary alarms for monitoring and integration with other </a:t>
              </a:r>
              <a:r>
                <a:rPr lang="en-US" sz="2400" dirty="0" smtClean="0">
                  <a:solidFill>
                    <a:prstClr val="black"/>
                  </a:solidFill>
                  <a:latin typeface="Calibri" panose="020F0502020204030204" pitchFamily="34" charset="0"/>
                </a:rPr>
                <a:t>systems for</a:t>
              </a:r>
              <a:endParaRPr lang="en-US" sz="2400" dirty="0">
                <a:solidFill>
                  <a:prstClr val="black"/>
                </a:solidFill>
                <a:latin typeface="Calibri" panose="020F0502020204030204" pitchFamily="34" charset="0"/>
              </a:endParaRPr>
            </a:p>
            <a:p>
              <a:pPr algn="ctr"/>
              <a:r>
                <a:rPr lang="en-US" sz="2400" dirty="0" smtClean="0">
                  <a:solidFill>
                    <a:prstClr val="black"/>
                  </a:solidFill>
                  <a:latin typeface="Calibri" panose="020F0502020204030204" pitchFamily="34" charset="0"/>
                </a:rPr>
                <a:t> </a:t>
              </a:r>
              <a:r>
                <a:rPr lang="en-US" sz="2400" dirty="0">
                  <a:solidFill>
                    <a:prstClr val="black"/>
                  </a:solidFill>
                  <a:latin typeface="Calibri" panose="020F0502020204030204" pitchFamily="34" charset="0"/>
                </a:rPr>
                <a:t>early detection of service failures </a:t>
              </a:r>
              <a:r>
                <a:rPr lang="en-US" sz="2400" dirty="0" smtClean="0">
                  <a:solidFill>
                    <a:prstClr val="black"/>
                  </a:solidFill>
                  <a:latin typeface="Calibri" panose="020F0502020204030204" pitchFamily="34" charset="0"/>
                </a:rPr>
                <a:t>to avoid future </a:t>
              </a:r>
              <a:r>
                <a:rPr lang="en-US" sz="2400" dirty="0">
                  <a:solidFill>
                    <a:prstClr val="black"/>
                  </a:solidFill>
                  <a:latin typeface="Calibri" panose="020F0502020204030204" pitchFamily="34" charset="0"/>
                </a:rPr>
                <a:t>claims by users</a:t>
              </a:r>
            </a:p>
          </p:txBody>
        </p:sp>
        <p:sp>
          <p:nvSpPr>
            <p:cNvPr id="16" name="Rectangle 15"/>
            <p:cNvSpPr/>
            <p:nvPr/>
          </p:nvSpPr>
          <p:spPr>
            <a:xfrm>
              <a:off x="8526562" y="4142057"/>
              <a:ext cx="7560000" cy="768074"/>
            </a:xfrm>
            <a:prstGeom prst="rect">
              <a:avLst/>
            </a:prstGeom>
          </p:spPr>
          <p:txBody>
            <a:bodyPr wrap="square">
              <a:spAutoFit/>
            </a:bodyPr>
            <a:lstStyle/>
            <a:p>
              <a:pPr algn="ctr"/>
              <a:r>
                <a:rPr lang="en-US" sz="3600" b="1" i="1" dirty="0" smtClean="0">
                  <a:solidFill>
                    <a:prstClr val="black"/>
                  </a:solidFill>
                  <a:latin typeface="Calibri" panose="020F0502020204030204" pitchFamily="34" charset="0"/>
                </a:rPr>
                <a:t>Customer Centric Approach</a:t>
              </a:r>
              <a:endParaRPr lang="en-US" sz="2000" i="1" dirty="0">
                <a:solidFill>
                  <a:prstClr val="black"/>
                </a:solidFill>
                <a:latin typeface="Calibri" panose="020F0502020204030204" pitchFamily="34" charset="0"/>
              </a:endParaRPr>
            </a:p>
          </p:txBody>
        </p:sp>
        <p:sp>
          <p:nvSpPr>
            <p:cNvPr id="17" name="Rectangle 16"/>
            <p:cNvSpPr/>
            <p:nvPr/>
          </p:nvSpPr>
          <p:spPr>
            <a:xfrm>
              <a:off x="939808" y="6510183"/>
              <a:ext cx="7560000" cy="2157921"/>
            </a:xfrm>
            <a:prstGeom prst="rect">
              <a:avLst/>
            </a:prstGeom>
          </p:spPr>
          <p:txBody>
            <a:bodyPr wrap="square">
              <a:spAutoFit/>
            </a:bodyPr>
            <a:lstStyle/>
            <a:p>
              <a:pPr algn="ctr"/>
              <a:r>
                <a:rPr lang="en-US" sz="4000" b="1" dirty="0" smtClean="0">
                  <a:latin typeface="Calibri" panose="020F0502020204030204" pitchFamily="34" charset="0"/>
                </a:rPr>
                <a:t>Improve resolution </a:t>
              </a:r>
              <a:r>
                <a:rPr lang="en-US" sz="4000" b="1" dirty="0">
                  <a:latin typeface="Calibri" panose="020F0502020204030204" pitchFamily="34" charset="0"/>
                </a:rPr>
                <a:t>times</a:t>
              </a:r>
            </a:p>
            <a:p>
              <a:pPr algn="ctr"/>
              <a:r>
                <a:rPr lang="en-US" sz="2400" dirty="0" smtClean="0">
                  <a:solidFill>
                    <a:prstClr val="black"/>
                  </a:solidFill>
                  <a:latin typeface="Calibri" panose="020F0502020204030204" pitchFamily="34" charset="0"/>
                </a:rPr>
                <a:t> All the network information in real time in the same platform allows </a:t>
              </a:r>
              <a:r>
                <a:rPr lang="en-US" sz="2400" dirty="0" err="1" smtClean="0">
                  <a:solidFill>
                    <a:prstClr val="black"/>
                  </a:solidFill>
                  <a:latin typeface="Calibri" panose="020F0502020204030204" pitchFamily="34" charset="0"/>
                </a:rPr>
                <a:t>Telefónica</a:t>
              </a:r>
              <a:r>
                <a:rPr lang="en-US" sz="2400" dirty="0" smtClean="0">
                  <a:solidFill>
                    <a:prstClr val="black"/>
                  </a:solidFill>
                  <a:latin typeface="Calibri" panose="020F0502020204030204" pitchFamily="34" charset="0"/>
                </a:rPr>
                <a:t> to diagnose better and faster and </a:t>
              </a:r>
              <a:r>
                <a:rPr lang="en-US" sz="2400" dirty="0" err="1" smtClean="0">
                  <a:solidFill>
                    <a:prstClr val="black"/>
                  </a:solidFill>
                  <a:latin typeface="Calibri" panose="020F0502020204030204" pitchFamily="34" charset="0"/>
                </a:rPr>
                <a:t>optimice</a:t>
              </a:r>
              <a:r>
                <a:rPr lang="en-US" sz="2400" dirty="0" smtClean="0">
                  <a:solidFill>
                    <a:prstClr val="black"/>
                  </a:solidFill>
                  <a:latin typeface="Calibri" panose="020F0502020204030204" pitchFamily="34" charset="0"/>
                </a:rPr>
                <a:t> the resolution times</a:t>
              </a:r>
              <a:endParaRPr lang="en-US" sz="2400" dirty="0">
                <a:solidFill>
                  <a:prstClr val="black"/>
                </a:solidFill>
                <a:latin typeface="Calibri" panose="020F0502020204030204" pitchFamily="34" charset="0"/>
              </a:endParaRPr>
            </a:p>
          </p:txBody>
        </p:sp>
        <p:sp>
          <p:nvSpPr>
            <p:cNvPr id="18" name="Rectangle 17"/>
            <p:cNvSpPr/>
            <p:nvPr/>
          </p:nvSpPr>
          <p:spPr>
            <a:xfrm>
              <a:off x="15815779" y="8793817"/>
              <a:ext cx="7503440" cy="2889419"/>
            </a:xfrm>
            <a:prstGeom prst="rect">
              <a:avLst/>
            </a:prstGeom>
          </p:spPr>
          <p:txBody>
            <a:bodyPr wrap="square">
              <a:spAutoFit/>
            </a:bodyPr>
            <a:lstStyle/>
            <a:p>
              <a:pPr algn="ctr"/>
              <a:r>
                <a:rPr lang="en-US" sz="4000" b="1" dirty="0">
                  <a:latin typeface="Calibri" panose="020F0502020204030204" pitchFamily="34" charset="0"/>
                </a:rPr>
                <a:t>Optimization of preventive maintenance</a:t>
              </a:r>
            </a:p>
            <a:p>
              <a:pPr algn="ctr"/>
              <a:r>
                <a:rPr lang="en-US" sz="2400" dirty="0">
                  <a:solidFill>
                    <a:prstClr val="black"/>
                  </a:solidFill>
                  <a:latin typeface="Calibri" panose="020F0502020204030204" pitchFamily="34" charset="0"/>
                </a:rPr>
                <a:t>Analytical capabilities that can be integrated </a:t>
              </a:r>
              <a:r>
                <a:rPr lang="en-US" sz="2400" dirty="0" smtClean="0">
                  <a:solidFill>
                    <a:prstClr val="black"/>
                  </a:solidFill>
                  <a:latin typeface="Calibri" panose="020F0502020204030204" pitchFamily="34" charset="0"/>
                </a:rPr>
                <a:t>with functionalities </a:t>
              </a:r>
              <a:r>
                <a:rPr lang="en-US" sz="2400" dirty="0">
                  <a:solidFill>
                    <a:prstClr val="black"/>
                  </a:solidFill>
                  <a:latin typeface="Calibri" panose="020F0502020204030204" pitchFamily="34" charset="0"/>
                </a:rPr>
                <a:t>based on ML and </a:t>
              </a:r>
              <a:r>
                <a:rPr lang="en-US" sz="2400" dirty="0" smtClean="0">
                  <a:solidFill>
                    <a:prstClr val="black"/>
                  </a:solidFill>
                  <a:latin typeface="Calibri" panose="020F0502020204030204" pitchFamily="34" charset="0"/>
                </a:rPr>
                <a:t>AI to predict </a:t>
              </a:r>
              <a:r>
                <a:rPr lang="en-US" sz="2400" dirty="0">
                  <a:solidFill>
                    <a:prstClr val="black"/>
                  </a:solidFill>
                  <a:latin typeface="Calibri" panose="020F0502020204030204" pitchFamily="34" charset="0"/>
                </a:rPr>
                <a:t>future </a:t>
              </a:r>
              <a:r>
                <a:rPr lang="en-US" sz="2400" dirty="0" smtClean="0">
                  <a:solidFill>
                    <a:prstClr val="black"/>
                  </a:solidFill>
                  <a:latin typeface="Calibri" panose="020F0502020204030204" pitchFamily="34" charset="0"/>
                </a:rPr>
                <a:t>incidents</a:t>
              </a:r>
              <a:endParaRPr lang="en-US" sz="2400" dirty="0">
                <a:solidFill>
                  <a:prstClr val="black"/>
                </a:solidFill>
                <a:latin typeface="Calibri" panose="020F0502020204030204" pitchFamily="34" charset="0"/>
              </a:endParaRPr>
            </a:p>
          </p:txBody>
        </p:sp>
        <p:sp>
          <p:nvSpPr>
            <p:cNvPr id="19" name="Rectangle 18"/>
            <p:cNvSpPr>
              <a:spLocks/>
            </p:cNvSpPr>
            <p:nvPr/>
          </p:nvSpPr>
          <p:spPr>
            <a:xfrm>
              <a:off x="15646579" y="6407021"/>
              <a:ext cx="7560000" cy="2450520"/>
            </a:xfrm>
            <a:prstGeom prst="rect">
              <a:avLst/>
            </a:prstGeom>
          </p:spPr>
          <p:txBody>
            <a:bodyPr wrap="square">
              <a:spAutoFit/>
            </a:bodyPr>
            <a:lstStyle/>
            <a:p>
              <a:pPr algn="ctr"/>
              <a:r>
                <a:rPr lang="en-US" sz="4000" b="1" dirty="0" smtClean="0">
                  <a:latin typeface="Calibri" panose="020F0502020204030204" pitchFamily="34" charset="0"/>
                </a:rPr>
                <a:t>Increased customer satisfaction and experience </a:t>
              </a:r>
            </a:p>
            <a:p>
              <a:pPr algn="ctr"/>
              <a:r>
                <a:rPr lang="en-US" sz="2400" dirty="0">
                  <a:solidFill>
                    <a:prstClr val="black"/>
                  </a:solidFill>
                  <a:latin typeface="Calibri" panose="020F0502020204030204" pitchFamily="34" charset="0"/>
                </a:rPr>
                <a:t>Know the status of each </a:t>
              </a:r>
              <a:r>
                <a:rPr lang="en-US" sz="2400" dirty="0" smtClean="0">
                  <a:solidFill>
                    <a:prstClr val="black"/>
                  </a:solidFill>
                  <a:latin typeface="Calibri" panose="020F0502020204030204" pitchFamily="34" charset="0"/>
                </a:rPr>
                <a:t>client. Obtain great </a:t>
              </a:r>
              <a:r>
                <a:rPr lang="en-US" sz="2400" dirty="0">
                  <a:solidFill>
                    <a:prstClr val="black"/>
                  </a:solidFill>
                  <a:latin typeface="Calibri" panose="020F0502020204030204" pitchFamily="34" charset="0"/>
                </a:rPr>
                <a:t>flexibility to be able to adapt to the needs of each </a:t>
              </a:r>
              <a:r>
                <a:rPr lang="en-US" sz="2400" dirty="0" smtClean="0">
                  <a:solidFill>
                    <a:prstClr val="black"/>
                  </a:solidFill>
                  <a:latin typeface="Calibri" panose="020F0502020204030204" pitchFamily="34" charset="0"/>
                </a:rPr>
                <a:t>moment</a:t>
              </a:r>
              <a:endParaRPr lang="en-US" sz="2400" dirty="0">
                <a:solidFill>
                  <a:prstClr val="black"/>
                </a:solidFill>
                <a:latin typeface="Calibri" panose="020F0502020204030204" pitchFamily="34" charset="0"/>
              </a:endParaRPr>
            </a:p>
          </p:txBody>
        </p:sp>
        <p:sp>
          <p:nvSpPr>
            <p:cNvPr id="26" name="Rectangle 25"/>
            <p:cNvSpPr/>
            <p:nvPr/>
          </p:nvSpPr>
          <p:spPr>
            <a:xfrm>
              <a:off x="8255779" y="11276631"/>
              <a:ext cx="7560000" cy="2157921"/>
            </a:xfrm>
            <a:prstGeom prst="rect">
              <a:avLst/>
            </a:prstGeom>
          </p:spPr>
          <p:txBody>
            <a:bodyPr wrap="square">
              <a:spAutoFit/>
            </a:bodyPr>
            <a:lstStyle/>
            <a:p>
              <a:pPr algn="ctr"/>
              <a:r>
                <a:rPr lang="en-US" sz="4000" b="1" dirty="0">
                  <a:latin typeface="Calibri" panose="020F0502020204030204" pitchFamily="34" charset="0"/>
                </a:rPr>
                <a:t>Knowledge of the root cause</a:t>
              </a:r>
            </a:p>
            <a:p>
              <a:pPr algn="ctr"/>
              <a:r>
                <a:rPr lang="en-US" sz="2400" b="1" dirty="0" smtClean="0">
                  <a:solidFill>
                    <a:prstClr val="black"/>
                  </a:solidFill>
                  <a:latin typeface="Calibri" panose="020F0502020204030204" pitchFamily="34" charset="0"/>
                </a:rPr>
                <a:t> </a:t>
              </a:r>
              <a:r>
                <a:rPr lang="en-US" sz="2400" dirty="0" smtClean="0">
                  <a:solidFill>
                    <a:prstClr val="black"/>
                  </a:solidFill>
                  <a:latin typeface="Calibri" panose="020F0502020204030204" pitchFamily="34" charset="0"/>
                </a:rPr>
                <a:t>Knowing </a:t>
              </a:r>
              <a:r>
                <a:rPr lang="en-US" sz="2400" dirty="0">
                  <a:solidFill>
                    <a:prstClr val="black"/>
                  </a:solidFill>
                  <a:latin typeface="Calibri" panose="020F0502020204030204" pitchFamily="34" charset="0"/>
                </a:rPr>
                <a:t>in which application, geographical area or in which client/s the failure is located brings benefits such as prioritizing incidents in maintenance plans</a:t>
              </a:r>
            </a:p>
          </p:txBody>
        </p:sp>
      </p:grpSp>
      <p:sp>
        <p:nvSpPr>
          <p:cNvPr id="5" name="Right Arrow 4"/>
          <p:cNvSpPr/>
          <p:nvPr/>
        </p:nvSpPr>
        <p:spPr>
          <a:xfrm>
            <a:off x="9480842" y="4458017"/>
            <a:ext cx="5971192" cy="863462"/>
          </a:xfrm>
          <a:prstGeom prst="rightArrow">
            <a:avLst>
              <a:gd name="adj1" fmla="val 75007"/>
              <a:gd name="adj2" fmla="val 46874"/>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S">
              <a:solidFill>
                <a:prstClr val="black"/>
              </a:solidFill>
            </a:endParaRPr>
          </a:p>
        </p:txBody>
      </p:sp>
      <p:sp>
        <p:nvSpPr>
          <p:cNvPr id="28" name="Rectángulo 27"/>
          <p:cNvSpPr/>
          <p:nvPr/>
        </p:nvSpPr>
        <p:spPr>
          <a:xfrm>
            <a:off x="-273727" y="-139987"/>
            <a:ext cx="892668" cy="636814"/>
          </a:xfrm>
          <a:prstGeom prst="rect">
            <a:avLst/>
          </a:prstGeom>
          <a:solidFill>
            <a:srgbClr val="9AAE04"/>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6000" dirty="0" smtClean="0"/>
              <a:t>*</a:t>
            </a:r>
            <a:endParaRPr lang="es-ES_tradnl" sz="6000" dirty="0"/>
          </a:p>
        </p:txBody>
      </p:sp>
    </p:spTree>
    <p:extLst>
      <p:ext uri="{BB962C8B-B14F-4D97-AF65-F5344CB8AC3E}">
        <p14:creationId xmlns:p14="http://schemas.microsoft.com/office/powerpoint/2010/main" val="859977594"/>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Encrypted</a:t>
            </a:r>
          </a:p>
          <a:p>
            <a:pPr marL="0" lvl="0" indent="0" algn="ctr">
              <a:buNone/>
            </a:pPr>
            <a:r>
              <a:rPr lang="en-US" sz="2400" b="1" dirty="0" smtClean="0">
                <a:solidFill>
                  <a:prstClr val="white"/>
                </a:solidFill>
                <a:latin typeface="Calibri" panose="020F0502020204030204" pitchFamily="34" charset="0"/>
              </a:rPr>
              <a:t> Interfaces</a:t>
            </a:r>
            <a:endParaRPr lang="en-US" sz="2400" b="1" dirty="0">
              <a:solidFill>
                <a:prstClr val="white"/>
              </a:solidFill>
              <a:latin typeface="Calibri" panose="020F0502020204030204" pitchFamily="34" charset="0"/>
            </a:endParaRPr>
          </a:p>
        </p:txBody>
      </p:sp>
      <p:sp>
        <p:nvSpPr>
          <p:cNvPr id="13"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3" name="Rectangle 2"/>
          <p:cNvSpPr/>
          <p:nvPr/>
        </p:nvSpPr>
        <p:spPr>
          <a:xfrm>
            <a:off x="1390799" y="873133"/>
            <a:ext cx="18829516" cy="1425574"/>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wrap="none" lIns="95992" tIns="95992" rIns="95992" bIns="95992">
            <a:noAutofit/>
          </a:bodyPr>
          <a:lstStyle/>
          <a:p>
            <a:pPr>
              <a:spcBef>
                <a:spcPts val="3200"/>
              </a:spcBef>
            </a:pPr>
            <a:r>
              <a:rPr lang="en-US" sz="4000" b="1" dirty="0" smtClean="0">
                <a:solidFill>
                  <a:prstClr val="black"/>
                </a:solidFill>
                <a:latin typeface="Calibri" panose="020F0502020204030204" pitchFamily="34" charset="0"/>
              </a:rPr>
              <a:t>SOLUTION DEFINED FOR INFORMATION PROCESSING ON ENCRYPTED INTERFACES (UP + CP)</a:t>
            </a:r>
            <a:endParaRPr lang="en-US" sz="4000" b="1" dirty="0">
              <a:solidFill>
                <a:prstClr val="black"/>
              </a:solidFill>
              <a:latin typeface="Calibri" panose="020F0502020204030204" pitchFamily="34" charset="0"/>
            </a:endParaRPr>
          </a:p>
        </p:txBody>
      </p:sp>
      <p:sp>
        <p:nvSpPr>
          <p:cNvPr id="12" name="TextBox 11"/>
          <p:cNvSpPr txBox="1"/>
          <p:nvPr/>
        </p:nvSpPr>
        <p:spPr>
          <a:xfrm>
            <a:off x="7440770" y="6183010"/>
            <a:ext cx="5040203" cy="738664"/>
          </a:xfrm>
          <a:prstGeom prst="rect">
            <a:avLst/>
          </a:prstGeom>
          <a:solidFill>
            <a:srgbClr val="2099D8"/>
          </a:solidFill>
        </p:spPr>
        <p:txBody>
          <a:bodyPr wrap="square" lIns="243840" tIns="121920" rIns="243840" bIns="121920" rtlCol="0" anchor="b" anchorCtr="0">
            <a:spAutoFit/>
          </a:bodyPr>
          <a:lstStyle/>
          <a:p>
            <a:pPr algn="ctr" defTabSz="1219170">
              <a:defRPr/>
            </a:pPr>
            <a:r>
              <a:rPr lang="en-US" sz="3200" b="1" kern="0" dirty="0">
                <a:solidFill>
                  <a:srgbClr val="FFFFFF"/>
                </a:solidFill>
                <a:latin typeface="Calibri" panose="020F0502020204030204" pitchFamily="34" charset="0"/>
                <a:cs typeface="Calibri" panose="020F0502020204030204" pitchFamily="34" charset="0"/>
              </a:rPr>
              <a:t>No loss of functionality</a:t>
            </a:r>
          </a:p>
        </p:txBody>
      </p:sp>
      <p:sp>
        <p:nvSpPr>
          <p:cNvPr id="16" name="TextBox 15"/>
          <p:cNvSpPr txBox="1"/>
          <p:nvPr/>
        </p:nvSpPr>
        <p:spPr>
          <a:xfrm>
            <a:off x="2400567" y="7189262"/>
            <a:ext cx="5040203" cy="738664"/>
          </a:xfrm>
          <a:prstGeom prst="rect">
            <a:avLst/>
          </a:prstGeom>
          <a:solidFill>
            <a:srgbClr val="27A6C2"/>
          </a:solidFill>
        </p:spPr>
        <p:txBody>
          <a:bodyPr wrap="square" lIns="243840" tIns="121920" rIns="243840" bIns="121920" rtlCol="0" anchor="b" anchorCtr="0">
            <a:spAutoFit/>
          </a:bodyPr>
          <a:lstStyle/>
          <a:p>
            <a:pPr algn="ctr" defTabSz="1219170">
              <a:defRPr/>
            </a:pPr>
            <a:r>
              <a:rPr lang="en-US" sz="3200" b="1" kern="0" dirty="0" smtClean="0">
                <a:solidFill>
                  <a:srgbClr val="FFFFFF"/>
                </a:solidFill>
                <a:latin typeface="Calibri" panose="020F0502020204030204" pitchFamily="34" charset="0"/>
                <a:cs typeface="Calibri" panose="020F0502020204030204" pitchFamily="34" charset="0"/>
              </a:rPr>
              <a:t>Security</a:t>
            </a:r>
          </a:p>
        </p:txBody>
      </p:sp>
      <p:sp>
        <p:nvSpPr>
          <p:cNvPr id="17" name="TextBox 16"/>
          <p:cNvSpPr txBox="1"/>
          <p:nvPr/>
        </p:nvSpPr>
        <p:spPr>
          <a:xfrm>
            <a:off x="12480972" y="4964481"/>
            <a:ext cx="5040203" cy="738664"/>
          </a:xfrm>
          <a:prstGeom prst="rect">
            <a:avLst/>
          </a:prstGeom>
          <a:solidFill>
            <a:srgbClr val="5BBE77"/>
          </a:solidFill>
        </p:spPr>
        <p:txBody>
          <a:bodyPr wrap="square" lIns="243840" tIns="121920" rIns="243840" bIns="121920" rtlCol="0" anchor="b" anchorCtr="0">
            <a:spAutoFit/>
          </a:bodyPr>
          <a:lstStyle/>
          <a:p>
            <a:pPr algn="ctr" defTabSz="1219170">
              <a:defRPr/>
            </a:pPr>
            <a:r>
              <a:rPr lang="en-US" sz="3200" b="1" kern="0" dirty="0" smtClean="0">
                <a:solidFill>
                  <a:srgbClr val="FFFFFF"/>
                </a:solidFill>
                <a:latin typeface="Calibri" panose="020F0502020204030204" pitchFamily="34" charset="0"/>
                <a:cs typeface="Calibri" panose="020F0502020204030204" pitchFamily="34" charset="0"/>
              </a:rPr>
              <a:t>Machine Learning</a:t>
            </a:r>
          </a:p>
        </p:txBody>
      </p:sp>
      <p:sp>
        <p:nvSpPr>
          <p:cNvPr id="18" name="TextBox 17"/>
          <p:cNvSpPr txBox="1"/>
          <p:nvPr/>
        </p:nvSpPr>
        <p:spPr>
          <a:xfrm>
            <a:off x="17517886" y="3745953"/>
            <a:ext cx="5040203" cy="738664"/>
          </a:xfrm>
          <a:prstGeom prst="rect">
            <a:avLst/>
          </a:prstGeom>
          <a:solidFill>
            <a:srgbClr val="8DC928"/>
          </a:solidFill>
        </p:spPr>
        <p:txBody>
          <a:bodyPr wrap="square" lIns="243840" tIns="121920" rIns="243840" bIns="121920" rtlCol="0" anchor="b" anchorCtr="0">
            <a:spAutoFit/>
          </a:bodyPr>
          <a:lstStyle/>
          <a:p>
            <a:pPr algn="ctr" defTabSz="1219170">
              <a:defRPr/>
            </a:pPr>
            <a:r>
              <a:rPr lang="en-US" sz="3200" b="1" kern="0" dirty="0" smtClean="0">
                <a:solidFill>
                  <a:srgbClr val="FFFFFF"/>
                </a:solidFill>
                <a:latin typeface="Calibri" panose="020F0502020204030204" pitchFamily="34" charset="0"/>
                <a:cs typeface="Calibri" panose="020F0502020204030204" pitchFamily="34" charset="0"/>
              </a:rPr>
              <a:t>Quality of Experience</a:t>
            </a:r>
          </a:p>
        </p:txBody>
      </p:sp>
      <p:sp>
        <p:nvSpPr>
          <p:cNvPr id="19" name="TextBox 18"/>
          <p:cNvSpPr txBox="1"/>
          <p:nvPr/>
        </p:nvSpPr>
        <p:spPr>
          <a:xfrm>
            <a:off x="12480972" y="5729448"/>
            <a:ext cx="5040203" cy="6983252"/>
          </a:xfrm>
          <a:prstGeom prst="rect">
            <a:avLst/>
          </a:prstGeom>
          <a:solidFill>
            <a:srgbClr val="2099D8">
              <a:alpha val="20000"/>
            </a:srgbClr>
          </a:solidFill>
        </p:spPr>
        <p:txBody>
          <a:bodyPr wrap="square" lIns="243840" tIns="121920" rIns="243840" bIns="121920" rtlCol="0">
            <a:noAutofit/>
          </a:bodyPr>
          <a:lstStyle/>
          <a:p>
            <a:pPr defTabSz="1219170"/>
            <a:r>
              <a:rPr lang="en-US" sz="2800" kern="0" dirty="0">
                <a:solidFill>
                  <a:prstClr val="black"/>
                </a:solidFill>
                <a:latin typeface="Calibri" panose="020F0502020204030204" pitchFamily="34" charset="0"/>
                <a:cs typeface="Calibri" panose="020F0502020204030204" pitchFamily="34" charset="0"/>
              </a:rPr>
              <a:t>The solution </a:t>
            </a:r>
            <a:r>
              <a:rPr lang="en-US" sz="2800" kern="0" dirty="0" smtClean="0">
                <a:solidFill>
                  <a:prstClr val="black"/>
                </a:solidFill>
                <a:latin typeface="Calibri" panose="020F0502020204030204" pitchFamily="34" charset="0"/>
                <a:cs typeface="Calibri" panose="020F0502020204030204" pitchFamily="34" charset="0"/>
              </a:rPr>
              <a:t>will </a:t>
            </a:r>
            <a:r>
              <a:rPr lang="en-US" sz="2800" kern="0" dirty="0">
                <a:solidFill>
                  <a:prstClr val="black"/>
                </a:solidFill>
                <a:latin typeface="Calibri" panose="020F0502020204030204" pitchFamily="34" charset="0"/>
                <a:cs typeface="Calibri" panose="020F0502020204030204" pitchFamily="34" charset="0"/>
              </a:rPr>
              <a:t>be able to </a:t>
            </a:r>
            <a:r>
              <a:rPr lang="en-US" sz="2800" b="1" kern="0" dirty="0">
                <a:solidFill>
                  <a:prstClr val="black"/>
                </a:solidFill>
                <a:latin typeface="Calibri" panose="020F0502020204030204" pitchFamily="34" charset="0"/>
                <a:cs typeface="Calibri" panose="020F0502020204030204" pitchFamily="34" charset="0"/>
              </a:rPr>
              <a:t>decode the encrypted streaming traffic based on machine learning algorithms </a:t>
            </a:r>
            <a:r>
              <a:rPr lang="en-US" sz="2800" kern="0" dirty="0">
                <a:solidFill>
                  <a:prstClr val="black"/>
                </a:solidFill>
                <a:latin typeface="Calibri" panose="020F0502020204030204" pitchFamily="34" charset="0"/>
                <a:cs typeface="Calibri" panose="020F0502020204030204" pitchFamily="34" charset="0"/>
              </a:rPr>
              <a:t>and </a:t>
            </a:r>
            <a:r>
              <a:rPr lang="en-US" sz="2800" kern="0" dirty="0" smtClean="0">
                <a:solidFill>
                  <a:prstClr val="black"/>
                </a:solidFill>
                <a:latin typeface="Calibri" panose="020F0502020204030204" pitchFamily="34" charset="0"/>
                <a:cs typeface="Calibri" panose="020F0502020204030204" pitchFamily="34" charset="0"/>
              </a:rPr>
              <a:t>will have an</a:t>
            </a:r>
            <a:r>
              <a:rPr lang="en-US" sz="2800" b="1" kern="0" dirty="0" smtClean="0">
                <a:solidFill>
                  <a:prstClr val="black"/>
                </a:solidFill>
                <a:latin typeface="Calibri" panose="020F0502020204030204" pitchFamily="34" charset="0"/>
                <a:cs typeface="Calibri" panose="020F0502020204030204" pitchFamily="34" charset="0"/>
              </a:rPr>
              <a:t> </a:t>
            </a:r>
            <a:r>
              <a:rPr lang="en-US" sz="2800" b="1" kern="0" dirty="0">
                <a:solidFill>
                  <a:prstClr val="black"/>
                </a:solidFill>
                <a:latin typeface="Calibri" panose="020F0502020204030204" pitchFamily="34" charset="0"/>
                <a:cs typeface="Calibri" panose="020F0502020204030204" pitchFamily="34" charset="0"/>
              </a:rPr>
              <a:t>accuracy above 85%, </a:t>
            </a:r>
            <a:r>
              <a:rPr lang="en-US" sz="2800" kern="0" dirty="0">
                <a:solidFill>
                  <a:prstClr val="black"/>
                </a:solidFill>
                <a:latin typeface="Calibri" panose="020F0502020204030204" pitchFamily="34" charset="0"/>
                <a:cs typeface="Calibri" panose="020F0502020204030204" pitchFamily="34" charset="0"/>
              </a:rPr>
              <a:t>which means being able to categorize 85% of the encrypted traffic being able to create a service model based on traffic identification</a:t>
            </a:r>
          </a:p>
        </p:txBody>
      </p:sp>
      <p:sp>
        <p:nvSpPr>
          <p:cNvPr id="20" name="TextBox 19"/>
          <p:cNvSpPr txBox="1"/>
          <p:nvPr/>
        </p:nvSpPr>
        <p:spPr>
          <a:xfrm>
            <a:off x="2403856" y="7954819"/>
            <a:ext cx="5040203" cy="4768976"/>
          </a:xfrm>
          <a:prstGeom prst="rect">
            <a:avLst/>
          </a:prstGeom>
          <a:solidFill>
            <a:srgbClr val="27A6C2">
              <a:alpha val="20000"/>
            </a:srgbClr>
          </a:solidFill>
        </p:spPr>
        <p:txBody>
          <a:bodyPr wrap="square" lIns="243840" tIns="121920" rIns="243840" bIns="121920" rtlCol="0">
            <a:noAutofit/>
          </a:bodyPr>
          <a:lstStyle/>
          <a:p>
            <a:pPr defTabSz="1219170">
              <a:spcBef>
                <a:spcPts val="600"/>
              </a:spcBef>
            </a:pPr>
            <a:r>
              <a:rPr lang="en-US" sz="2800" kern="0" dirty="0" smtClean="0">
                <a:solidFill>
                  <a:prstClr val="black"/>
                </a:solidFill>
                <a:latin typeface="Calibri" panose="020F0502020204030204" pitchFamily="34" charset="0"/>
                <a:cs typeface="Calibri" panose="020F0502020204030204" pitchFamily="34" charset="0"/>
              </a:rPr>
              <a:t>The </a:t>
            </a:r>
            <a:r>
              <a:rPr lang="en-US" sz="2800" b="1" kern="0" dirty="0" smtClean="0">
                <a:solidFill>
                  <a:prstClr val="black"/>
                </a:solidFill>
                <a:latin typeface="Calibri" panose="020F0502020204030204" pitchFamily="34" charset="0"/>
                <a:cs typeface="Calibri" panose="020F0502020204030204" pitchFamily="34" charset="0"/>
              </a:rPr>
              <a:t>data will be secure from the moment it is sent to the moment they are checked </a:t>
            </a:r>
          </a:p>
          <a:p>
            <a:pPr marL="285750" indent="-285750" defTabSz="1219170">
              <a:spcBef>
                <a:spcPts val="600"/>
              </a:spcBef>
              <a:buFont typeface="Arial" panose="020B0604020202020204" pitchFamily="34" charset="0"/>
              <a:buChar char="•"/>
            </a:pPr>
            <a:r>
              <a:rPr lang="en-US" sz="2800" kern="0" dirty="0" smtClean="0">
                <a:solidFill>
                  <a:prstClr val="black"/>
                </a:solidFill>
                <a:latin typeface="Calibri" panose="020F0502020204030204" pitchFamily="34" charset="0"/>
                <a:cs typeface="Calibri" panose="020F0502020204030204" pitchFamily="34" charset="0"/>
              </a:rPr>
              <a:t>Encrypted data </a:t>
            </a:r>
            <a:r>
              <a:rPr lang="en-US" sz="2800" b="1" kern="0" dirty="0" smtClean="0">
                <a:solidFill>
                  <a:prstClr val="black"/>
                </a:solidFill>
                <a:latin typeface="Calibri" panose="020F0502020204030204" pitchFamily="34" charset="0"/>
                <a:cs typeface="Calibri" panose="020F0502020204030204" pitchFamily="34" charset="0"/>
              </a:rPr>
              <a:t>in transit</a:t>
            </a:r>
          </a:p>
          <a:p>
            <a:pPr marL="285750" indent="-285750" defTabSz="1219170">
              <a:spcBef>
                <a:spcPts val="600"/>
              </a:spcBef>
              <a:buFont typeface="Arial" panose="020B0604020202020204" pitchFamily="34" charset="0"/>
              <a:buChar char="•"/>
            </a:pPr>
            <a:r>
              <a:rPr lang="en-US" sz="2800" kern="0" dirty="0" smtClean="0">
                <a:solidFill>
                  <a:prstClr val="black"/>
                </a:solidFill>
                <a:latin typeface="Calibri" panose="020F0502020204030204" pitchFamily="34" charset="0"/>
                <a:cs typeface="Calibri" panose="020F0502020204030204" pitchFamily="34" charset="0"/>
              </a:rPr>
              <a:t>Encrypted </a:t>
            </a:r>
            <a:r>
              <a:rPr lang="en-US" sz="2800" b="1" kern="0" dirty="0" smtClean="0">
                <a:solidFill>
                  <a:prstClr val="black"/>
                </a:solidFill>
                <a:latin typeface="Calibri" panose="020F0502020204030204" pitchFamily="34" charset="0"/>
                <a:cs typeface="Calibri" panose="020F0502020204030204" pitchFamily="34" charset="0"/>
              </a:rPr>
              <a:t>data in storage</a:t>
            </a:r>
          </a:p>
          <a:p>
            <a:pPr marL="285750" indent="-285750" defTabSz="1219170">
              <a:spcBef>
                <a:spcPts val="600"/>
              </a:spcBef>
              <a:buFont typeface="Arial" panose="020B0604020202020204" pitchFamily="34" charset="0"/>
              <a:buChar char="•"/>
            </a:pPr>
            <a:r>
              <a:rPr lang="en-US" sz="2800" kern="0" dirty="0" smtClean="0">
                <a:solidFill>
                  <a:prstClr val="black"/>
                </a:solidFill>
                <a:latin typeface="Calibri" panose="020F0502020204030204" pitchFamily="34" charset="0"/>
                <a:cs typeface="Calibri" panose="020F0502020204030204" pitchFamily="34" charset="0"/>
              </a:rPr>
              <a:t>Authenticated data in transit with cross-encryption authentication with digital certificates </a:t>
            </a:r>
            <a:endParaRPr lang="en-US" sz="2800" kern="0" dirty="0">
              <a:solidFill>
                <a:prstClr val="black"/>
              </a:solidFill>
              <a:latin typeface="Calibri" panose="020F0502020204030204" pitchFamily="34" charset="0"/>
              <a:cs typeface="Calibri" panose="020F0502020204030204" pitchFamily="34" charset="0"/>
            </a:endParaRPr>
          </a:p>
        </p:txBody>
      </p:sp>
      <p:sp>
        <p:nvSpPr>
          <p:cNvPr id="21" name="TextBox 20"/>
          <p:cNvSpPr txBox="1"/>
          <p:nvPr/>
        </p:nvSpPr>
        <p:spPr>
          <a:xfrm>
            <a:off x="17517886" y="4511511"/>
            <a:ext cx="5040203" cy="8201189"/>
          </a:xfrm>
          <a:prstGeom prst="rect">
            <a:avLst/>
          </a:prstGeom>
          <a:solidFill>
            <a:srgbClr val="5BBE77">
              <a:alpha val="20000"/>
            </a:srgbClr>
          </a:solidFill>
        </p:spPr>
        <p:txBody>
          <a:bodyPr wrap="square" lIns="243840" tIns="121920" rIns="243840" bIns="121920" rtlCol="0">
            <a:noAutofit/>
          </a:bodyPr>
          <a:lstStyle/>
          <a:p>
            <a:pPr defTabSz="1219170">
              <a:spcBef>
                <a:spcPts val="600"/>
              </a:spcBef>
            </a:pPr>
            <a:r>
              <a:rPr lang="en-US" sz="2800" dirty="0" smtClean="0">
                <a:solidFill>
                  <a:prstClr val="black"/>
                </a:solidFill>
                <a:latin typeface="Calibri" panose="020F0502020204030204" pitchFamily="34" charset="0"/>
                <a:cs typeface="Calibri" panose="020F0502020204030204" pitchFamily="34" charset="0"/>
              </a:rPr>
              <a:t>The Solution provides a QoE Score for each service and decompose it into its components. Moreover, we can create and adapt the QoE formulate according to the needs. The SOC will display all </a:t>
            </a:r>
            <a:r>
              <a:rPr lang="en-US" sz="2800" b="1" dirty="0" smtClean="0">
                <a:solidFill>
                  <a:prstClr val="black"/>
                </a:solidFill>
                <a:latin typeface="Calibri" panose="020F0502020204030204" pitchFamily="34" charset="0"/>
                <a:cs typeface="Calibri" panose="020F0502020204030204" pitchFamily="34" charset="0"/>
              </a:rPr>
              <a:t>service-related KQIs</a:t>
            </a:r>
            <a:r>
              <a:rPr lang="en-US" sz="2800" dirty="0" smtClean="0">
                <a:solidFill>
                  <a:prstClr val="black"/>
                </a:solidFill>
                <a:latin typeface="Calibri" panose="020F0502020204030204" pitchFamily="34" charset="0"/>
                <a:cs typeface="Calibri" panose="020F0502020204030204" pitchFamily="34" charset="0"/>
              </a:rPr>
              <a:t> (encrypted and decrypted KQIs) on the same screen</a:t>
            </a:r>
          </a:p>
          <a:p>
            <a:pPr defTabSz="1219170"/>
            <a:endParaRPr lang="en-US" sz="2800" dirty="0" smtClean="0">
              <a:solidFill>
                <a:prstClr val="black"/>
              </a:solidFill>
              <a:latin typeface="Calibri" panose="020F0502020204030204" pitchFamily="34" charset="0"/>
              <a:cs typeface="Calibri" panose="020F0502020204030204" pitchFamily="34" charset="0"/>
            </a:endParaRPr>
          </a:p>
          <a:p>
            <a:pPr defTabSz="1219170"/>
            <a:r>
              <a:rPr lang="en-US" sz="2800" kern="0" dirty="0" smtClean="0">
                <a:solidFill>
                  <a:prstClr val="black"/>
                </a:solidFill>
                <a:latin typeface="Calibri" panose="020F0502020204030204" pitchFamily="34" charset="0"/>
                <a:cs typeface="Calibri" panose="020F0502020204030204" pitchFamily="34" charset="0"/>
              </a:rPr>
              <a:t> </a:t>
            </a:r>
            <a:endParaRPr lang="en-US" sz="2800" kern="0" dirty="0">
              <a:solidFill>
                <a:prstClr val="black"/>
              </a:solidFill>
              <a:latin typeface="Calibri" panose="020F0502020204030204" pitchFamily="34" charset="0"/>
              <a:cs typeface="Calibri" panose="020F0502020204030204" pitchFamily="34" charset="0"/>
            </a:endParaRPr>
          </a:p>
        </p:txBody>
      </p:sp>
      <p:sp>
        <p:nvSpPr>
          <p:cNvPr id="22" name="TextBox 21"/>
          <p:cNvSpPr txBox="1"/>
          <p:nvPr/>
        </p:nvSpPr>
        <p:spPr>
          <a:xfrm>
            <a:off x="7440770" y="6948568"/>
            <a:ext cx="5040203" cy="5764132"/>
          </a:xfrm>
          <a:prstGeom prst="rect">
            <a:avLst/>
          </a:prstGeom>
          <a:solidFill>
            <a:srgbClr val="5BBE77">
              <a:alpha val="20000"/>
            </a:srgbClr>
          </a:solidFill>
        </p:spPr>
        <p:txBody>
          <a:bodyPr wrap="square" lIns="243840" tIns="121920" rIns="243840" bIns="121920" rtlCol="0">
            <a:noAutofit/>
          </a:bodyPr>
          <a:lstStyle>
            <a:defPPr>
              <a:defRPr lang="en-US"/>
            </a:defPPr>
            <a:lvl1pPr defTabSz="1219170">
              <a:spcBef>
                <a:spcPts val="600"/>
              </a:spcBef>
              <a:defRPr sz="2800">
                <a:latin typeface="Calibri" panose="020F0502020204030204" pitchFamily="34" charset="0"/>
                <a:cs typeface="Calibri" panose="020F0502020204030204" pitchFamily="34" charset="0"/>
              </a:defRPr>
            </a:lvl1pPr>
          </a:lstStyle>
          <a:p>
            <a:r>
              <a:rPr lang="en-US" dirty="0">
                <a:solidFill>
                  <a:prstClr val="black"/>
                </a:solidFill>
              </a:rPr>
              <a:t>In the No-Full Stack solution, the SOC solution will be integrated with Telefonica España's probes to collect both control and user data without loss of functionality, ensuring the decryption of 5G </a:t>
            </a:r>
            <a:r>
              <a:rPr lang="en-US" dirty="0" smtClean="0">
                <a:solidFill>
                  <a:prstClr val="black"/>
                </a:solidFill>
              </a:rPr>
              <a:t>signaling </a:t>
            </a:r>
            <a:r>
              <a:rPr lang="en-US" dirty="0">
                <a:solidFill>
                  <a:prstClr val="black"/>
                </a:solidFill>
              </a:rPr>
              <a:t>with a &gt;85% success </a:t>
            </a:r>
            <a:r>
              <a:rPr lang="en-US" dirty="0" smtClean="0">
                <a:solidFill>
                  <a:prstClr val="black"/>
                </a:solidFill>
              </a:rPr>
              <a:t>rate</a:t>
            </a:r>
            <a:endParaRPr lang="en-US" dirty="0">
              <a:solidFill>
                <a:prstClr val="black"/>
              </a:solidFill>
            </a:endParaRPr>
          </a:p>
        </p:txBody>
      </p:sp>
      <p:grpSp>
        <p:nvGrpSpPr>
          <p:cNvPr id="5" name="Group 4"/>
          <p:cNvGrpSpPr/>
          <p:nvPr/>
        </p:nvGrpSpPr>
        <p:grpSpPr>
          <a:xfrm>
            <a:off x="2023884" y="3152768"/>
            <a:ext cx="15505627" cy="2076862"/>
            <a:chOff x="3395484" y="4182846"/>
            <a:chExt cx="15505627" cy="2076862"/>
          </a:xfrm>
        </p:grpSpPr>
        <p:sp>
          <p:nvSpPr>
            <p:cNvPr id="10" name="Right Arrow 9"/>
            <p:cNvSpPr/>
            <p:nvPr/>
          </p:nvSpPr>
          <p:spPr>
            <a:xfrm>
              <a:off x="5473111" y="4830450"/>
              <a:ext cx="13428000" cy="699309"/>
            </a:xfrm>
            <a:prstGeom prst="rightArrow">
              <a:avLst/>
            </a:prstGeom>
            <a:gradFill rotWithShape="1">
              <a:gsLst>
                <a:gs pos="0">
                  <a:srgbClr val="2099D8"/>
                </a:gs>
                <a:gs pos="100000">
                  <a:srgbClr val="8DC928"/>
                </a:gs>
              </a:gsLst>
              <a:lin ang="0" scaled="0"/>
            </a:gradFill>
            <a:ln w="9525" cap="flat" cmpd="sng" algn="ctr">
              <a:noFill/>
              <a:prstDash val="solid"/>
            </a:ln>
            <a:effectLst/>
          </p:spPr>
          <p:txBody>
            <a:bodyPr rtlCol="0" anchor="ctr"/>
            <a:lstStyle/>
            <a:p>
              <a:pPr algn="ctr" defTabSz="1219170">
                <a:defRPr/>
              </a:pPr>
              <a:endParaRPr lang="en-US" sz="3200" kern="0" dirty="0" smtClean="0">
                <a:solidFill>
                  <a:prstClr val="white"/>
                </a:solidFill>
                <a:latin typeface="Calibri" panose="020F0502020204030204" pitchFamily="34" charset="0"/>
              </a:endParaRPr>
            </a:p>
          </p:txBody>
        </p:sp>
        <p:grpSp>
          <p:nvGrpSpPr>
            <p:cNvPr id="23" name="Group 22"/>
            <p:cNvGrpSpPr/>
            <p:nvPr/>
          </p:nvGrpSpPr>
          <p:grpSpPr>
            <a:xfrm>
              <a:off x="3395484" y="4182846"/>
              <a:ext cx="2657802" cy="2076862"/>
              <a:chOff x="1184550" y="864627"/>
              <a:chExt cx="1074614" cy="839726"/>
            </a:xfrm>
          </p:grpSpPr>
          <p:sp>
            <p:nvSpPr>
              <p:cNvPr id="24" name="Oval 23"/>
              <p:cNvSpPr/>
              <p:nvPr/>
            </p:nvSpPr>
            <p:spPr>
              <a:xfrm>
                <a:off x="1787941" y="983236"/>
                <a:ext cx="312545" cy="382339"/>
              </a:xfrm>
              <a:prstGeom prst="ellipse">
                <a:avLst/>
              </a:prstGeom>
              <a:solidFill>
                <a:sysClr val="window" lastClr="FFFFFF"/>
              </a:solidFill>
              <a:ln w="9525" cap="flat" cmpd="sng" algn="ctr">
                <a:noFill/>
                <a:prstDash val="solid"/>
              </a:ln>
              <a:effectLst/>
            </p:spPr>
            <p:txBody>
              <a:bodyPr rtlCol="0" anchor="ctr"/>
              <a:lstStyle/>
              <a:p>
                <a:pPr algn="ctr" defTabSz="1219170">
                  <a:defRPr/>
                </a:pPr>
                <a:endParaRPr lang="en-US" sz="3200" kern="0" dirty="0" smtClean="0">
                  <a:solidFill>
                    <a:prstClr val="white"/>
                  </a:solidFill>
                  <a:latin typeface="Calibri" panose="020F0502020204030204" pitchFamily="34" charset="0"/>
                </a:endParaRPr>
              </a:p>
            </p:txBody>
          </p:sp>
          <p:sp>
            <p:nvSpPr>
              <p:cNvPr id="25" name="Oval 24"/>
              <p:cNvSpPr/>
              <p:nvPr/>
            </p:nvSpPr>
            <p:spPr>
              <a:xfrm>
                <a:off x="1862523" y="1168827"/>
                <a:ext cx="378179" cy="261143"/>
              </a:xfrm>
              <a:prstGeom prst="ellipse">
                <a:avLst/>
              </a:prstGeom>
              <a:solidFill>
                <a:sysClr val="window" lastClr="FFFFFF"/>
              </a:solidFill>
              <a:ln w="9525" cap="flat" cmpd="sng" algn="ctr">
                <a:noFill/>
                <a:prstDash val="solid"/>
              </a:ln>
              <a:effectLst/>
            </p:spPr>
            <p:txBody>
              <a:bodyPr rtlCol="0" anchor="ctr"/>
              <a:lstStyle/>
              <a:p>
                <a:pPr algn="ctr" defTabSz="1219170">
                  <a:defRPr/>
                </a:pPr>
                <a:endParaRPr lang="en-US" sz="3200" kern="0" dirty="0" smtClean="0">
                  <a:solidFill>
                    <a:prstClr val="white"/>
                  </a:solidFill>
                  <a:latin typeface="Calibri" panose="020F0502020204030204" pitchFamily="34" charset="0"/>
                </a:endParaRPr>
              </a:p>
            </p:txBody>
          </p:sp>
          <p:grpSp>
            <p:nvGrpSpPr>
              <p:cNvPr id="26" name="Group 4"/>
              <p:cNvGrpSpPr>
                <a:grpSpLocks noChangeAspect="1"/>
              </p:cNvGrpSpPr>
              <p:nvPr/>
            </p:nvGrpSpPr>
            <p:grpSpPr bwMode="auto">
              <a:xfrm>
                <a:off x="1184550" y="864627"/>
                <a:ext cx="1074614" cy="839726"/>
                <a:chOff x="2148" y="1073"/>
                <a:chExt cx="1464" cy="1144"/>
              </a:xfrm>
              <a:solidFill>
                <a:srgbClr val="2099D8"/>
              </a:solidFill>
            </p:grpSpPr>
            <p:sp>
              <p:nvSpPr>
                <p:cNvPr id="27" name="Freeform 6"/>
                <p:cNvSpPr>
                  <a:spLocks noEditPoints="1"/>
                </p:cNvSpPr>
                <p:nvPr/>
              </p:nvSpPr>
              <p:spPr bwMode="auto">
                <a:xfrm>
                  <a:off x="2148" y="1073"/>
                  <a:ext cx="1464" cy="1144"/>
                </a:xfrm>
                <a:custGeom>
                  <a:avLst/>
                  <a:gdLst>
                    <a:gd name="T0" fmla="*/ 176 w 206"/>
                    <a:gd name="T1" fmla="*/ 54 h 161"/>
                    <a:gd name="T2" fmla="*/ 123 w 206"/>
                    <a:gd name="T3" fmla="*/ 0 h 161"/>
                    <a:gd name="T4" fmla="*/ 80 w 206"/>
                    <a:gd name="T5" fmla="*/ 24 h 161"/>
                    <a:gd name="T6" fmla="*/ 68 w 206"/>
                    <a:gd name="T7" fmla="*/ 22 h 161"/>
                    <a:gd name="T8" fmla="*/ 35 w 206"/>
                    <a:gd name="T9" fmla="*/ 53 h 161"/>
                    <a:gd name="T10" fmla="*/ 0 w 206"/>
                    <a:gd name="T11" fmla="*/ 92 h 161"/>
                    <a:gd name="T12" fmla="*/ 38 w 206"/>
                    <a:gd name="T13" fmla="*/ 132 h 161"/>
                    <a:gd name="T14" fmla="*/ 92 w 206"/>
                    <a:gd name="T15" fmla="*/ 132 h 161"/>
                    <a:gd name="T16" fmla="*/ 92 w 206"/>
                    <a:gd name="T17" fmla="*/ 151 h 161"/>
                    <a:gd name="T18" fmla="*/ 102 w 206"/>
                    <a:gd name="T19" fmla="*/ 161 h 161"/>
                    <a:gd name="T20" fmla="*/ 158 w 206"/>
                    <a:gd name="T21" fmla="*/ 161 h 161"/>
                    <a:gd name="T22" fmla="*/ 168 w 206"/>
                    <a:gd name="T23" fmla="*/ 151 h 161"/>
                    <a:gd name="T24" fmla="*/ 168 w 206"/>
                    <a:gd name="T25" fmla="*/ 132 h 161"/>
                    <a:gd name="T26" fmla="*/ 171 w 206"/>
                    <a:gd name="T27" fmla="*/ 132 h 161"/>
                    <a:gd name="T28" fmla="*/ 206 w 206"/>
                    <a:gd name="T29" fmla="*/ 92 h 161"/>
                    <a:gd name="T30" fmla="*/ 176 w 206"/>
                    <a:gd name="T31" fmla="*/ 54 h 161"/>
                    <a:gd name="T32" fmla="*/ 163 w 206"/>
                    <a:gd name="T33" fmla="*/ 151 h 161"/>
                    <a:gd name="T34" fmla="*/ 158 w 206"/>
                    <a:gd name="T35" fmla="*/ 156 h 161"/>
                    <a:gd name="T36" fmla="*/ 102 w 206"/>
                    <a:gd name="T37" fmla="*/ 156 h 161"/>
                    <a:gd name="T38" fmla="*/ 96 w 206"/>
                    <a:gd name="T39" fmla="*/ 151 h 161"/>
                    <a:gd name="T40" fmla="*/ 96 w 206"/>
                    <a:gd name="T41" fmla="*/ 106 h 161"/>
                    <a:gd name="T42" fmla="*/ 102 w 206"/>
                    <a:gd name="T43" fmla="*/ 101 h 161"/>
                    <a:gd name="T44" fmla="*/ 158 w 206"/>
                    <a:gd name="T45" fmla="*/ 101 h 161"/>
                    <a:gd name="T46" fmla="*/ 163 w 206"/>
                    <a:gd name="T47" fmla="*/ 106 h 161"/>
                    <a:gd name="T48" fmla="*/ 163 w 206"/>
                    <a:gd name="T49" fmla="*/ 151 h 161"/>
                    <a:gd name="T50" fmla="*/ 151 w 206"/>
                    <a:gd name="T51" fmla="*/ 96 h 161"/>
                    <a:gd name="T52" fmla="*/ 109 w 206"/>
                    <a:gd name="T53" fmla="*/ 96 h 161"/>
                    <a:gd name="T54" fmla="*/ 109 w 206"/>
                    <a:gd name="T55" fmla="*/ 85 h 161"/>
                    <a:gd name="T56" fmla="*/ 130 w 206"/>
                    <a:gd name="T57" fmla="*/ 64 h 161"/>
                    <a:gd name="T58" fmla="*/ 151 w 206"/>
                    <a:gd name="T59" fmla="*/ 85 h 161"/>
                    <a:gd name="T60" fmla="*/ 151 w 206"/>
                    <a:gd name="T61" fmla="*/ 96 h 161"/>
                    <a:gd name="T62" fmla="*/ 171 w 206"/>
                    <a:gd name="T63" fmla="*/ 127 h 161"/>
                    <a:gd name="T64" fmla="*/ 168 w 206"/>
                    <a:gd name="T65" fmla="*/ 127 h 161"/>
                    <a:gd name="T66" fmla="*/ 168 w 206"/>
                    <a:gd name="T67" fmla="*/ 106 h 161"/>
                    <a:gd name="T68" fmla="*/ 158 w 206"/>
                    <a:gd name="T69" fmla="*/ 96 h 161"/>
                    <a:gd name="T70" fmla="*/ 156 w 206"/>
                    <a:gd name="T71" fmla="*/ 96 h 161"/>
                    <a:gd name="T72" fmla="*/ 156 w 206"/>
                    <a:gd name="T73" fmla="*/ 85 h 161"/>
                    <a:gd name="T74" fmla="*/ 130 w 206"/>
                    <a:gd name="T75" fmla="*/ 59 h 161"/>
                    <a:gd name="T76" fmla="*/ 104 w 206"/>
                    <a:gd name="T77" fmla="*/ 85 h 161"/>
                    <a:gd name="T78" fmla="*/ 104 w 206"/>
                    <a:gd name="T79" fmla="*/ 96 h 161"/>
                    <a:gd name="T80" fmla="*/ 102 w 206"/>
                    <a:gd name="T81" fmla="*/ 96 h 161"/>
                    <a:gd name="T82" fmla="*/ 92 w 206"/>
                    <a:gd name="T83" fmla="*/ 106 h 161"/>
                    <a:gd name="T84" fmla="*/ 92 w 206"/>
                    <a:gd name="T85" fmla="*/ 127 h 161"/>
                    <a:gd name="T86" fmla="*/ 38 w 206"/>
                    <a:gd name="T87" fmla="*/ 127 h 161"/>
                    <a:gd name="T88" fmla="*/ 5 w 206"/>
                    <a:gd name="T89" fmla="*/ 92 h 161"/>
                    <a:gd name="T90" fmla="*/ 37 w 206"/>
                    <a:gd name="T91" fmla="*/ 57 h 161"/>
                    <a:gd name="T92" fmla="*/ 40 w 206"/>
                    <a:gd name="T93" fmla="*/ 55 h 161"/>
                    <a:gd name="T94" fmla="*/ 68 w 206"/>
                    <a:gd name="T95" fmla="*/ 27 h 161"/>
                    <a:gd name="T96" fmla="*/ 80 w 206"/>
                    <a:gd name="T97" fmla="*/ 29 h 161"/>
                    <a:gd name="T98" fmla="*/ 83 w 206"/>
                    <a:gd name="T99" fmla="*/ 28 h 161"/>
                    <a:gd name="T100" fmla="*/ 123 w 206"/>
                    <a:gd name="T101" fmla="*/ 4 h 161"/>
                    <a:gd name="T102" fmla="*/ 171 w 206"/>
                    <a:gd name="T103" fmla="*/ 56 h 161"/>
                    <a:gd name="T104" fmla="*/ 173 w 206"/>
                    <a:gd name="T105" fmla="*/ 58 h 161"/>
                    <a:gd name="T106" fmla="*/ 202 w 206"/>
                    <a:gd name="T107" fmla="*/ 92 h 161"/>
                    <a:gd name="T108" fmla="*/ 171 w 206"/>
                    <a:gd name="T109"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6" h="161">
                      <a:moveTo>
                        <a:pt x="176" y="54"/>
                      </a:moveTo>
                      <a:cubicBezTo>
                        <a:pt x="174" y="24"/>
                        <a:pt x="151" y="0"/>
                        <a:pt x="123" y="0"/>
                      </a:cubicBezTo>
                      <a:cubicBezTo>
                        <a:pt x="106" y="0"/>
                        <a:pt x="90" y="9"/>
                        <a:pt x="80" y="24"/>
                      </a:cubicBezTo>
                      <a:cubicBezTo>
                        <a:pt x="76" y="23"/>
                        <a:pt x="72" y="22"/>
                        <a:pt x="68" y="22"/>
                      </a:cubicBezTo>
                      <a:cubicBezTo>
                        <a:pt x="50" y="22"/>
                        <a:pt x="36" y="35"/>
                        <a:pt x="35" y="53"/>
                      </a:cubicBezTo>
                      <a:cubicBezTo>
                        <a:pt x="15" y="55"/>
                        <a:pt x="0" y="72"/>
                        <a:pt x="0" y="92"/>
                      </a:cubicBezTo>
                      <a:cubicBezTo>
                        <a:pt x="0" y="115"/>
                        <a:pt x="17" y="132"/>
                        <a:pt x="38" y="132"/>
                      </a:cubicBezTo>
                      <a:cubicBezTo>
                        <a:pt x="92" y="132"/>
                        <a:pt x="92" y="132"/>
                        <a:pt x="92" y="132"/>
                      </a:cubicBezTo>
                      <a:cubicBezTo>
                        <a:pt x="92" y="151"/>
                        <a:pt x="92" y="151"/>
                        <a:pt x="92" y="151"/>
                      </a:cubicBezTo>
                      <a:cubicBezTo>
                        <a:pt x="92" y="156"/>
                        <a:pt x="96" y="161"/>
                        <a:pt x="102" y="161"/>
                      </a:cubicBezTo>
                      <a:cubicBezTo>
                        <a:pt x="158" y="161"/>
                        <a:pt x="158" y="161"/>
                        <a:pt x="158" y="161"/>
                      </a:cubicBezTo>
                      <a:cubicBezTo>
                        <a:pt x="163" y="161"/>
                        <a:pt x="168" y="156"/>
                        <a:pt x="168" y="151"/>
                      </a:cubicBezTo>
                      <a:cubicBezTo>
                        <a:pt x="168" y="132"/>
                        <a:pt x="168" y="132"/>
                        <a:pt x="168" y="132"/>
                      </a:cubicBezTo>
                      <a:cubicBezTo>
                        <a:pt x="171" y="132"/>
                        <a:pt x="171" y="132"/>
                        <a:pt x="171" y="132"/>
                      </a:cubicBezTo>
                      <a:cubicBezTo>
                        <a:pt x="190" y="131"/>
                        <a:pt x="206" y="113"/>
                        <a:pt x="206" y="92"/>
                      </a:cubicBezTo>
                      <a:cubicBezTo>
                        <a:pt x="206" y="73"/>
                        <a:pt x="194" y="57"/>
                        <a:pt x="176" y="54"/>
                      </a:cubicBezTo>
                      <a:close/>
                      <a:moveTo>
                        <a:pt x="163" y="151"/>
                      </a:moveTo>
                      <a:cubicBezTo>
                        <a:pt x="163" y="154"/>
                        <a:pt x="161" y="156"/>
                        <a:pt x="158" y="156"/>
                      </a:cubicBezTo>
                      <a:cubicBezTo>
                        <a:pt x="102" y="156"/>
                        <a:pt x="102" y="156"/>
                        <a:pt x="102" y="156"/>
                      </a:cubicBezTo>
                      <a:cubicBezTo>
                        <a:pt x="99" y="156"/>
                        <a:pt x="96" y="154"/>
                        <a:pt x="96" y="151"/>
                      </a:cubicBezTo>
                      <a:cubicBezTo>
                        <a:pt x="96" y="106"/>
                        <a:pt x="96" y="106"/>
                        <a:pt x="96" y="106"/>
                      </a:cubicBezTo>
                      <a:cubicBezTo>
                        <a:pt x="96" y="103"/>
                        <a:pt x="99" y="101"/>
                        <a:pt x="102" y="101"/>
                      </a:cubicBezTo>
                      <a:cubicBezTo>
                        <a:pt x="158" y="101"/>
                        <a:pt x="158" y="101"/>
                        <a:pt x="158" y="101"/>
                      </a:cubicBezTo>
                      <a:cubicBezTo>
                        <a:pt x="161" y="101"/>
                        <a:pt x="163" y="103"/>
                        <a:pt x="163" y="106"/>
                      </a:cubicBezTo>
                      <a:lnTo>
                        <a:pt x="163" y="151"/>
                      </a:lnTo>
                      <a:close/>
                      <a:moveTo>
                        <a:pt x="151" y="96"/>
                      </a:moveTo>
                      <a:cubicBezTo>
                        <a:pt x="109" y="96"/>
                        <a:pt x="109" y="96"/>
                        <a:pt x="109" y="96"/>
                      </a:cubicBezTo>
                      <a:cubicBezTo>
                        <a:pt x="109" y="85"/>
                        <a:pt x="109" y="85"/>
                        <a:pt x="109" y="85"/>
                      </a:cubicBezTo>
                      <a:cubicBezTo>
                        <a:pt x="109" y="73"/>
                        <a:pt x="118" y="64"/>
                        <a:pt x="130" y="64"/>
                      </a:cubicBezTo>
                      <a:cubicBezTo>
                        <a:pt x="141" y="64"/>
                        <a:pt x="151" y="73"/>
                        <a:pt x="151" y="85"/>
                      </a:cubicBezTo>
                      <a:lnTo>
                        <a:pt x="151" y="96"/>
                      </a:lnTo>
                      <a:close/>
                      <a:moveTo>
                        <a:pt x="171" y="127"/>
                      </a:moveTo>
                      <a:cubicBezTo>
                        <a:pt x="168" y="127"/>
                        <a:pt x="168" y="127"/>
                        <a:pt x="168" y="127"/>
                      </a:cubicBezTo>
                      <a:cubicBezTo>
                        <a:pt x="168" y="106"/>
                        <a:pt x="168" y="106"/>
                        <a:pt x="168" y="106"/>
                      </a:cubicBezTo>
                      <a:cubicBezTo>
                        <a:pt x="168" y="101"/>
                        <a:pt x="163" y="96"/>
                        <a:pt x="158" y="96"/>
                      </a:cubicBezTo>
                      <a:cubicBezTo>
                        <a:pt x="156" y="96"/>
                        <a:pt x="156" y="96"/>
                        <a:pt x="156" y="96"/>
                      </a:cubicBezTo>
                      <a:cubicBezTo>
                        <a:pt x="156" y="85"/>
                        <a:pt x="156" y="85"/>
                        <a:pt x="156" y="85"/>
                      </a:cubicBezTo>
                      <a:cubicBezTo>
                        <a:pt x="156" y="71"/>
                        <a:pt x="144" y="59"/>
                        <a:pt x="130" y="59"/>
                      </a:cubicBezTo>
                      <a:cubicBezTo>
                        <a:pt x="116" y="59"/>
                        <a:pt x="104" y="71"/>
                        <a:pt x="104" y="85"/>
                      </a:cubicBezTo>
                      <a:cubicBezTo>
                        <a:pt x="104" y="96"/>
                        <a:pt x="104" y="96"/>
                        <a:pt x="104" y="96"/>
                      </a:cubicBezTo>
                      <a:cubicBezTo>
                        <a:pt x="102" y="96"/>
                        <a:pt x="102" y="96"/>
                        <a:pt x="102" y="96"/>
                      </a:cubicBezTo>
                      <a:cubicBezTo>
                        <a:pt x="96" y="96"/>
                        <a:pt x="92" y="101"/>
                        <a:pt x="92" y="106"/>
                      </a:cubicBezTo>
                      <a:cubicBezTo>
                        <a:pt x="92" y="127"/>
                        <a:pt x="92" y="127"/>
                        <a:pt x="92" y="127"/>
                      </a:cubicBezTo>
                      <a:cubicBezTo>
                        <a:pt x="38" y="127"/>
                        <a:pt x="38" y="127"/>
                        <a:pt x="38" y="127"/>
                      </a:cubicBezTo>
                      <a:cubicBezTo>
                        <a:pt x="19" y="127"/>
                        <a:pt x="5" y="112"/>
                        <a:pt x="5" y="92"/>
                      </a:cubicBezTo>
                      <a:cubicBezTo>
                        <a:pt x="5" y="74"/>
                        <a:pt x="19" y="58"/>
                        <a:pt x="37" y="57"/>
                      </a:cubicBezTo>
                      <a:cubicBezTo>
                        <a:pt x="39" y="57"/>
                        <a:pt x="40" y="56"/>
                        <a:pt x="40" y="55"/>
                      </a:cubicBezTo>
                      <a:cubicBezTo>
                        <a:pt x="40" y="39"/>
                        <a:pt x="52" y="27"/>
                        <a:pt x="68" y="27"/>
                      </a:cubicBezTo>
                      <a:cubicBezTo>
                        <a:pt x="72" y="27"/>
                        <a:pt x="76" y="28"/>
                        <a:pt x="80" y="29"/>
                      </a:cubicBezTo>
                      <a:cubicBezTo>
                        <a:pt x="81" y="30"/>
                        <a:pt x="82" y="29"/>
                        <a:pt x="83" y="28"/>
                      </a:cubicBezTo>
                      <a:cubicBezTo>
                        <a:pt x="92" y="13"/>
                        <a:pt x="107" y="4"/>
                        <a:pt x="123" y="4"/>
                      </a:cubicBezTo>
                      <a:cubicBezTo>
                        <a:pt x="149" y="4"/>
                        <a:pt x="170" y="27"/>
                        <a:pt x="171" y="56"/>
                      </a:cubicBezTo>
                      <a:cubicBezTo>
                        <a:pt x="171" y="57"/>
                        <a:pt x="172" y="58"/>
                        <a:pt x="173" y="58"/>
                      </a:cubicBezTo>
                      <a:cubicBezTo>
                        <a:pt x="190" y="60"/>
                        <a:pt x="202" y="75"/>
                        <a:pt x="202" y="92"/>
                      </a:cubicBezTo>
                      <a:cubicBezTo>
                        <a:pt x="202" y="111"/>
                        <a:pt x="188" y="127"/>
                        <a:pt x="171" y="1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3200" kern="0" dirty="0" smtClean="0">
                    <a:solidFill>
                      <a:srgbClr val="57565A"/>
                    </a:solidFill>
                    <a:latin typeface="Calibri" panose="020F0502020204030204" pitchFamily="34" charset="0"/>
                  </a:endParaRPr>
                </a:p>
              </p:txBody>
            </p:sp>
            <p:sp>
              <p:nvSpPr>
                <p:cNvPr id="28" name="Freeform 7"/>
                <p:cNvSpPr>
                  <a:spLocks noEditPoints="1"/>
                </p:cNvSpPr>
                <p:nvPr/>
              </p:nvSpPr>
              <p:spPr bwMode="auto">
                <a:xfrm>
                  <a:off x="3029" y="1911"/>
                  <a:ext cx="86" cy="150"/>
                </a:xfrm>
                <a:custGeom>
                  <a:avLst/>
                  <a:gdLst>
                    <a:gd name="T0" fmla="*/ 6 w 12"/>
                    <a:gd name="T1" fmla="*/ 0 h 21"/>
                    <a:gd name="T2" fmla="*/ 0 w 12"/>
                    <a:gd name="T3" fmla="*/ 6 h 21"/>
                    <a:gd name="T4" fmla="*/ 3 w 12"/>
                    <a:gd name="T5" fmla="*/ 11 h 21"/>
                    <a:gd name="T6" fmla="*/ 3 w 12"/>
                    <a:gd name="T7" fmla="*/ 18 h 21"/>
                    <a:gd name="T8" fmla="*/ 6 w 12"/>
                    <a:gd name="T9" fmla="*/ 21 h 21"/>
                    <a:gd name="T10" fmla="*/ 8 w 12"/>
                    <a:gd name="T11" fmla="*/ 18 h 21"/>
                    <a:gd name="T12" fmla="*/ 8 w 12"/>
                    <a:gd name="T13" fmla="*/ 11 h 21"/>
                    <a:gd name="T14" fmla="*/ 12 w 12"/>
                    <a:gd name="T15" fmla="*/ 6 h 21"/>
                    <a:gd name="T16" fmla="*/ 6 w 12"/>
                    <a:gd name="T17" fmla="*/ 0 h 21"/>
                    <a:gd name="T18" fmla="*/ 6 w 12"/>
                    <a:gd name="T19" fmla="*/ 4 h 21"/>
                    <a:gd name="T20" fmla="*/ 7 w 12"/>
                    <a:gd name="T21" fmla="*/ 6 h 21"/>
                    <a:gd name="T22" fmla="*/ 6 w 12"/>
                    <a:gd name="T23" fmla="*/ 7 h 21"/>
                    <a:gd name="T24" fmla="*/ 4 w 12"/>
                    <a:gd name="T25" fmla="*/ 6 h 21"/>
                    <a:gd name="T26" fmla="*/ 6 w 12"/>
                    <a:gd name="T2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1">
                      <a:moveTo>
                        <a:pt x="6" y="0"/>
                      </a:moveTo>
                      <a:cubicBezTo>
                        <a:pt x="2" y="0"/>
                        <a:pt x="0" y="2"/>
                        <a:pt x="0" y="6"/>
                      </a:cubicBezTo>
                      <a:cubicBezTo>
                        <a:pt x="0" y="8"/>
                        <a:pt x="1" y="10"/>
                        <a:pt x="3" y="11"/>
                      </a:cubicBezTo>
                      <a:cubicBezTo>
                        <a:pt x="3" y="18"/>
                        <a:pt x="3" y="18"/>
                        <a:pt x="3" y="18"/>
                      </a:cubicBezTo>
                      <a:cubicBezTo>
                        <a:pt x="3" y="19"/>
                        <a:pt x="5" y="21"/>
                        <a:pt x="6" y="21"/>
                      </a:cubicBezTo>
                      <a:cubicBezTo>
                        <a:pt x="7" y="21"/>
                        <a:pt x="8" y="19"/>
                        <a:pt x="8" y="18"/>
                      </a:cubicBezTo>
                      <a:cubicBezTo>
                        <a:pt x="8" y="11"/>
                        <a:pt x="8" y="11"/>
                        <a:pt x="8" y="11"/>
                      </a:cubicBezTo>
                      <a:cubicBezTo>
                        <a:pt x="10" y="10"/>
                        <a:pt x="12" y="8"/>
                        <a:pt x="12" y="6"/>
                      </a:cubicBezTo>
                      <a:cubicBezTo>
                        <a:pt x="12" y="2"/>
                        <a:pt x="9" y="0"/>
                        <a:pt x="6" y="0"/>
                      </a:cubicBezTo>
                      <a:close/>
                      <a:moveTo>
                        <a:pt x="6" y="4"/>
                      </a:moveTo>
                      <a:cubicBezTo>
                        <a:pt x="7" y="4"/>
                        <a:pt x="7" y="5"/>
                        <a:pt x="7" y="6"/>
                      </a:cubicBezTo>
                      <a:cubicBezTo>
                        <a:pt x="7" y="7"/>
                        <a:pt x="7" y="7"/>
                        <a:pt x="6" y="7"/>
                      </a:cubicBezTo>
                      <a:cubicBezTo>
                        <a:pt x="5" y="7"/>
                        <a:pt x="4" y="7"/>
                        <a:pt x="4" y="6"/>
                      </a:cubicBezTo>
                      <a:cubicBezTo>
                        <a:pt x="4" y="5"/>
                        <a:pt x="5" y="4"/>
                        <a:pt x="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3200" kern="0" dirty="0" smtClean="0">
                    <a:solidFill>
                      <a:srgbClr val="57565A"/>
                    </a:solidFill>
                    <a:latin typeface="Calibri" panose="020F0502020204030204" pitchFamily="34" charset="0"/>
                  </a:endParaRPr>
                </a:p>
              </p:txBody>
            </p:sp>
          </p:grpSp>
        </p:grpSp>
      </p:grpSp>
      <p:sp>
        <p:nvSpPr>
          <p:cNvPr id="29" name="TextBox 28"/>
          <p:cNvSpPr txBox="1"/>
          <p:nvPr/>
        </p:nvSpPr>
        <p:spPr>
          <a:xfrm>
            <a:off x="1390800" y="1923150"/>
            <a:ext cx="21583500" cy="1077218"/>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Nowadays, encrypted traffic is one of the most important issues for Telecom operators. The </a:t>
            </a:r>
            <a:r>
              <a:rPr lang="en-US" sz="3200" b="1" dirty="0">
                <a:latin typeface="Calibri" panose="020F0502020204030204" pitchFamily="34" charset="0"/>
                <a:cs typeface="Calibri" panose="020F0502020204030204" pitchFamily="34" charset="0"/>
              </a:rPr>
              <a:t>solution shall be able to analyze encrypted traffic and provide QoE indicators</a:t>
            </a:r>
            <a:r>
              <a:rPr lang="en-US" sz="3200" dirty="0">
                <a:latin typeface="Calibri" panose="020F0502020204030204" pitchFamily="34" charset="0"/>
                <a:cs typeface="Calibri" panose="020F0502020204030204" pitchFamily="34" charset="0"/>
              </a:rPr>
              <a:t> that let Telefónica know how the QoE of their Customers </a:t>
            </a:r>
            <a:r>
              <a:rPr lang="en-US" sz="3200" dirty="0" smtClean="0">
                <a:latin typeface="Calibri" panose="020F0502020204030204" pitchFamily="34" charset="0"/>
                <a:cs typeface="Calibri" panose="020F0502020204030204" pitchFamily="34" charset="0"/>
              </a:rPr>
              <a:t>is</a:t>
            </a:r>
            <a:endParaRPr lang="en-US" sz="3200" dirty="0">
              <a:latin typeface="Calibri" panose="020F0502020204030204" pitchFamily="34" charset="0"/>
              <a:cs typeface="Calibri" panose="020F0502020204030204" pitchFamily="34" charset="0"/>
            </a:endParaRPr>
          </a:p>
        </p:txBody>
      </p:sp>
      <p:sp>
        <p:nvSpPr>
          <p:cNvPr id="30" name="Oval 29"/>
          <p:cNvSpPr/>
          <p:nvPr/>
        </p:nvSpPr>
        <p:spPr>
          <a:xfrm>
            <a:off x="618941" y="903443"/>
            <a:ext cx="720000" cy="720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4000" b="1" dirty="0" smtClean="0">
                <a:solidFill>
                  <a:schemeClr val="tx1"/>
                </a:solidFill>
                <a:latin typeface="Calibri" panose="020F0502020204030204" pitchFamily="34" charset="0"/>
              </a:rPr>
              <a:t>11</a:t>
            </a:r>
            <a:endParaRPr lang="en-US" sz="4000" b="1" dirty="0">
              <a:solidFill>
                <a:schemeClr val="tx1"/>
              </a:solidFill>
              <a:latin typeface="Calibri" panose="020F0502020204030204" pitchFamily="34" charset="0"/>
            </a:endParaRPr>
          </a:p>
        </p:txBody>
      </p:sp>
      <p:sp>
        <p:nvSpPr>
          <p:cNvPr id="31" name="Rectangle 30"/>
          <p:cNvSpPr/>
          <p:nvPr/>
        </p:nvSpPr>
        <p:spPr>
          <a:xfrm rot="16200000">
            <a:off x="-464128" y="11488386"/>
            <a:ext cx="2463138"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smtClean="0">
                <a:solidFill>
                  <a:prstClr val="white"/>
                </a:solidFill>
                <a:latin typeface="Calibri" panose="020F0502020204030204" pitchFamily="34" charset="0"/>
              </a:rPr>
              <a:t>PROBES</a:t>
            </a:r>
            <a:endParaRPr lang="en-US" sz="2400" dirty="0">
              <a:solidFill>
                <a:prstClr val="white"/>
              </a:solidFill>
              <a:latin typeface="Calibri" panose="020F0502020204030204" pitchFamily="34" charset="0"/>
            </a:endParaRPr>
          </a:p>
        </p:txBody>
      </p:sp>
      <p:sp>
        <p:nvSpPr>
          <p:cNvPr id="32" name="Rectangle 31"/>
          <p:cNvSpPr/>
          <p:nvPr/>
        </p:nvSpPr>
        <p:spPr>
          <a:xfrm rot="16200000">
            <a:off x="-477755" y="8869623"/>
            <a:ext cx="2490392"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DATA LAKE</a:t>
            </a:r>
          </a:p>
        </p:txBody>
      </p:sp>
      <p:sp>
        <p:nvSpPr>
          <p:cNvPr id="33" name="Rectangle 32"/>
          <p:cNvSpPr/>
          <p:nvPr/>
        </p:nvSpPr>
        <p:spPr>
          <a:xfrm rot="16200000">
            <a:off x="-1735649" y="5005080"/>
            <a:ext cx="5006181"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SOC-cem-sqm</a:t>
            </a:r>
          </a:p>
        </p:txBody>
      </p:sp>
    </p:spTree>
    <p:extLst>
      <p:ext uri="{BB962C8B-B14F-4D97-AF65-F5344CB8AC3E}">
        <p14:creationId xmlns:p14="http://schemas.microsoft.com/office/powerpoint/2010/main" val="2825066537"/>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Virtualized</a:t>
            </a:r>
          </a:p>
          <a:p>
            <a:pPr marL="0" lvl="0" indent="0" algn="ctr">
              <a:buNone/>
            </a:pPr>
            <a:r>
              <a:rPr lang="en-US" sz="2400" b="1" dirty="0" smtClean="0">
                <a:solidFill>
                  <a:prstClr val="white"/>
                </a:solidFill>
                <a:latin typeface="Calibri" panose="020F0502020204030204" pitchFamily="34" charset="0"/>
              </a:rPr>
              <a:t>Environments</a:t>
            </a:r>
            <a:endParaRPr lang="en-US" sz="2400" b="1" dirty="0">
              <a:solidFill>
                <a:prstClr val="white"/>
              </a:solidFill>
              <a:latin typeface="Calibri" panose="020F0502020204030204" pitchFamily="34" charset="0"/>
            </a:endParaRPr>
          </a:p>
        </p:txBody>
      </p:sp>
      <p:sp>
        <p:nvSpPr>
          <p:cNvPr id="4"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defRPr/>
            </a:pPr>
            <a:r>
              <a:rPr lang="en-US" sz="4000" b="1" cap="all" dirty="0" smtClean="0">
                <a:solidFill>
                  <a:prstClr val="black"/>
                </a:solidFill>
                <a:latin typeface="Calibri" panose="020F0502020204030204" pitchFamily="34" charset="0"/>
              </a:rPr>
              <a:t>Evolution</a:t>
            </a:r>
            <a:r>
              <a:rPr lang="en-US" sz="4000" b="1" cap="all" dirty="0">
                <a:solidFill>
                  <a:prstClr val="black"/>
                </a:solidFill>
                <a:latin typeface="Calibri" panose="020F0502020204030204" pitchFamily="34" charset="0"/>
              </a:rPr>
              <a:t>: Hardware COTS &amp; </a:t>
            </a:r>
            <a:r>
              <a:rPr lang="en-US" sz="4000" b="1" cap="all" dirty="0" smtClean="0">
                <a:solidFill>
                  <a:prstClr val="black"/>
                </a:solidFill>
                <a:latin typeface="Calibri" panose="020F0502020204030204" pitchFamily="34" charset="0"/>
              </a:rPr>
              <a:t>Virtualized </a:t>
            </a:r>
            <a:r>
              <a:rPr lang="en-US" sz="4000" b="1" cap="all" dirty="0">
                <a:solidFill>
                  <a:prstClr val="black"/>
                </a:solidFill>
                <a:latin typeface="Calibri" panose="020F0502020204030204" pitchFamily="34" charset="0"/>
              </a:rPr>
              <a:t>Environments</a:t>
            </a:r>
          </a:p>
        </p:txBody>
      </p:sp>
      <p:sp>
        <p:nvSpPr>
          <p:cNvPr id="14" name="TextBox 13"/>
          <p:cNvSpPr txBox="1"/>
          <p:nvPr/>
        </p:nvSpPr>
        <p:spPr>
          <a:xfrm>
            <a:off x="1390800" y="1923150"/>
            <a:ext cx="21583500" cy="584775"/>
          </a:xfrm>
          <a:prstGeom prst="rect">
            <a:avLst/>
          </a:prstGeom>
          <a:noFill/>
        </p:spPr>
        <p:txBody>
          <a:bodyPr wrap="square" rtlCol="0">
            <a:spAutoFit/>
          </a:bodyPr>
          <a:lstStyle/>
          <a:p>
            <a:r>
              <a:rPr lang="en-US" sz="3200" b="1" dirty="0">
                <a:latin typeface="Calibri" panose="020F0502020204030204" pitchFamily="34" charset="0"/>
              </a:rPr>
              <a:t>Allot solution can be fully virtualized</a:t>
            </a:r>
            <a:r>
              <a:rPr lang="en-US" sz="3200" dirty="0">
                <a:latin typeface="Calibri" panose="020F0502020204030204" pitchFamily="34" charset="0"/>
              </a:rPr>
              <a:t>, playing the same role in NFVI</a:t>
            </a:r>
          </a:p>
        </p:txBody>
      </p:sp>
      <p:sp>
        <p:nvSpPr>
          <p:cNvPr id="11" name="Text Placeholder 2 - 1">
            <a:extLst>
              <a:ext uri="{FF2B5EF4-FFF2-40B4-BE49-F238E27FC236}">
                <a16:creationId xmlns="" xmlns:a16="http://schemas.microsoft.com/office/drawing/2014/main" id="{C157E0B1-97E2-4E1F-B1DB-D94B3D53C0BD}"/>
              </a:ext>
            </a:extLst>
          </p:cNvPr>
          <p:cNvSpPr txBox="1">
            <a:spLocks/>
          </p:cNvSpPr>
          <p:nvPr/>
        </p:nvSpPr>
        <p:spPr>
          <a:xfrm>
            <a:off x="1498463" y="7070931"/>
            <a:ext cx="4572000" cy="1194440"/>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lumMod val="60000"/>
                  <a:lumOff val="40000"/>
                </a:schemeClr>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Clr>
                <a:srgbClr val="5B9BD5"/>
              </a:buClr>
              <a:buFont typeface="Arial" panose="020B0604020202020204" pitchFamily="34" charset="0"/>
              <a:buNone/>
            </a:pPr>
            <a:r>
              <a:rPr lang="en-US" dirty="0" smtClean="0">
                <a:solidFill>
                  <a:prstClr val="black"/>
                </a:solidFill>
                <a:latin typeface="Calibri" panose="020F0502020204030204" pitchFamily="34" charset="0"/>
              </a:rPr>
              <a:t>Deploy </a:t>
            </a:r>
            <a:r>
              <a:rPr lang="en-US" b="1" dirty="0">
                <a:solidFill>
                  <a:prstClr val="black"/>
                </a:solidFill>
                <a:latin typeface="Calibri" panose="020F0502020204030204" pitchFamily="34" charset="0"/>
              </a:rPr>
              <a:t>Allot’s Layer-7 application visibility, policy control, charging, and security services </a:t>
            </a:r>
            <a:r>
              <a:rPr lang="en-US" dirty="0">
                <a:solidFill>
                  <a:prstClr val="black"/>
                </a:solidFill>
                <a:latin typeface="Calibri" panose="020F0502020204030204" pitchFamily="34" charset="0"/>
              </a:rPr>
              <a:t>wherever they will be most effective - at customer premises, network edge, cloud data center, or small-scale remote </a:t>
            </a:r>
            <a:r>
              <a:rPr lang="en-US" dirty="0" smtClean="0">
                <a:solidFill>
                  <a:prstClr val="black"/>
                </a:solidFill>
                <a:latin typeface="Calibri" panose="020F0502020204030204" pitchFamily="34" charset="0"/>
              </a:rPr>
              <a:t>locations</a:t>
            </a:r>
            <a:endParaRPr lang="en-US" dirty="0">
              <a:solidFill>
                <a:prstClr val="black"/>
              </a:solidFill>
              <a:latin typeface="Calibri" panose="020F0502020204030204" pitchFamily="34" charset="0"/>
            </a:endParaRPr>
          </a:p>
        </p:txBody>
      </p:sp>
      <p:cxnSp>
        <p:nvCxnSpPr>
          <p:cNvPr id="13" name="Straight Connector 12">
            <a:extLst>
              <a:ext uri="{FF2B5EF4-FFF2-40B4-BE49-F238E27FC236}">
                <a16:creationId xmlns="" xmlns:a16="http://schemas.microsoft.com/office/drawing/2014/main" id="{25BD826D-65C0-428E-A44C-C7B08BBBB36E}"/>
              </a:ext>
            </a:extLst>
          </p:cNvPr>
          <p:cNvCxnSpPr>
            <a:cxnSpLocks/>
            <a:stCxn id="21" idx="6"/>
          </p:cNvCxnSpPr>
          <p:nvPr/>
        </p:nvCxnSpPr>
        <p:spPr>
          <a:xfrm>
            <a:off x="4379995" y="4540493"/>
            <a:ext cx="18214037" cy="10056"/>
          </a:xfrm>
          <a:prstGeom prst="line">
            <a:avLst/>
          </a:prstGeom>
          <a:ln w="38100">
            <a:solidFill>
              <a:srgbClr val="3C6777"/>
            </a:solidFill>
            <a:prstDash val="sysDot"/>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 xmlns:a16="http://schemas.microsoft.com/office/drawing/2014/main" id="{C27CDF4E-77D5-4F67-A2FA-DBAB7B7D1915}"/>
              </a:ext>
            </a:extLst>
          </p:cNvPr>
          <p:cNvGrpSpPr/>
          <p:nvPr/>
        </p:nvGrpSpPr>
        <p:grpSpPr>
          <a:xfrm>
            <a:off x="11703088" y="3566298"/>
            <a:ext cx="3829246" cy="3002072"/>
            <a:chOff x="4608243" y="4214629"/>
            <a:chExt cx="2069947" cy="1622808"/>
          </a:xfrm>
        </p:grpSpPr>
        <p:sp>
          <p:nvSpPr>
            <p:cNvPr id="16" name="Title 2">
              <a:extLst>
                <a:ext uri="{FF2B5EF4-FFF2-40B4-BE49-F238E27FC236}">
                  <a16:creationId xmlns="" xmlns:a16="http://schemas.microsoft.com/office/drawing/2014/main" id="{A6BE1B22-49DF-433F-983D-5EBD888ADA2A}"/>
                </a:ext>
              </a:extLst>
            </p:cNvPr>
            <p:cNvSpPr txBox="1">
              <a:spLocks/>
            </p:cNvSpPr>
            <p:nvPr/>
          </p:nvSpPr>
          <p:spPr>
            <a:xfrm>
              <a:off x="4608243" y="5443110"/>
              <a:ext cx="2069947" cy="394327"/>
            </a:xfrm>
            <a:prstGeom prst="rect">
              <a:avLst/>
            </a:prstGeom>
            <a:noFill/>
          </p:spPr>
          <p:txBody>
            <a:bodyPr vert="horz" lIns="0" tIns="0" rIns="130101" bIns="0" rtlCol="0" anchor="ctr" anchorCtr="0">
              <a:noAutofit/>
            </a:bodyPr>
            <a:lstStyle>
              <a:lvl1pPr algn="l" defTabSz="1734634" rtl="0" eaLnBrk="1" latinLnBrk="0" hangingPunct="1">
                <a:lnSpc>
                  <a:spcPct val="80000"/>
                </a:lnSpc>
                <a:spcBef>
                  <a:spcPct val="0"/>
                </a:spcBef>
                <a:buNone/>
                <a:defRPr sz="5067" b="0" i="0" kern="1200" cap="all" spc="-133" baseline="0">
                  <a:solidFill>
                    <a:schemeClr val="tx2"/>
                  </a:solidFill>
                  <a:latin typeface="Arial Black" charset="0"/>
                  <a:ea typeface="Arial Black" charset="0"/>
                  <a:cs typeface="Arial Black" charset="0"/>
                </a:defRPr>
              </a:lvl1pPr>
            </a:lstStyle>
            <a:p>
              <a:pPr algn="ctr" defTabSz="228600">
                <a:spcBef>
                  <a:spcPts val="100"/>
                </a:spcBef>
                <a:defRPr/>
              </a:pPr>
              <a:r>
                <a:rPr lang="en-US" sz="2200" b="1" spc="-59" dirty="0" smtClean="0">
                  <a:solidFill>
                    <a:prstClr val="black"/>
                  </a:solidFill>
                  <a:latin typeface="Calibri" panose="020F0502020204030204" pitchFamily="34" charset="0"/>
                  <a:cs typeface="Arial" panose="020B0604020202020204" pitchFamily="34" charset="0"/>
                  <a:sym typeface="Graphik Bold"/>
                </a:rPr>
                <a:t>Seamless service integration </a:t>
              </a:r>
              <a:endParaRPr lang="en-US" sz="2200" b="1" spc="-59" dirty="0">
                <a:solidFill>
                  <a:prstClr val="black"/>
                </a:solidFill>
                <a:latin typeface="Calibri" panose="020F0502020204030204" pitchFamily="34" charset="0"/>
                <a:cs typeface="Arial" panose="020B0604020202020204" pitchFamily="34" charset="0"/>
                <a:sym typeface="Graphik Bold"/>
              </a:endParaRPr>
            </a:p>
          </p:txBody>
        </p:sp>
        <p:sp>
          <p:nvSpPr>
            <p:cNvPr id="17" name="Oval 16">
              <a:extLst>
                <a:ext uri="{FF2B5EF4-FFF2-40B4-BE49-F238E27FC236}">
                  <a16:creationId xmlns="" xmlns:a16="http://schemas.microsoft.com/office/drawing/2014/main" id="{3FFBD8FE-8B75-4B45-8E8B-DE6AC7EB69C1}"/>
                </a:ext>
              </a:extLst>
            </p:cNvPr>
            <p:cNvSpPr>
              <a:spLocks/>
            </p:cNvSpPr>
            <p:nvPr/>
          </p:nvSpPr>
          <p:spPr>
            <a:xfrm>
              <a:off x="5063123" y="4214629"/>
              <a:ext cx="1037582" cy="1053226"/>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prstClr val="white"/>
                </a:solidFill>
                <a:latin typeface="Calibri" panose="020F0502020204030204" pitchFamily="34" charset="0"/>
              </a:endParaRPr>
            </a:p>
          </p:txBody>
        </p:sp>
      </p:grpSp>
      <p:sp>
        <p:nvSpPr>
          <p:cNvPr id="19" name="Title 2">
            <a:extLst>
              <a:ext uri="{FF2B5EF4-FFF2-40B4-BE49-F238E27FC236}">
                <a16:creationId xmlns="" xmlns:a16="http://schemas.microsoft.com/office/drawing/2014/main" id="{7D117491-F93B-4C15-ACAC-7BE2476B5561}"/>
              </a:ext>
            </a:extLst>
          </p:cNvPr>
          <p:cNvSpPr txBox="1">
            <a:spLocks/>
          </p:cNvSpPr>
          <p:nvPr/>
        </p:nvSpPr>
        <p:spPr>
          <a:xfrm>
            <a:off x="20654107" y="5771180"/>
            <a:ext cx="3829246" cy="729475"/>
          </a:xfrm>
          <a:prstGeom prst="rect">
            <a:avLst/>
          </a:prstGeom>
          <a:noFill/>
        </p:spPr>
        <p:txBody>
          <a:bodyPr vert="horz" lIns="0" tIns="0" rIns="130101" bIns="0" rtlCol="0" anchor="ctr" anchorCtr="0">
            <a:noAutofit/>
          </a:bodyPr>
          <a:lstStyle>
            <a:defPPr>
              <a:defRPr lang="es-ES"/>
            </a:defPPr>
            <a:lvl1pPr lvl="0" algn="ctr" defTabSz="228600">
              <a:lnSpc>
                <a:spcPct val="80000"/>
              </a:lnSpc>
              <a:spcBef>
                <a:spcPts val="100"/>
              </a:spcBef>
              <a:buNone/>
              <a:defRPr sz="1400" b="1" i="0" cap="all" spc="-59" baseline="0">
                <a:solidFill>
                  <a:srgbClr val="44546A"/>
                </a:solidFill>
                <a:latin typeface="Arial Black" panose="020B0A04020102020204" pitchFamily="34" charset="0"/>
                <a:ea typeface="Arial Black" charset="0"/>
                <a:cs typeface="Arial" panose="020B0604020202020204" pitchFamily="34" charset="0"/>
              </a:defRPr>
            </a:lvl1pPr>
          </a:lstStyle>
          <a:p>
            <a:r>
              <a:rPr lang="en-US" sz="2200" dirty="0" smtClean="0">
                <a:solidFill>
                  <a:prstClr val="black"/>
                </a:solidFill>
                <a:latin typeface="Calibri" panose="020F0502020204030204" pitchFamily="34" charset="0"/>
              </a:rPr>
              <a:t>VIRTUALIZED </a:t>
            </a:r>
          </a:p>
          <a:p>
            <a:r>
              <a:rPr lang="en-US" sz="2200" dirty="0" smtClean="0">
                <a:solidFill>
                  <a:prstClr val="black"/>
                </a:solidFill>
                <a:latin typeface="Calibri" panose="020F0502020204030204" pitchFamily="34" charset="0"/>
              </a:rPr>
              <a:t>ENVIROMENTS</a:t>
            </a:r>
            <a:endParaRPr lang="en-US" sz="2200" dirty="0">
              <a:solidFill>
                <a:prstClr val="black"/>
              </a:solidFill>
              <a:latin typeface="Calibri" panose="020F0502020204030204" pitchFamily="34" charset="0"/>
            </a:endParaRPr>
          </a:p>
        </p:txBody>
      </p:sp>
      <p:sp>
        <p:nvSpPr>
          <p:cNvPr id="21" name="Oval 20">
            <a:extLst>
              <a:ext uri="{FF2B5EF4-FFF2-40B4-BE49-F238E27FC236}">
                <a16:creationId xmlns="" xmlns:a16="http://schemas.microsoft.com/office/drawing/2014/main" id="{3E418B85-BDF7-421D-A3DE-FB1618048A5C}"/>
              </a:ext>
            </a:extLst>
          </p:cNvPr>
          <p:cNvSpPr>
            <a:spLocks/>
          </p:cNvSpPr>
          <p:nvPr/>
        </p:nvSpPr>
        <p:spPr>
          <a:xfrm>
            <a:off x="2460547" y="3566298"/>
            <a:ext cx="1919448" cy="1948389"/>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prstClr val="white"/>
              </a:solidFill>
            </a:endParaRPr>
          </a:p>
        </p:txBody>
      </p:sp>
      <p:sp>
        <p:nvSpPr>
          <p:cNvPr id="22" name="Rectangle 21">
            <a:extLst>
              <a:ext uri="{FF2B5EF4-FFF2-40B4-BE49-F238E27FC236}">
                <a16:creationId xmlns="" xmlns:a16="http://schemas.microsoft.com/office/drawing/2014/main" id="{4C410D30-0593-4242-A038-156E9E6AD8BD}"/>
              </a:ext>
            </a:extLst>
          </p:cNvPr>
          <p:cNvSpPr/>
          <p:nvPr/>
        </p:nvSpPr>
        <p:spPr>
          <a:xfrm>
            <a:off x="1654102" y="5840346"/>
            <a:ext cx="3589836" cy="840167"/>
          </a:xfrm>
          <a:prstGeom prst="rect">
            <a:avLst/>
          </a:prstGeom>
          <a:noFill/>
        </p:spPr>
        <p:txBody>
          <a:bodyPr vert="horz" lIns="0" tIns="0" rIns="130101" bIns="0" rtlCol="0" anchor="ctr" anchorCtr="0">
            <a:noAutofit/>
          </a:bodyPr>
          <a:lstStyle/>
          <a:p>
            <a:pPr algn="ctr" defTabSz="228600">
              <a:lnSpc>
                <a:spcPct val="80000"/>
              </a:lnSpc>
              <a:spcBef>
                <a:spcPts val="100"/>
              </a:spcBef>
            </a:pPr>
            <a:r>
              <a:rPr lang="en-US" sz="2200" b="1" cap="all" spc="-59" dirty="0" smtClean="0">
                <a:solidFill>
                  <a:prstClr val="black"/>
                </a:solidFill>
                <a:latin typeface="Calibri" panose="020F0502020204030204" pitchFamily="34" charset="0"/>
                <a:cs typeface="Arial" panose="020B0604020202020204" pitchFamily="34" charset="0"/>
                <a:sym typeface="Graphik Bold"/>
              </a:rPr>
              <a:t>Increased deployment agility</a:t>
            </a:r>
            <a:endParaRPr lang="en-US" sz="2200" b="1" cap="all" spc="-59" dirty="0">
              <a:solidFill>
                <a:prstClr val="black"/>
              </a:solidFill>
              <a:latin typeface="Calibri" panose="020F0502020204030204" pitchFamily="34" charset="0"/>
              <a:cs typeface="Arial" panose="020B0604020202020204" pitchFamily="34" charset="0"/>
            </a:endParaRPr>
          </a:p>
        </p:txBody>
      </p:sp>
      <p:grpSp>
        <p:nvGrpSpPr>
          <p:cNvPr id="8" name="Group 7"/>
          <p:cNvGrpSpPr/>
          <p:nvPr/>
        </p:nvGrpSpPr>
        <p:grpSpPr>
          <a:xfrm>
            <a:off x="6558890" y="3566298"/>
            <a:ext cx="3829246" cy="3003523"/>
            <a:chOff x="8840498" y="3571278"/>
            <a:chExt cx="3829246" cy="3003523"/>
          </a:xfrm>
        </p:grpSpPr>
        <p:sp>
          <p:nvSpPr>
            <p:cNvPr id="24" name="Title 2">
              <a:extLst>
                <a:ext uri="{FF2B5EF4-FFF2-40B4-BE49-F238E27FC236}">
                  <a16:creationId xmlns="" xmlns:a16="http://schemas.microsoft.com/office/drawing/2014/main" id="{B6C1BBC2-A280-4063-8DFA-E3093FF6C14F}"/>
                </a:ext>
              </a:extLst>
            </p:cNvPr>
            <p:cNvSpPr txBox="1">
              <a:spLocks/>
            </p:cNvSpPr>
            <p:nvPr/>
          </p:nvSpPr>
          <p:spPr>
            <a:xfrm>
              <a:off x="8840498" y="5845326"/>
              <a:ext cx="3829246" cy="729475"/>
            </a:xfrm>
            <a:prstGeom prst="rect">
              <a:avLst/>
            </a:prstGeom>
            <a:noFill/>
          </p:spPr>
          <p:txBody>
            <a:bodyPr vert="horz" lIns="0" tIns="0" rIns="130101" bIns="0" rtlCol="0" anchor="ctr" anchorCtr="0">
              <a:noAutofit/>
            </a:bodyPr>
            <a:lstStyle>
              <a:lvl1pPr algn="l" defTabSz="1734634" rtl="0" eaLnBrk="1" latinLnBrk="0" hangingPunct="1">
                <a:lnSpc>
                  <a:spcPct val="80000"/>
                </a:lnSpc>
                <a:spcBef>
                  <a:spcPct val="0"/>
                </a:spcBef>
                <a:buNone/>
                <a:defRPr sz="5067" b="0" i="0" kern="1200" cap="all" spc="-133" baseline="0">
                  <a:solidFill>
                    <a:schemeClr val="tx2"/>
                  </a:solidFill>
                  <a:latin typeface="Arial Black" charset="0"/>
                  <a:ea typeface="Arial Black" charset="0"/>
                  <a:cs typeface="Arial Black" charset="0"/>
                </a:defRPr>
              </a:lvl1pPr>
            </a:lstStyle>
            <a:p>
              <a:pPr algn="ctr" defTabSz="228600">
                <a:spcBef>
                  <a:spcPts val="100"/>
                </a:spcBef>
                <a:defRPr/>
              </a:pPr>
              <a:r>
                <a:rPr lang="en-US" sz="2200" b="1" spc="-59" dirty="0" smtClean="0">
                  <a:solidFill>
                    <a:prstClr val="black"/>
                  </a:solidFill>
                  <a:latin typeface="Calibri" panose="020F0502020204030204" pitchFamily="34" charset="0"/>
                  <a:cs typeface="Arial" panose="020B0604020202020204" pitchFamily="34" charset="0"/>
                  <a:sym typeface="Graphik Bold"/>
                </a:rPr>
                <a:t>Elastic service </a:t>
              </a:r>
            </a:p>
            <a:p>
              <a:pPr algn="ctr" defTabSz="228600">
                <a:spcBef>
                  <a:spcPts val="100"/>
                </a:spcBef>
                <a:defRPr/>
              </a:pPr>
              <a:r>
                <a:rPr lang="en-US" sz="2200" b="1" spc="-59" dirty="0" smtClean="0">
                  <a:solidFill>
                    <a:prstClr val="black"/>
                  </a:solidFill>
                  <a:latin typeface="Calibri" panose="020F0502020204030204" pitchFamily="34" charset="0"/>
                  <a:cs typeface="Arial" panose="020B0604020202020204" pitchFamily="34" charset="0"/>
                  <a:sym typeface="Graphik Bold"/>
                </a:rPr>
                <a:t>delivery</a:t>
              </a:r>
              <a:endParaRPr lang="en-US" sz="2200" b="1" spc="-59" dirty="0">
                <a:solidFill>
                  <a:prstClr val="black"/>
                </a:solidFill>
                <a:latin typeface="Calibri" panose="020F0502020204030204" pitchFamily="34" charset="0"/>
                <a:cs typeface="Arial" panose="020B0604020202020204" pitchFamily="34" charset="0"/>
                <a:sym typeface="Graphik Bold"/>
              </a:endParaRPr>
            </a:p>
          </p:txBody>
        </p:sp>
        <p:sp>
          <p:nvSpPr>
            <p:cNvPr id="25" name="Oval 24">
              <a:extLst>
                <a:ext uri="{FF2B5EF4-FFF2-40B4-BE49-F238E27FC236}">
                  <a16:creationId xmlns="" xmlns:a16="http://schemas.microsoft.com/office/drawing/2014/main" id="{A8565B9D-5B8F-4363-BABC-73A41A75055E}"/>
                </a:ext>
              </a:extLst>
            </p:cNvPr>
            <p:cNvSpPr>
              <a:spLocks/>
            </p:cNvSpPr>
            <p:nvPr/>
          </p:nvSpPr>
          <p:spPr>
            <a:xfrm>
              <a:off x="9663526" y="3571278"/>
              <a:ext cx="1919448" cy="1948389"/>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prstClr val="white"/>
                </a:solidFill>
                <a:latin typeface="Calibri" panose="020F0502020204030204" pitchFamily="34" charset="0"/>
              </a:endParaRPr>
            </a:p>
          </p:txBody>
        </p:sp>
      </p:grpSp>
      <p:grpSp>
        <p:nvGrpSpPr>
          <p:cNvPr id="57" name="Group 8"/>
          <p:cNvGrpSpPr/>
          <p:nvPr/>
        </p:nvGrpSpPr>
        <p:grpSpPr>
          <a:xfrm>
            <a:off x="21326654" y="3551938"/>
            <a:ext cx="2639013" cy="1948389"/>
            <a:chOff x="1799804" y="3557942"/>
            <a:chExt cx="2639013" cy="1948389"/>
          </a:xfrm>
        </p:grpSpPr>
        <p:grpSp>
          <p:nvGrpSpPr>
            <p:cNvPr id="10" name="Group 11"/>
            <p:cNvGrpSpPr/>
            <p:nvPr/>
          </p:nvGrpSpPr>
          <p:grpSpPr>
            <a:xfrm rot="10800000">
              <a:off x="1799804" y="3557942"/>
              <a:ext cx="2639013" cy="1948389"/>
              <a:chOff x="1799804" y="3557942"/>
              <a:chExt cx="2639013" cy="1948389"/>
            </a:xfrm>
          </p:grpSpPr>
          <p:sp>
            <p:nvSpPr>
              <p:cNvPr id="20" name="Oval 22">
                <a:extLst>
                  <a:ext uri="{FF2B5EF4-FFF2-40B4-BE49-F238E27FC236}">
                    <a16:creationId xmlns:a16="http://schemas.microsoft.com/office/drawing/2014/main" xmlns="" id="{D21AFE42-12C1-4555-A2B1-83E6E558DEF6}"/>
                  </a:ext>
                </a:extLst>
              </p:cNvPr>
              <p:cNvSpPr>
                <a:spLocks/>
              </p:cNvSpPr>
              <p:nvPr/>
            </p:nvSpPr>
            <p:spPr>
              <a:xfrm>
                <a:off x="1799804" y="3557942"/>
                <a:ext cx="1919448" cy="1948389"/>
              </a:xfrm>
              <a:prstGeom prst="ellipse">
                <a:avLst/>
              </a:prstGeom>
              <a:solidFill>
                <a:srgbClr val="9AAE0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prstClr val="white"/>
                  </a:solidFill>
                  <a:latin typeface="Calibri" panose="020F0502020204030204" pitchFamily="34" charset="0"/>
                </a:endParaRPr>
              </a:p>
            </p:txBody>
          </p:sp>
          <p:sp>
            <p:nvSpPr>
              <p:cNvPr id="48" name="Arrow: Right 2">
                <a:extLst>
                  <a:ext uri="{FF2B5EF4-FFF2-40B4-BE49-F238E27FC236}">
                    <a16:creationId xmlns:a16="http://schemas.microsoft.com/office/drawing/2014/main" xmlns="" id="{78DA9B0A-A784-4D88-8E94-79BEBE5E7AF8}"/>
                  </a:ext>
                </a:extLst>
              </p:cNvPr>
              <p:cNvSpPr/>
              <p:nvPr/>
            </p:nvSpPr>
            <p:spPr>
              <a:xfrm>
                <a:off x="3355403" y="3746446"/>
                <a:ext cx="1083414" cy="1543442"/>
              </a:xfrm>
              <a:prstGeom prst="rightArrow">
                <a:avLst>
                  <a:gd name="adj1" fmla="val 50000"/>
                  <a:gd name="adj2" fmla="val 100000"/>
                </a:avLst>
              </a:prstGeom>
              <a:solidFill>
                <a:srgbClr val="9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prstClr val="white"/>
                  </a:solidFill>
                  <a:latin typeface="Calibri" panose="020F0502020204030204" pitchFamily="34" charset="0"/>
                </a:endParaRPr>
              </a:p>
            </p:txBody>
          </p:sp>
        </p:grpSp>
        <p:pic>
          <p:nvPicPr>
            <p:cNvPr id="42" name="Graphic 4" descr="Bullseye">
              <a:extLst>
                <a:ext uri="{FF2B5EF4-FFF2-40B4-BE49-F238E27FC236}">
                  <a16:creationId xmlns:a16="http://schemas.microsoft.com/office/drawing/2014/main" xmlns="" id="{5669D104-92B4-4407-BA53-46F195C1E0EE}"/>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2859619" y="3828794"/>
              <a:ext cx="1207388" cy="1207388"/>
            </a:xfrm>
            <a:prstGeom prst="rect">
              <a:avLst/>
            </a:prstGeom>
          </p:spPr>
        </p:pic>
      </p:grpSp>
      <p:grpSp>
        <p:nvGrpSpPr>
          <p:cNvPr id="7" name="Group 6"/>
          <p:cNvGrpSpPr/>
          <p:nvPr/>
        </p:nvGrpSpPr>
        <p:grpSpPr>
          <a:xfrm>
            <a:off x="16847287" y="3566298"/>
            <a:ext cx="3829246" cy="3002073"/>
            <a:chOff x="15976445" y="3572728"/>
            <a:chExt cx="3829246" cy="3002073"/>
          </a:xfrm>
        </p:grpSpPr>
        <p:sp>
          <p:nvSpPr>
            <p:cNvPr id="26" name="Title 2">
              <a:extLst>
                <a:ext uri="{FF2B5EF4-FFF2-40B4-BE49-F238E27FC236}">
                  <a16:creationId xmlns="" xmlns:a16="http://schemas.microsoft.com/office/drawing/2014/main" id="{2CFA4E63-75BF-4CB1-893F-C4464E4CC220}"/>
                </a:ext>
              </a:extLst>
            </p:cNvPr>
            <p:cNvSpPr txBox="1">
              <a:spLocks/>
            </p:cNvSpPr>
            <p:nvPr/>
          </p:nvSpPr>
          <p:spPr>
            <a:xfrm>
              <a:off x="15976445" y="5845326"/>
              <a:ext cx="3829246" cy="729475"/>
            </a:xfrm>
            <a:prstGeom prst="rect">
              <a:avLst/>
            </a:prstGeom>
            <a:noFill/>
          </p:spPr>
          <p:txBody>
            <a:bodyPr vert="horz" lIns="0" tIns="0" rIns="130101" bIns="0" rtlCol="0" anchor="ctr" anchorCtr="0">
              <a:noAutofit/>
            </a:bodyPr>
            <a:lstStyle>
              <a:defPPr>
                <a:defRPr lang="es-ES"/>
              </a:defPPr>
              <a:lvl1pPr lvl="0" algn="ctr" defTabSz="228600">
                <a:lnSpc>
                  <a:spcPct val="80000"/>
                </a:lnSpc>
                <a:spcBef>
                  <a:spcPts val="100"/>
                </a:spcBef>
                <a:buNone/>
                <a:defRPr sz="1400" b="1" i="0" cap="all" spc="-59" baseline="0">
                  <a:solidFill>
                    <a:srgbClr val="44546A"/>
                  </a:solidFill>
                  <a:latin typeface="Arial Black" panose="020B0A04020102020204" pitchFamily="34" charset="0"/>
                  <a:ea typeface="Arial Black" charset="0"/>
                  <a:cs typeface="Arial" panose="020B0604020202020204" pitchFamily="34" charset="0"/>
                </a:defRPr>
              </a:lvl1pPr>
            </a:lstStyle>
            <a:p>
              <a:r>
                <a:rPr lang="en-US" sz="2200" dirty="0" smtClean="0">
                  <a:solidFill>
                    <a:prstClr val="black"/>
                  </a:solidFill>
                  <a:latin typeface="Calibri" panose="020F0502020204030204" pitchFamily="34" charset="0"/>
                </a:rPr>
                <a:t>Complete compatibility </a:t>
              </a:r>
              <a:endParaRPr lang="en-US" sz="2200" dirty="0">
                <a:solidFill>
                  <a:prstClr val="black"/>
                </a:solidFill>
                <a:latin typeface="Calibri" panose="020F0502020204030204" pitchFamily="34" charset="0"/>
              </a:endParaRPr>
            </a:p>
          </p:txBody>
        </p:sp>
        <p:sp>
          <p:nvSpPr>
            <p:cNvPr id="53" name="Oval 52">
              <a:extLst>
                <a:ext uri="{FF2B5EF4-FFF2-40B4-BE49-F238E27FC236}">
                  <a16:creationId xmlns="" xmlns:a16="http://schemas.microsoft.com/office/drawing/2014/main" id="{EBB1D6F8-2334-4EBF-955F-FAA3ABFB840A}"/>
                </a:ext>
              </a:extLst>
            </p:cNvPr>
            <p:cNvSpPr>
              <a:spLocks/>
            </p:cNvSpPr>
            <p:nvPr/>
          </p:nvSpPr>
          <p:spPr>
            <a:xfrm>
              <a:off x="16886035" y="3572728"/>
              <a:ext cx="1919448" cy="1948389"/>
            </a:xfrm>
            <a:prstGeom prst="ellipse">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prstClr val="white"/>
                </a:solidFill>
                <a:latin typeface="Calibri" panose="020F0502020204030204" pitchFamily="34" charset="0"/>
              </a:endParaRPr>
            </a:p>
          </p:txBody>
        </p:sp>
      </p:grpSp>
      <p:sp>
        <p:nvSpPr>
          <p:cNvPr id="54" name="Text Placeholder 2 - 2">
            <a:extLst>
              <a:ext uri="{FF2B5EF4-FFF2-40B4-BE49-F238E27FC236}">
                <a16:creationId xmlns="" xmlns:a16="http://schemas.microsoft.com/office/drawing/2014/main" id="{C157E0B1-97E2-4E1F-B1DB-D94B3D53C0BD}"/>
              </a:ext>
            </a:extLst>
          </p:cNvPr>
          <p:cNvSpPr txBox="1">
            <a:spLocks/>
          </p:cNvSpPr>
          <p:nvPr/>
        </p:nvSpPr>
        <p:spPr>
          <a:xfrm>
            <a:off x="6365589" y="7070931"/>
            <a:ext cx="4572000" cy="928901"/>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lumMod val="60000"/>
                  <a:lumOff val="40000"/>
                </a:schemeClr>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Clr>
                <a:srgbClr val="5B9BD5"/>
              </a:buClr>
              <a:buFont typeface="Arial" panose="020B0604020202020204" pitchFamily="34" charset="0"/>
              <a:buNone/>
            </a:pPr>
            <a:r>
              <a:rPr lang="en-US" b="1" dirty="0">
                <a:solidFill>
                  <a:prstClr val="black"/>
                </a:solidFill>
                <a:latin typeface="Calibri" panose="020F0502020204030204" pitchFamily="34" charset="0"/>
              </a:rPr>
              <a:t>A</a:t>
            </a:r>
            <a:r>
              <a:rPr lang="en-US" b="1" dirty="0" smtClean="0">
                <a:solidFill>
                  <a:prstClr val="black"/>
                </a:solidFill>
                <a:latin typeface="Calibri" panose="020F0502020204030204" pitchFamily="34" charset="0"/>
              </a:rPr>
              <a:t>utomatic </a:t>
            </a:r>
            <a:r>
              <a:rPr lang="en-US" b="1" dirty="0">
                <a:solidFill>
                  <a:prstClr val="black"/>
                </a:solidFill>
                <a:latin typeface="Calibri" panose="020F0502020204030204" pitchFamily="34" charset="0"/>
              </a:rPr>
              <a:t>adaptation of VNFs capacity</a:t>
            </a:r>
            <a:r>
              <a:rPr lang="en-US" dirty="0">
                <a:solidFill>
                  <a:prstClr val="black"/>
                </a:solidFill>
                <a:latin typeface="Calibri" panose="020F0502020204030204" pitchFamily="34" charset="0"/>
              </a:rPr>
              <a:t>, performance and functionality to support dynamic service demands</a:t>
            </a:r>
            <a:r>
              <a:rPr lang="en-US" dirty="0" smtClean="0">
                <a:solidFill>
                  <a:prstClr val="black"/>
                </a:solidFill>
                <a:latin typeface="Calibri" panose="020F0502020204030204" pitchFamily="34" charset="0"/>
              </a:rPr>
              <a:t>.</a:t>
            </a:r>
            <a:endParaRPr lang="en-US" dirty="0">
              <a:solidFill>
                <a:prstClr val="black"/>
              </a:solidFill>
              <a:latin typeface="Calibri" panose="020F0502020204030204" pitchFamily="34" charset="0"/>
            </a:endParaRPr>
          </a:p>
        </p:txBody>
      </p:sp>
      <p:sp>
        <p:nvSpPr>
          <p:cNvPr id="55" name="Text Placeholder 2 - 3">
            <a:extLst>
              <a:ext uri="{FF2B5EF4-FFF2-40B4-BE49-F238E27FC236}">
                <a16:creationId xmlns="" xmlns:a16="http://schemas.microsoft.com/office/drawing/2014/main" id="{C157E0B1-97E2-4E1F-B1DB-D94B3D53C0BD}"/>
              </a:ext>
            </a:extLst>
          </p:cNvPr>
          <p:cNvSpPr txBox="1">
            <a:spLocks/>
          </p:cNvSpPr>
          <p:nvPr/>
        </p:nvSpPr>
        <p:spPr>
          <a:xfrm>
            <a:off x="11170784" y="7070931"/>
            <a:ext cx="4572000" cy="1486328"/>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lumMod val="60000"/>
                  <a:lumOff val="40000"/>
                </a:schemeClr>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10000"/>
              </a:lnSpc>
              <a:buClr>
                <a:srgbClr val="44546A">
                  <a:lumMod val="60000"/>
                  <a:lumOff val="40000"/>
                </a:srgbClr>
              </a:buClr>
              <a:buFont typeface="Arial" panose="020B0604020202020204" pitchFamily="34" charset="0"/>
              <a:buNone/>
            </a:pPr>
            <a:r>
              <a:rPr lang="en-US" sz="2800" b="1" dirty="0" smtClean="0">
                <a:solidFill>
                  <a:prstClr val="black"/>
                </a:solidFill>
                <a:latin typeface="Calibri" panose="020F0502020204030204" pitchFamily="34" charset="0"/>
              </a:rPr>
              <a:t>Accelerate </a:t>
            </a:r>
            <a:r>
              <a:rPr lang="en-US" sz="2800" b="1" dirty="0">
                <a:solidFill>
                  <a:prstClr val="black"/>
                </a:solidFill>
                <a:latin typeface="Calibri" panose="020F0502020204030204" pitchFamily="34" charset="0"/>
              </a:rPr>
              <a:t>time-to-market </a:t>
            </a:r>
            <a:r>
              <a:rPr lang="en-US" sz="2800" dirty="0">
                <a:solidFill>
                  <a:prstClr val="black"/>
                </a:solidFill>
                <a:latin typeface="Calibri" panose="020F0502020204030204" pitchFamily="34" charset="0"/>
              </a:rPr>
              <a:t>by delivering some or all of Allot’s market-leading services from a </a:t>
            </a:r>
            <a:r>
              <a:rPr lang="en-US" sz="2800" b="1" dirty="0">
                <a:solidFill>
                  <a:prstClr val="black"/>
                </a:solidFill>
                <a:latin typeface="Calibri" panose="020F0502020204030204" pitchFamily="34" charset="0"/>
              </a:rPr>
              <a:t>virtualized service delivery framework </a:t>
            </a:r>
            <a:r>
              <a:rPr lang="en-US" sz="2800" dirty="0">
                <a:solidFill>
                  <a:prstClr val="black"/>
                </a:solidFill>
                <a:latin typeface="Calibri" panose="020F0502020204030204" pitchFamily="34" charset="0"/>
              </a:rPr>
              <a:t>that is pre-integrated with your NFV (e.g. Gi-LAN) and vCPE </a:t>
            </a:r>
            <a:r>
              <a:rPr lang="en-US" sz="2800" dirty="0" smtClean="0">
                <a:solidFill>
                  <a:prstClr val="black"/>
                </a:solidFill>
                <a:latin typeface="Calibri" panose="020F0502020204030204" pitchFamily="34" charset="0"/>
              </a:rPr>
              <a:t>requirements</a:t>
            </a:r>
            <a:endParaRPr lang="en-US" sz="2800" dirty="0">
              <a:solidFill>
                <a:prstClr val="black"/>
              </a:solidFill>
              <a:latin typeface="Calibri" panose="020F0502020204030204" pitchFamily="34" charset="0"/>
            </a:endParaRPr>
          </a:p>
        </p:txBody>
      </p:sp>
      <p:sp>
        <p:nvSpPr>
          <p:cNvPr id="56" name="Text Placeholder 2">
            <a:extLst>
              <a:ext uri="{FF2B5EF4-FFF2-40B4-BE49-F238E27FC236}">
                <a16:creationId xmlns="" xmlns:a16="http://schemas.microsoft.com/office/drawing/2014/main" id="{C157E0B1-97E2-4E1F-B1DB-D94B3D53C0BD}"/>
              </a:ext>
            </a:extLst>
          </p:cNvPr>
          <p:cNvSpPr txBox="1">
            <a:spLocks/>
          </p:cNvSpPr>
          <p:nvPr/>
        </p:nvSpPr>
        <p:spPr>
          <a:xfrm>
            <a:off x="16477165" y="7070931"/>
            <a:ext cx="4572000" cy="1548536"/>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lumMod val="60000"/>
                  <a:lumOff val="40000"/>
                </a:schemeClr>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10000"/>
              </a:lnSpc>
              <a:buClr>
                <a:srgbClr val="44546A">
                  <a:lumMod val="60000"/>
                  <a:lumOff val="40000"/>
                </a:srgbClr>
              </a:buClr>
              <a:buFont typeface="Arial" panose="020B0604020202020204" pitchFamily="34" charset="0"/>
              <a:buNone/>
            </a:pPr>
            <a:r>
              <a:rPr lang="en-US" sz="2800" b="1" dirty="0" smtClean="0">
                <a:solidFill>
                  <a:prstClr val="black"/>
                </a:solidFill>
                <a:latin typeface="Calibri" panose="020F0502020204030204" pitchFamily="34" charset="0"/>
              </a:rPr>
              <a:t>Allot </a:t>
            </a:r>
            <a:r>
              <a:rPr lang="en-US" sz="2800" b="1" dirty="0">
                <a:solidFill>
                  <a:prstClr val="black"/>
                </a:solidFill>
                <a:latin typeface="Calibri" panose="020F0502020204030204" pitchFamily="34" charset="0"/>
              </a:rPr>
              <a:t>Virtual Edition is fully compatible with your current Allot deployments and with ETSI NFV architecture</a:t>
            </a:r>
            <a:r>
              <a:rPr lang="en-US" sz="2800" dirty="0">
                <a:solidFill>
                  <a:prstClr val="black"/>
                </a:solidFill>
                <a:latin typeface="Calibri" panose="020F0502020204030204" pitchFamily="34" charset="0"/>
              </a:rPr>
              <a:t>, giving you extreme flexibility as you plan expansions and new service projects.</a:t>
            </a:r>
          </a:p>
        </p:txBody>
      </p:sp>
      <p:grpSp>
        <p:nvGrpSpPr>
          <p:cNvPr id="5" name="Group 4"/>
          <p:cNvGrpSpPr/>
          <p:nvPr/>
        </p:nvGrpSpPr>
        <p:grpSpPr>
          <a:xfrm>
            <a:off x="1540941" y="10916859"/>
            <a:ext cx="22745088" cy="2232000"/>
            <a:chOff x="1540941" y="10785753"/>
            <a:chExt cx="22745088" cy="2232000"/>
          </a:xfrm>
        </p:grpSpPr>
        <p:sp>
          <p:nvSpPr>
            <p:cNvPr id="67" name="Rectángulo 35"/>
            <p:cNvSpPr/>
            <p:nvPr/>
          </p:nvSpPr>
          <p:spPr bwMode="auto">
            <a:xfrm>
              <a:off x="1540941" y="10785753"/>
              <a:ext cx="22745088" cy="2232000"/>
            </a:xfrm>
            <a:prstGeom prst="rect">
              <a:avLst/>
            </a:prstGeom>
            <a:solidFill>
              <a:srgbClr val="003144"/>
            </a:solidFill>
            <a:ln>
              <a:noFill/>
            </a:ln>
            <a:extLst/>
          </p:spPr>
          <p:txBody>
            <a:bodyPr vert="horz" wrap="square" lIns="182880" tIns="91440" rIns="182880" bIns="91440" numCol="1" rtlCol="0" anchor="t" anchorCtr="0" compatLnSpc="1">
              <a:prstTxWarp prst="textNoShape">
                <a:avLst/>
              </a:prstTxWarp>
            </a:bodyPr>
            <a:lstStyle>
              <a:defPPr>
                <a:defRPr lang="en-US"/>
              </a:defPPr>
              <a:lvl1pPr marL="0" algn="l" defTabSz="2438339" rtl="0" eaLnBrk="1" latinLnBrk="0" hangingPunct="1">
                <a:defRPr sz="4800" kern="1200">
                  <a:solidFill>
                    <a:schemeClr val="tx1"/>
                  </a:solidFill>
                  <a:latin typeface="+mn-lt"/>
                  <a:ea typeface="+mn-ea"/>
                  <a:cs typeface="+mn-cs"/>
                </a:defRPr>
              </a:lvl1pPr>
              <a:lvl2pPr marL="1219170" algn="l" defTabSz="2438339" rtl="0" eaLnBrk="1" latinLnBrk="0" hangingPunct="1">
                <a:defRPr sz="4800" kern="1200">
                  <a:solidFill>
                    <a:schemeClr val="tx1"/>
                  </a:solidFill>
                  <a:latin typeface="+mn-lt"/>
                  <a:ea typeface="+mn-ea"/>
                  <a:cs typeface="+mn-cs"/>
                </a:defRPr>
              </a:lvl2pPr>
              <a:lvl3pPr marL="2438339" algn="l" defTabSz="2438339" rtl="0" eaLnBrk="1" latinLnBrk="0" hangingPunct="1">
                <a:defRPr sz="4800" kern="1200">
                  <a:solidFill>
                    <a:schemeClr val="tx1"/>
                  </a:solidFill>
                  <a:latin typeface="+mn-lt"/>
                  <a:ea typeface="+mn-ea"/>
                  <a:cs typeface="+mn-cs"/>
                </a:defRPr>
              </a:lvl3pPr>
              <a:lvl4pPr marL="3657509" algn="l" defTabSz="2438339" rtl="0" eaLnBrk="1" latinLnBrk="0" hangingPunct="1">
                <a:defRPr sz="4800" kern="1200">
                  <a:solidFill>
                    <a:schemeClr val="tx1"/>
                  </a:solidFill>
                  <a:latin typeface="+mn-lt"/>
                  <a:ea typeface="+mn-ea"/>
                  <a:cs typeface="+mn-cs"/>
                </a:defRPr>
              </a:lvl4pPr>
              <a:lvl5pPr marL="4876678" algn="l" defTabSz="2438339" rtl="0" eaLnBrk="1" latinLnBrk="0" hangingPunct="1">
                <a:defRPr sz="4800" kern="1200">
                  <a:solidFill>
                    <a:schemeClr val="tx1"/>
                  </a:solidFill>
                  <a:latin typeface="+mn-lt"/>
                  <a:ea typeface="+mn-ea"/>
                  <a:cs typeface="+mn-cs"/>
                </a:defRPr>
              </a:lvl5pPr>
              <a:lvl6pPr marL="6095848" algn="l" defTabSz="2438339" rtl="0" eaLnBrk="1" latinLnBrk="0" hangingPunct="1">
                <a:defRPr sz="4800" kern="1200">
                  <a:solidFill>
                    <a:schemeClr val="tx1"/>
                  </a:solidFill>
                  <a:latin typeface="+mn-lt"/>
                  <a:ea typeface="+mn-ea"/>
                  <a:cs typeface="+mn-cs"/>
                </a:defRPr>
              </a:lvl6pPr>
              <a:lvl7pPr marL="7315017" algn="l" defTabSz="2438339" rtl="0" eaLnBrk="1" latinLnBrk="0" hangingPunct="1">
                <a:defRPr sz="4800" kern="1200">
                  <a:solidFill>
                    <a:schemeClr val="tx1"/>
                  </a:solidFill>
                  <a:latin typeface="+mn-lt"/>
                  <a:ea typeface="+mn-ea"/>
                  <a:cs typeface="+mn-cs"/>
                </a:defRPr>
              </a:lvl7pPr>
              <a:lvl8pPr marL="8534187" algn="l" defTabSz="2438339" rtl="0" eaLnBrk="1" latinLnBrk="0" hangingPunct="1">
                <a:defRPr sz="4800" kern="1200">
                  <a:solidFill>
                    <a:schemeClr val="tx1"/>
                  </a:solidFill>
                  <a:latin typeface="+mn-lt"/>
                  <a:ea typeface="+mn-ea"/>
                  <a:cs typeface="+mn-cs"/>
                </a:defRPr>
              </a:lvl8pPr>
              <a:lvl9pPr marL="9753356" algn="l" defTabSz="2438339" rtl="0" eaLnBrk="1" latinLnBrk="0" hangingPunct="1">
                <a:defRPr sz="4800" kern="1200">
                  <a:solidFill>
                    <a:schemeClr val="tx1"/>
                  </a:solidFill>
                  <a:latin typeface="+mn-lt"/>
                  <a:ea typeface="+mn-ea"/>
                  <a:cs typeface="+mn-cs"/>
                </a:defRPr>
              </a:lvl9pPr>
            </a:lstStyle>
            <a:p>
              <a:pPr algn="ctr">
                <a:defRPr/>
              </a:pPr>
              <a:endParaRPr lang="en-US" dirty="0">
                <a:solidFill>
                  <a:srgbClr val="FFFFFF"/>
                </a:solidFill>
                <a:latin typeface="Calibri"/>
              </a:endParaRPr>
            </a:p>
          </p:txBody>
        </p:sp>
        <p:sp>
          <p:nvSpPr>
            <p:cNvPr id="60" name="Rectangle 59"/>
            <p:cNvSpPr/>
            <p:nvPr/>
          </p:nvSpPr>
          <p:spPr>
            <a:xfrm>
              <a:off x="3133951" y="11279834"/>
              <a:ext cx="4778488" cy="406265"/>
            </a:xfrm>
            <a:prstGeom prst="rect">
              <a:avLst/>
            </a:prstGeom>
          </p:spPr>
          <p:txBody>
            <a:bodyPr wrap="none" lIns="0" tIns="0" rIns="0" bIns="0" anchor="ctr" anchorCtr="0">
              <a:spAutoFit/>
            </a:bodyPr>
            <a:lstStyle/>
            <a:p>
              <a:pPr>
                <a:lnSpc>
                  <a:spcPct val="110000"/>
                </a:lnSpc>
              </a:pPr>
              <a:r>
                <a:rPr lang="en-US" sz="2400" b="1" dirty="0">
                  <a:solidFill>
                    <a:prstClr val="white"/>
                  </a:solidFill>
                  <a:latin typeface="Calibri" panose="020F0502020204030204" pitchFamily="34" charset="0"/>
                </a:rPr>
                <a:t>Certified for </a:t>
              </a:r>
              <a:r>
                <a:rPr lang="en-US" sz="2400" b="1" dirty="0" smtClean="0">
                  <a:solidFill>
                    <a:prstClr val="white"/>
                  </a:solidFill>
                  <a:latin typeface="Calibri" panose="020F0502020204030204" pitchFamily="34" charset="0"/>
                </a:rPr>
                <a:t>Open stack </a:t>
              </a:r>
              <a:r>
                <a:rPr lang="en-US" sz="2400" b="1" dirty="0">
                  <a:solidFill>
                    <a:prstClr val="white"/>
                  </a:solidFill>
                  <a:latin typeface="Calibri" panose="020F0502020204030204" pitchFamily="34" charset="0"/>
                </a:rPr>
                <a:t>and VMWare</a:t>
              </a:r>
            </a:p>
          </p:txBody>
        </p:sp>
        <p:sp>
          <p:nvSpPr>
            <p:cNvPr id="62" name="Rectangle 61"/>
            <p:cNvSpPr/>
            <p:nvPr/>
          </p:nvSpPr>
          <p:spPr>
            <a:xfrm>
              <a:off x="10280526" y="11279834"/>
              <a:ext cx="5511958" cy="406265"/>
            </a:xfrm>
            <a:prstGeom prst="rect">
              <a:avLst/>
            </a:prstGeom>
          </p:spPr>
          <p:txBody>
            <a:bodyPr wrap="none" lIns="0" tIns="0" rIns="0" bIns="0" anchor="ctr" anchorCtr="0">
              <a:spAutoFit/>
            </a:bodyPr>
            <a:lstStyle/>
            <a:p>
              <a:pPr>
                <a:lnSpc>
                  <a:spcPct val="110000"/>
                </a:lnSpc>
              </a:pPr>
              <a:r>
                <a:rPr lang="en-US" sz="2400" b="1" dirty="0">
                  <a:solidFill>
                    <a:prstClr val="white"/>
                  </a:solidFill>
                  <a:latin typeface="Calibri" panose="020F0502020204030204" pitchFamily="34" charset="0"/>
                </a:rPr>
                <a:t>Different sizing according to the necessities</a:t>
              </a:r>
            </a:p>
          </p:txBody>
        </p:sp>
        <p:sp>
          <p:nvSpPr>
            <p:cNvPr id="63" name="Rectangle 62"/>
            <p:cNvSpPr/>
            <p:nvPr/>
          </p:nvSpPr>
          <p:spPr>
            <a:xfrm>
              <a:off x="18078796" y="11279834"/>
              <a:ext cx="4702313" cy="406265"/>
            </a:xfrm>
            <a:prstGeom prst="rect">
              <a:avLst/>
            </a:prstGeom>
          </p:spPr>
          <p:txBody>
            <a:bodyPr wrap="none" lIns="0" tIns="0" rIns="0" bIns="0" anchor="ctr" anchorCtr="0">
              <a:spAutoFit/>
            </a:bodyPr>
            <a:lstStyle/>
            <a:p>
              <a:pPr>
                <a:lnSpc>
                  <a:spcPct val="110000"/>
                </a:lnSpc>
              </a:pPr>
              <a:r>
                <a:rPr lang="en-US" sz="2400" b="1" dirty="0">
                  <a:solidFill>
                    <a:prstClr val="white"/>
                  </a:solidFill>
                  <a:latin typeface="Calibri" panose="020F0502020204030204" pitchFamily="34" charset="0"/>
                </a:rPr>
                <a:t>Support to full lifecycle </a:t>
              </a:r>
              <a:r>
                <a:rPr lang="en-US" sz="2400" b="1" dirty="0" smtClean="0">
                  <a:solidFill>
                    <a:prstClr val="white"/>
                  </a:solidFill>
                  <a:latin typeface="Calibri" panose="020F0502020204030204" pitchFamily="34" charset="0"/>
                </a:rPr>
                <a:t>management</a:t>
              </a:r>
              <a:endParaRPr lang="en-US" sz="2400" b="1" dirty="0">
                <a:solidFill>
                  <a:prstClr val="white"/>
                </a:solidFill>
                <a:latin typeface="Calibri" panose="020F0502020204030204" pitchFamily="34" charset="0"/>
                <a:sym typeface="Wingdings" panose="05000000000000000000" pitchFamily="2" charset="2"/>
              </a:endParaRPr>
            </a:p>
          </p:txBody>
        </p:sp>
        <p:sp>
          <p:nvSpPr>
            <p:cNvPr id="96" name="Rectangle 95"/>
            <p:cNvSpPr/>
            <p:nvPr/>
          </p:nvSpPr>
          <p:spPr>
            <a:xfrm>
              <a:off x="2073148" y="12236668"/>
              <a:ext cx="6831165" cy="406265"/>
            </a:xfrm>
            <a:prstGeom prst="rect">
              <a:avLst/>
            </a:prstGeom>
          </p:spPr>
          <p:txBody>
            <a:bodyPr wrap="none" lIns="0" tIns="0" rIns="0" bIns="0" anchor="ctr" anchorCtr="0">
              <a:spAutoFit/>
            </a:bodyPr>
            <a:lstStyle/>
            <a:p>
              <a:pPr>
                <a:lnSpc>
                  <a:spcPct val="110000"/>
                </a:lnSpc>
              </a:pPr>
              <a:r>
                <a:rPr lang="en-US" sz="2400" b="1" dirty="0">
                  <a:solidFill>
                    <a:prstClr val="white"/>
                  </a:solidFill>
                  <a:latin typeface="Calibri" panose="020F0502020204030204" pitchFamily="34" charset="0"/>
                  <a:sym typeface="Wingdings" panose="05000000000000000000" pitchFamily="2" charset="2"/>
                </a:rPr>
                <a:t>Rakuten with Allot full virtual solution running in live </a:t>
              </a:r>
            </a:p>
          </p:txBody>
        </p:sp>
        <p:sp>
          <p:nvSpPr>
            <p:cNvPr id="97" name="Rectangle 96"/>
            <p:cNvSpPr/>
            <p:nvPr/>
          </p:nvSpPr>
          <p:spPr>
            <a:xfrm>
              <a:off x="10035331" y="12190501"/>
              <a:ext cx="6002349" cy="498598"/>
            </a:xfrm>
            <a:prstGeom prst="rect">
              <a:avLst/>
            </a:prstGeom>
          </p:spPr>
          <p:txBody>
            <a:bodyPr wrap="none">
              <a:spAutoFit/>
            </a:bodyPr>
            <a:lstStyle/>
            <a:p>
              <a:pPr>
                <a:lnSpc>
                  <a:spcPct val="110000"/>
                </a:lnSpc>
              </a:pPr>
              <a:r>
                <a:rPr lang="en-US" sz="2400" b="1" dirty="0">
                  <a:solidFill>
                    <a:prstClr val="white"/>
                  </a:solidFill>
                  <a:latin typeface="Calibri" panose="020F0502020204030204" pitchFamily="34" charset="0"/>
                  <a:sym typeface="Wingdings" panose="05000000000000000000" pitchFamily="2" charset="2"/>
                </a:rPr>
                <a:t>Support in UNICA environment to be certified</a:t>
              </a:r>
            </a:p>
          </p:txBody>
        </p:sp>
      </p:grpSp>
      <p:sp>
        <p:nvSpPr>
          <p:cNvPr id="40" name="Gear4"/>
          <p:cNvSpPr>
            <a:spLocks noChangeAspect="1" noEditPoints="1"/>
          </p:cNvSpPr>
          <p:nvPr>
            <p:custDataLst>
              <p:tags r:id="rId1"/>
            </p:custDataLst>
          </p:nvPr>
        </p:nvSpPr>
        <p:spPr bwMode="auto">
          <a:xfrm>
            <a:off x="13037456" y="4130329"/>
            <a:ext cx="838655" cy="840440"/>
          </a:xfrm>
          <a:custGeom>
            <a:avLst/>
            <a:gdLst>
              <a:gd name="T0" fmla="*/ 1246 w 1250"/>
              <a:gd name="T1" fmla="*/ 696 h 1250"/>
              <a:gd name="T2" fmla="*/ 1246 w 1250"/>
              <a:gd name="T3" fmla="*/ 554 h 1250"/>
              <a:gd name="T4" fmla="*/ 1077 w 1250"/>
              <a:gd name="T5" fmla="*/ 512 h 1250"/>
              <a:gd name="T6" fmla="*/ 1024 w 1250"/>
              <a:gd name="T7" fmla="*/ 386 h 1250"/>
              <a:gd name="T8" fmla="*/ 1113 w 1250"/>
              <a:gd name="T9" fmla="*/ 238 h 1250"/>
              <a:gd name="T10" fmla="*/ 950 w 1250"/>
              <a:gd name="T11" fmla="*/ 140 h 1250"/>
              <a:gd name="T12" fmla="*/ 803 w 1250"/>
              <a:gd name="T13" fmla="*/ 240 h 1250"/>
              <a:gd name="T14" fmla="*/ 738 w 1250"/>
              <a:gd name="T15" fmla="*/ 53 h 1250"/>
              <a:gd name="T16" fmla="*/ 625 w 1250"/>
              <a:gd name="T17" fmla="*/ 0 h 1250"/>
              <a:gd name="T18" fmla="*/ 512 w 1250"/>
              <a:gd name="T19" fmla="*/ 53 h 1250"/>
              <a:gd name="T20" fmla="*/ 479 w 1250"/>
              <a:gd name="T21" fmla="*/ 227 h 1250"/>
              <a:gd name="T22" fmla="*/ 300 w 1250"/>
              <a:gd name="T23" fmla="*/ 140 h 1250"/>
              <a:gd name="T24" fmla="*/ 138 w 1250"/>
              <a:gd name="T25" fmla="*/ 238 h 1250"/>
              <a:gd name="T26" fmla="*/ 226 w 1250"/>
              <a:gd name="T27" fmla="*/ 386 h 1250"/>
              <a:gd name="T28" fmla="*/ 173 w 1250"/>
              <a:gd name="T29" fmla="*/ 512 h 1250"/>
              <a:gd name="T30" fmla="*/ 4 w 1250"/>
              <a:gd name="T31" fmla="*/ 554 h 1250"/>
              <a:gd name="T32" fmla="*/ 4 w 1250"/>
              <a:gd name="T33" fmla="*/ 696 h 1250"/>
              <a:gd name="T34" fmla="*/ 173 w 1250"/>
              <a:gd name="T35" fmla="*/ 738 h 1250"/>
              <a:gd name="T36" fmla="*/ 226 w 1250"/>
              <a:gd name="T37" fmla="*/ 864 h 1250"/>
              <a:gd name="T38" fmla="*/ 138 w 1250"/>
              <a:gd name="T39" fmla="*/ 1012 h 1250"/>
              <a:gd name="T40" fmla="*/ 300 w 1250"/>
              <a:gd name="T41" fmla="*/ 1110 h 1250"/>
              <a:gd name="T42" fmla="*/ 447 w 1250"/>
              <a:gd name="T43" fmla="*/ 1010 h 1250"/>
              <a:gd name="T44" fmla="*/ 512 w 1250"/>
              <a:gd name="T45" fmla="*/ 1197 h 1250"/>
              <a:gd name="T46" fmla="*/ 625 w 1250"/>
              <a:gd name="T47" fmla="*/ 1250 h 1250"/>
              <a:gd name="T48" fmla="*/ 738 w 1250"/>
              <a:gd name="T49" fmla="*/ 1197 h 1250"/>
              <a:gd name="T50" fmla="*/ 771 w 1250"/>
              <a:gd name="T51" fmla="*/ 1023 h 1250"/>
              <a:gd name="T52" fmla="*/ 950 w 1250"/>
              <a:gd name="T53" fmla="*/ 1110 h 1250"/>
              <a:gd name="T54" fmla="*/ 1113 w 1250"/>
              <a:gd name="T55" fmla="*/ 1012 h 1250"/>
              <a:gd name="T56" fmla="*/ 1024 w 1250"/>
              <a:gd name="T57" fmla="*/ 864 h 1250"/>
              <a:gd name="T58" fmla="*/ 1077 w 1250"/>
              <a:gd name="T59" fmla="*/ 738 h 1250"/>
              <a:gd name="T60" fmla="*/ 625 w 1250"/>
              <a:gd name="T61" fmla="*/ 854 h 1250"/>
              <a:gd name="T62" fmla="*/ 625 w 1250"/>
              <a:gd name="T63" fmla="*/ 396 h 1250"/>
              <a:gd name="T64" fmla="*/ 625 w 1250"/>
              <a:gd name="T65" fmla="*/ 854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0" h="1250">
                <a:moveTo>
                  <a:pt x="1197" y="738"/>
                </a:moveTo>
                <a:cubicBezTo>
                  <a:pt x="1221" y="738"/>
                  <a:pt x="1242" y="719"/>
                  <a:pt x="1246" y="696"/>
                </a:cubicBezTo>
                <a:cubicBezTo>
                  <a:pt x="1246" y="696"/>
                  <a:pt x="1250" y="664"/>
                  <a:pt x="1250" y="625"/>
                </a:cubicBezTo>
                <a:cubicBezTo>
                  <a:pt x="1250" y="586"/>
                  <a:pt x="1246" y="554"/>
                  <a:pt x="1246" y="554"/>
                </a:cubicBezTo>
                <a:cubicBezTo>
                  <a:pt x="1242" y="531"/>
                  <a:pt x="1221" y="512"/>
                  <a:pt x="1197" y="512"/>
                </a:cubicBezTo>
                <a:lnTo>
                  <a:pt x="1077" y="512"/>
                </a:lnTo>
                <a:cubicBezTo>
                  <a:pt x="1053" y="512"/>
                  <a:pt x="1029" y="497"/>
                  <a:pt x="1023" y="479"/>
                </a:cubicBezTo>
                <a:cubicBezTo>
                  <a:pt x="1017" y="461"/>
                  <a:pt x="1008" y="402"/>
                  <a:pt x="1024" y="386"/>
                </a:cubicBezTo>
                <a:lnTo>
                  <a:pt x="1110" y="300"/>
                </a:lnTo>
                <a:cubicBezTo>
                  <a:pt x="1126" y="284"/>
                  <a:pt x="1127" y="256"/>
                  <a:pt x="1113" y="238"/>
                </a:cubicBezTo>
                <a:lnTo>
                  <a:pt x="1012" y="138"/>
                </a:lnTo>
                <a:cubicBezTo>
                  <a:pt x="994" y="123"/>
                  <a:pt x="966" y="124"/>
                  <a:pt x="950" y="140"/>
                </a:cubicBezTo>
                <a:lnTo>
                  <a:pt x="864" y="226"/>
                </a:lnTo>
                <a:cubicBezTo>
                  <a:pt x="848" y="242"/>
                  <a:pt x="820" y="249"/>
                  <a:pt x="803" y="240"/>
                </a:cubicBezTo>
                <a:cubicBezTo>
                  <a:pt x="786" y="232"/>
                  <a:pt x="738" y="197"/>
                  <a:pt x="738" y="173"/>
                </a:cubicBezTo>
                <a:lnTo>
                  <a:pt x="738" y="53"/>
                </a:lnTo>
                <a:cubicBezTo>
                  <a:pt x="738" y="29"/>
                  <a:pt x="719" y="8"/>
                  <a:pt x="696" y="4"/>
                </a:cubicBezTo>
                <a:cubicBezTo>
                  <a:pt x="696" y="4"/>
                  <a:pt x="664" y="0"/>
                  <a:pt x="625" y="0"/>
                </a:cubicBezTo>
                <a:cubicBezTo>
                  <a:pt x="586" y="0"/>
                  <a:pt x="554" y="4"/>
                  <a:pt x="554" y="4"/>
                </a:cubicBezTo>
                <a:cubicBezTo>
                  <a:pt x="531" y="8"/>
                  <a:pt x="512" y="29"/>
                  <a:pt x="512" y="53"/>
                </a:cubicBezTo>
                <a:lnTo>
                  <a:pt x="512" y="173"/>
                </a:lnTo>
                <a:cubicBezTo>
                  <a:pt x="512" y="197"/>
                  <a:pt x="497" y="221"/>
                  <a:pt x="479" y="227"/>
                </a:cubicBezTo>
                <a:cubicBezTo>
                  <a:pt x="461" y="233"/>
                  <a:pt x="402" y="242"/>
                  <a:pt x="386" y="226"/>
                </a:cubicBezTo>
                <a:lnTo>
                  <a:pt x="300" y="140"/>
                </a:lnTo>
                <a:cubicBezTo>
                  <a:pt x="284" y="124"/>
                  <a:pt x="256" y="123"/>
                  <a:pt x="238" y="138"/>
                </a:cubicBezTo>
                <a:lnTo>
                  <a:pt x="138" y="238"/>
                </a:lnTo>
                <a:cubicBezTo>
                  <a:pt x="123" y="256"/>
                  <a:pt x="124" y="284"/>
                  <a:pt x="140" y="300"/>
                </a:cubicBezTo>
                <a:lnTo>
                  <a:pt x="226" y="386"/>
                </a:lnTo>
                <a:cubicBezTo>
                  <a:pt x="242" y="402"/>
                  <a:pt x="249" y="430"/>
                  <a:pt x="240" y="447"/>
                </a:cubicBezTo>
                <a:cubicBezTo>
                  <a:pt x="232" y="464"/>
                  <a:pt x="197" y="512"/>
                  <a:pt x="173" y="512"/>
                </a:cubicBezTo>
                <a:lnTo>
                  <a:pt x="53" y="512"/>
                </a:lnTo>
                <a:cubicBezTo>
                  <a:pt x="29" y="512"/>
                  <a:pt x="8" y="531"/>
                  <a:pt x="4" y="554"/>
                </a:cubicBezTo>
                <a:cubicBezTo>
                  <a:pt x="4" y="554"/>
                  <a:pt x="0" y="586"/>
                  <a:pt x="0" y="625"/>
                </a:cubicBezTo>
                <a:cubicBezTo>
                  <a:pt x="0" y="664"/>
                  <a:pt x="4" y="696"/>
                  <a:pt x="4" y="696"/>
                </a:cubicBezTo>
                <a:cubicBezTo>
                  <a:pt x="8" y="719"/>
                  <a:pt x="29" y="738"/>
                  <a:pt x="53" y="738"/>
                </a:cubicBezTo>
                <a:lnTo>
                  <a:pt x="173" y="738"/>
                </a:lnTo>
                <a:cubicBezTo>
                  <a:pt x="197" y="738"/>
                  <a:pt x="221" y="753"/>
                  <a:pt x="227" y="771"/>
                </a:cubicBezTo>
                <a:cubicBezTo>
                  <a:pt x="233" y="789"/>
                  <a:pt x="242" y="848"/>
                  <a:pt x="226" y="864"/>
                </a:cubicBezTo>
                <a:lnTo>
                  <a:pt x="140" y="950"/>
                </a:lnTo>
                <a:cubicBezTo>
                  <a:pt x="124" y="966"/>
                  <a:pt x="123" y="994"/>
                  <a:pt x="138" y="1012"/>
                </a:cubicBezTo>
                <a:lnTo>
                  <a:pt x="238" y="1113"/>
                </a:lnTo>
                <a:cubicBezTo>
                  <a:pt x="256" y="1127"/>
                  <a:pt x="284" y="1126"/>
                  <a:pt x="300" y="1110"/>
                </a:cubicBezTo>
                <a:lnTo>
                  <a:pt x="386" y="1024"/>
                </a:lnTo>
                <a:cubicBezTo>
                  <a:pt x="402" y="1008"/>
                  <a:pt x="430" y="1001"/>
                  <a:pt x="447" y="1010"/>
                </a:cubicBezTo>
                <a:cubicBezTo>
                  <a:pt x="464" y="1018"/>
                  <a:pt x="512" y="1053"/>
                  <a:pt x="512" y="1077"/>
                </a:cubicBezTo>
                <a:lnTo>
                  <a:pt x="512" y="1197"/>
                </a:lnTo>
                <a:cubicBezTo>
                  <a:pt x="512" y="1221"/>
                  <a:pt x="531" y="1242"/>
                  <a:pt x="554" y="1246"/>
                </a:cubicBezTo>
                <a:cubicBezTo>
                  <a:pt x="554" y="1246"/>
                  <a:pt x="586" y="1250"/>
                  <a:pt x="625" y="1250"/>
                </a:cubicBezTo>
                <a:cubicBezTo>
                  <a:pt x="664" y="1250"/>
                  <a:pt x="696" y="1246"/>
                  <a:pt x="696" y="1246"/>
                </a:cubicBezTo>
                <a:cubicBezTo>
                  <a:pt x="719" y="1242"/>
                  <a:pt x="738" y="1221"/>
                  <a:pt x="738" y="1197"/>
                </a:cubicBezTo>
                <a:lnTo>
                  <a:pt x="738" y="1077"/>
                </a:lnTo>
                <a:cubicBezTo>
                  <a:pt x="738" y="1053"/>
                  <a:pt x="753" y="1029"/>
                  <a:pt x="771" y="1023"/>
                </a:cubicBezTo>
                <a:cubicBezTo>
                  <a:pt x="789" y="1017"/>
                  <a:pt x="848" y="1008"/>
                  <a:pt x="864" y="1024"/>
                </a:cubicBezTo>
                <a:lnTo>
                  <a:pt x="950" y="1110"/>
                </a:lnTo>
                <a:cubicBezTo>
                  <a:pt x="966" y="1126"/>
                  <a:pt x="994" y="1127"/>
                  <a:pt x="1012" y="1112"/>
                </a:cubicBezTo>
                <a:lnTo>
                  <a:pt x="1113" y="1012"/>
                </a:lnTo>
                <a:cubicBezTo>
                  <a:pt x="1127" y="994"/>
                  <a:pt x="1126" y="966"/>
                  <a:pt x="1110" y="950"/>
                </a:cubicBezTo>
                <a:lnTo>
                  <a:pt x="1024" y="864"/>
                </a:lnTo>
                <a:cubicBezTo>
                  <a:pt x="1008" y="848"/>
                  <a:pt x="1001" y="820"/>
                  <a:pt x="1010" y="803"/>
                </a:cubicBezTo>
                <a:cubicBezTo>
                  <a:pt x="1018" y="786"/>
                  <a:pt x="1053" y="738"/>
                  <a:pt x="1077" y="738"/>
                </a:cubicBezTo>
                <a:lnTo>
                  <a:pt x="1197" y="738"/>
                </a:lnTo>
                <a:close/>
                <a:moveTo>
                  <a:pt x="625" y="854"/>
                </a:moveTo>
                <a:cubicBezTo>
                  <a:pt x="499" y="854"/>
                  <a:pt x="396" y="751"/>
                  <a:pt x="396" y="625"/>
                </a:cubicBezTo>
                <a:cubicBezTo>
                  <a:pt x="396" y="499"/>
                  <a:pt x="499" y="396"/>
                  <a:pt x="625" y="396"/>
                </a:cubicBezTo>
                <a:cubicBezTo>
                  <a:pt x="751" y="396"/>
                  <a:pt x="854" y="499"/>
                  <a:pt x="854" y="625"/>
                </a:cubicBezTo>
                <a:cubicBezTo>
                  <a:pt x="854" y="751"/>
                  <a:pt x="751" y="854"/>
                  <a:pt x="625" y="85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41" name="Alternatives">
            <a:extLst>
              <a:ext uri="{FF2B5EF4-FFF2-40B4-BE49-F238E27FC236}">
                <a16:creationId xmlns:a16="http://schemas.microsoft.com/office/drawing/2014/main" xmlns="" id="{41927E6A-CA33-486C-9EAC-56AA3DB91F98}"/>
              </a:ext>
            </a:extLst>
          </p:cNvPr>
          <p:cNvGrpSpPr>
            <a:grpSpLocks noChangeAspect="1"/>
          </p:cNvGrpSpPr>
          <p:nvPr>
            <p:custDataLst>
              <p:tags r:id="rId2"/>
            </p:custDataLst>
          </p:nvPr>
        </p:nvGrpSpPr>
        <p:grpSpPr>
          <a:xfrm>
            <a:off x="18240160" y="3983815"/>
            <a:ext cx="977975" cy="1133467"/>
            <a:chOff x="2714625" y="2828924"/>
            <a:chExt cx="1423416" cy="1649731"/>
          </a:xfrm>
          <a:solidFill>
            <a:schemeClr val="accent1"/>
          </a:solidFill>
        </p:grpSpPr>
        <p:sp>
          <p:nvSpPr>
            <p:cNvPr id="43" name="Arrow: Bent 711">
              <a:extLst>
                <a:ext uri="{FF2B5EF4-FFF2-40B4-BE49-F238E27FC236}">
                  <a16:creationId xmlns:a16="http://schemas.microsoft.com/office/drawing/2014/main" xmlns="" id="{CBCB15FA-DA13-49BB-B950-912D7D33CC9C}"/>
                </a:ext>
              </a:extLst>
            </p:cNvPr>
            <p:cNvSpPr/>
            <p:nvPr/>
          </p:nvSpPr>
          <p:spPr>
            <a:xfrm>
              <a:off x="3324225" y="3609975"/>
              <a:ext cx="813816" cy="868680"/>
            </a:xfrm>
            <a:prstGeom prst="ben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Calibri" panose="020F0502020204030204" pitchFamily="34" charset="0"/>
              </a:endParaRPr>
            </a:p>
          </p:txBody>
        </p:sp>
        <p:sp>
          <p:nvSpPr>
            <p:cNvPr id="44" name="Arrow: Bent 712">
              <a:extLst>
                <a:ext uri="{FF2B5EF4-FFF2-40B4-BE49-F238E27FC236}">
                  <a16:creationId xmlns:a16="http://schemas.microsoft.com/office/drawing/2014/main" xmlns="" id="{39D41190-08A4-47D9-B5F1-F3B620552E2C}"/>
                </a:ext>
              </a:extLst>
            </p:cNvPr>
            <p:cNvSpPr/>
            <p:nvPr/>
          </p:nvSpPr>
          <p:spPr>
            <a:xfrm flipH="1">
              <a:off x="2714625" y="3324225"/>
              <a:ext cx="813816" cy="1154430"/>
            </a:xfrm>
            <a:prstGeom prst="ben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Calibri" panose="020F0502020204030204" pitchFamily="34" charset="0"/>
              </a:endParaRPr>
            </a:p>
          </p:txBody>
        </p:sp>
        <p:sp>
          <p:nvSpPr>
            <p:cNvPr id="45" name="Arrow: Right 713">
              <a:extLst>
                <a:ext uri="{FF2B5EF4-FFF2-40B4-BE49-F238E27FC236}">
                  <a16:creationId xmlns:a16="http://schemas.microsoft.com/office/drawing/2014/main" xmlns="" id="{67C12E11-D311-488A-B9B7-273782941DAB}"/>
                </a:ext>
              </a:extLst>
            </p:cNvPr>
            <p:cNvSpPr/>
            <p:nvPr/>
          </p:nvSpPr>
          <p:spPr>
            <a:xfrm rot="16200000">
              <a:off x="2598801" y="3468051"/>
              <a:ext cx="1649729" cy="371475"/>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pitchFamily="34" charset="0"/>
              </a:endParaRPr>
            </a:p>
          </p:txBody>
        </p:sp>
      </p:grpSp>
      <p:sp>
        <p:nvSpPr>
          <p:cNvPr id="46" name="Crowdsourcing"/>
          <p:cNvSpPr>
            <a:spLocks noChangeAspect="1" noEditPoints="1"/>
          </p:cNvSpPr>
          <p:nvPr>
            <p:custDataLst>
              <p:tags r:id="rId3"/>
            </p:custDataLst>
          </p:nvPr>
        </p:nvSpPr>
        <p:spPr bwMode="auto">
          <a:xfrm>
            <a:off x="7841008" y="3997070"/>
            <a:ext cx="1001059" cy="1003189"/>
          </a:xfrm>
          <a:custGeom>
            <a:avLst/>
            <a:gdLst>
              <a:gd name="T0" fmla="*/ 1078 w 1250"/>
              <a:gd name="T1" fmla="*/ 608 h 1250"/>
              <a:gd name="T2" fmla="*/ 882 w 1250"/>
              <a:gd name="T3" fmla="*/ 392 h 1250"/>
              <a:gd name="T4" fmla="*/ 1007 w 1250"/>
              <a:gd name="T5" fmla="*/ 330 h 1250"/>
              <a:gd name="T6" fmla="*/ 1007 w 1250"/>
              <a:gd name="T7" fmla="*/ 156 h 1250"/>
              <a:gd name="T8" fmla="*/ 935 w 1250"/>
              <a:gd name="T9" fmla="*/ 291 h 1250"/>
              <a:gd name="T10" fmla="*/ 642 w 1250"/>
              <a:gd name="T11" fmla="*/ 279 h 1250"/>
              <a:gd name="T12" fmla="*/ 712 w 1250"/>
              <a:gd name="T13" fmla="*/ 87 h 1250"/>
              <a:gd name="T14" fmla="*/ 538 w 1250"/>
              <a:gd name="T15" fmla="*/ 87 h 1250"/>
              <a:gd name="T16" fmla="*/ 608 w 1250"/>
              <a:gd name="T17" fmla="*/ 279 h 1250"/>
              <a:gd name="T18" fmla="*/ 315 w 1250"/>
              <a:gd name="T19" fmla="*/ 291 h 1250"/>
              <a:gd name="T20" fmla="*/ 243 w 1250"/>
              <a:gd name="T21" fmla="*/ 156 h 1250"/>
              <a:gd name="T22" fmla="*/ 243 w 1250"/>
              <a:gd name="T23" fmla="*/ 330 h 1250"/>
              <a:gd name="T24" fmla="*/ 368 w 1250"/>
              <a:gd name="T25" fmla="*/ 392 h 1250"/>
              <a:gd name="T26" fmla="*/ 172 w 1250"/>
              <a:gd name="T27" fmla="*/ 608 h 1250"/>
              <a:gd name="T28" fmla="*/ 0 w 1250"/>
              <a:gd name="T29" fmla="*/ 625 h 1250"/>
              <a:gd name="T30" fmla="*/ 172 w 1250"/>
              <a:gd name="T31" fmla="*/ 642 h 1250"/>
              <a:gd name="T32" fmla="*/ 368 w 1250"/>
              <a:gd name="T33" fmla="*/ 858 h 1250"/>
              <a:gd name="T34" fmla="*/ 243 w 1250"/>
              <a:gd name="T35" fmla="*/ 920 h 1250"/>
              <a:gd name="T36" fmla="*/ 243 w 1250"/>
              <a:gd name="T37" fmla="*/ 1094 h 1250"/>
              <a:gd name="T38" fmla="*/ 315 w 1250"/>
              <a:gd name="T39" fmla="*/ 959 h 1250"/>
              <a:gd name="T40" fmla="*/ 608 w 1250"/>
              <a:gd name="T41" fmla="*/ 971 h 1250"/>
              <a:gd name="T42" fmla="*/ 538 w 1250"/>
              <a:gd name="T43" fmla="*/ 1163 h 1250"/>
              <a:gd name="T44" fmla="*/ 712 w 1250"/>
              <a:gd name="T45" fmla="*/ 1163 h 1250"/>
              <a:gd name="T46" fmla="*/ 642 w 1250"/>
              <a:gd name="T47" fmla="*/ 971 h 1250"/>
              <a:gd name="T48" fmla="*/ 935 w 1250"/>
              <a:gd name="T49" fmla="*/ 959 h 1250"/>
              <a:gd name="T50" fmla="*/ 1007 w 1250"/>
              <a:gd name="T51" fmla="*/ 1094 h 1250"/>
              <a:gd name="T52" fmla="*/ 1007 w 1250"/>
              <a:gd name="T53" fmla="*/ 920 h 1250"/>
              <a:gd name="T54" fmla="*/ 882 w 1250"/>
              <a:gd name="T55" fmla="*/ 858 h 1250"/>
              <a:gd name="T56" fmla="*/ 1078 w 1250"/>
              <a:gd name="T57" fmla="*/ 642 h 1250"/>
              <a:gd name="T58" fmla="*/ 1250 w 1250"/>
              <a:gd name="T59" fmla="*/ 625 h 1250"/>
              <a:gd name="T60" fmla="*/ 1007 w 1250"/>
              <a:gd name="T61" fmla="*/ 191 h 1250"/>
              <a:gd name="T62" fmla="*/ 1007 w 1250"/>
              <a:gd name="T63" fmla="*/ 295 h 1250"/>
              <a:gd name="T64" fmla="*/ 1007 w 1250"/>
              <a:gd name="T65" fmla="*/ 191 h 1250"/>
              <a:gd name="T66" fmla="*/ 191 w 1250"/>
              <a:gd name="T67" fmla="*/ 243 h 1250"/>
              <a:gd name="T68" fmla="*/ 295 w 1250"/>
              <a:gd name="T69" fmla="*/ 243 h 1250"/>
              <a:gd name="T70" fmla="*/ 87 w 1250"/>
              <a:gd name="T71" fmla="*/ 677 h 1250"/>
              <a:gd name="T72" fmla="*/ 87 w 1250"/>
              <a:gd name="T73" fmla="*/ 573 h 1250"/>
              <a:gd name="T74" fmla="*/ 87 w 1250"/>
              <a:gd name="T75" fmla="*/ 677 h 1250"/>
              <a:gd name="T76" fmla="*/ 191 w 1250"/>
              <a:gd name="T77" fmla="*/ 1007 h 1250"/>
              <a:gd name="T78" fmla="*/ 295 w 1250"/>
              <a:gd name="T79" fmla="*/ 1007 h 1250"/>
              <a:gd name="T80" fmla="*/ 573 w 1250"/>
              <a:gd name="T81" fmla="*/ 87 h 1250"/>
              <a:gd name="T82" fmla="*/ 677 w 1250"/>
              <a:gd name="T83" fmla="*/ 87 h 1250"/>
              <a:gd name="T84" fmla="*/ 573 w 1250"/>
              <a:gd name="T85" fmla="*/ 87 h 1250"/>
              <a:gd name="T86" fmla="*/ 625 w 1250"/>
              <a:gd name="T87" fmla="*/ 1215 h 1250"/>
              <a:gd name="T88" fmla="*/ 625 w 1250"/>
              <a:gd name="T89" fmla="*/ 1111 h 1250"/>
              <a:gd name="T90" fmla="*/ 660 w 1250"/>
              <a:gd name="T91" fmla="*/ 868 h 1250"/>
              <a:gd name="T92" fmla="*/ 590 w 1250"/>
              <a:gd name="T93" fmla="*/ 799 h 1250"/>
              <a:gd name="T94" fmla="*/ 660 w 1250"/>
              <a:gd name="T95" fmla="*/ 868 h 1250"/>
              <a:gd name="T96" fmla="*/ 660 w 1250"/>
              <a:gd name="T97" fmla="*/ 747 h 1250"/>
              <a:gd name="T98" fmla="*/ 668 w 1250"/>
              <a:gd name="T99" fmla="*/ 606 h 1250"/>
              <a:gd name="T100" fmla="*/ 625 w 1250"/>
              <a:gd name="T101" fmla="*/ 451 h 1250"/>
              <a:gd name="T102" fmla="*/ 469 w 1250"/>
              <a:gd name="T103" fmla="*/ 538 h 1250"/>
              <a:gd name="T104" fmla="*/ 781 w 1250"/>
              <a:gd name="T105" fmla="*/ 538 h 1250"/>
              <a:gd name="T106" fmla="*/ 1007 w 1250"/>
              <a:gd name="T107" fmla="*/ 955 h 1250"/>
              <a:gd name="T108" fmla="*/ 1007 w 1250"/>
              <a:gd name="T109" fmla="*/ 1059 h 1250"/>
              <a:gd name="T110" fmla="*/ 1007 w 1250"/>
              <a:gd name="T111" fmla="*/ 955 h 1250"/>
              <a:gd name="T112" fmla="*/ 1111 w 1250"/>
              <a:gd name="T113" fmla="*/ 625 h 1250"/>
              <a:gd name="T114" fmla="*/ 1215 w 1250"/>
              <a:gd name="T115" fmla="*/ 625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50" h="1250">
                <a:moveTo>
                  <a:pt x="1163" y="538"/>
                </a:moveTo>
                <a:cubicBezTo>
                  <a:pt x="1121" y="538"/>
                  <a:pt x="1086" y="568"/>
                  <a:pt x="1078" y="608"/>
                </a:cubicBezTo>
                <a:lnTo>
                  <a:pt x="971" y="608"/>
                </a:lnTo>
                <a:cubicBezTo>
                  <a:pt x="967" y="525"/>
                  <a:pt x="934" y="450"/>
                  <a:pt x="882" y="392"/>
                </a:cubicBezTo>
                <a:lnTo>
                  <a:pt x="959" y="315"/>
                </a:lnTo>
                <a:cubicBezTo>
                  <a:pt x="973" y="325"/>
                  <a:pt x="989" y="330"/>
                  <a:pt x="1007" y="330"/>
                </a:cubicBezTo>
                <a:cubicBezTo>
                  <a:pt x="1055" y="330"/>
                  <a:pt x="1094" y="291"/>
                  <a:pt x="1094" y="243"/>
                </a:cubicBezTo>
                <a:cubicBezTo>
                  <a:pt x="1094" y="195"/>
                  <a:pt x="1055" y="156"/>
                  <a:pt x="1007" y="156"/>
                </a:cubicBezTo>
                <a:cubicBezTo>
                  <a:pt x="959" y="156"/>
                  <a:pt x="920" y="195"/>
                  <a:pt x="920" y="243"/>
                </a:cubicBezTo>
                <a:cubicBezTo>
                  <a:pt x="920" y="261"/>
                  <a:pt x="926" y="277"/>
                  <a:pt x="935" y="291"/>
                </a:cubicBezTo>
                <a:lnTo>
                  <a:pt x="858" y="368"/>
                </a:lnTo>
                <a:cubicBezTo>
                  <a:pt x="800" y="316"/>
                  <a:pt x="725" y="283"/>
                  <a:pt x="642" y="279"/>
                </a:cubicBezTo>
                <a:lnTo>
                  <a:pt x="642" y="172"/>
                </a:lnTo>
                <a:cubicBezTo>
                  <a:pt x="682" y="164"/>
                  <a:pt x="712" y="129"/>
                  <a:pt x="712" y="87"/>
                </a:cubicBezTo>
                <a:cubicBezTo>
                  <a:pt x="712" y="39"/>
                  <a:pt x="673" y="0"/>
                  <a:pt x="625" y="0"/>
                </a:cubicBezTo>
                <a:cubicBezTo>
                  <a:pt x="577" y="0"/>
                  <a:pt x="538" y="39"/>
                  <a:pt x="538" y="87"/>
                </a:cubicBezTo>
                <a:cubicBezTo>
                  <a:pt x="538" y="129"/>
                  <a:pt x="568" y="164"/>
                  <a:pt x="608" y="172"/>
                </a:cubicBezTo>
                <a:lnTo>
                  <a:pt x="608" y="279"/>
                </a:lnTo>
                <a:cubicBezTo>
                  <a:pt x="525" y="283"/>
                  <a:pt x="450" y="316"/>
                  <a:pt x="392" y="368"/>
                </a:cubicBezTo>
                <a:lnTo>
                  <a:pt x="315" y="291"/>
                </a:lnTo>
                <a:cubicBezTo>
                  <a:pt x="325" y="277"/>
                  <a:pt x="330" y="261"/>
                  <a:pt x="330" y="243"/>
                </a:cubicBezTo>
                <a:cubicBezTo>
                  <a:pt x="330" y="195"/>
                  <a:pt x="291" y="156"/>
                  <a:pt x="243" y="156"/>
                </a:cubicBezTo>
                <a:cubicBezTo>
                  <a:pt x="195" y="156"/>
                  <a:pt x="156" y="195"/>
                  <a:pt x="156" y="243"/>
                </a:cubicBezTo>
                <a:cubicBezTo>
                  <a:pt x="156" y="291"/>
                  <a:pt x="195" y="330"/>
                  <a:pt x="243" y="330"/>
                </a:cubicBezTo>
                <a:cubicBezTo>
                  <a:pt x="261" y="330"/>
                  <a:pt x="277" y="324"/>
                  <a:pt x="291" y="315"/>
                </a:cubicBezTo>
                <a:lnTo>
                  <a:pt x="368" y="392"/>
                </a:lnTo>
                <a:cubicBezTo>
                  <a:pt x="316" y="450"/>
                  <a:pt x="283" y="525"/>
                  <a:pt x="279" y="608"/>
                </a:cubicBezTo>
                <a:lnTo>
                  <a:pt x="172" y="608"/>
                </a:lnTo>
                <a:cubicBezTo>
                  <a:pt x="164" y="568"/>
                  <a:pt x="129" y="538"/>
                  <a:pt x="87" y="538"/>
                </a:cubicBezTo>
                <a:cubicBezTo>
                  <a:pt x="39" y="538"/>
                  <a:pt x="0" y="577"/>
                  <a:pt x="0" y="625"/>
                </a:cubicBezTo>
                <a:cubicBezTo>
                  <a:pt x="0" y="673"/>
                  <a:pt x="39" y="712"/>
                  <a:pt x="87" y="712"/>
                </a:cubicBezTo>
                <a:cubicBezTo>
                  <a:pt x="129" y="712"/>
                  <a:pt x="164" y="682"/>
                  <a:pt x="172" y="642"/>
                </a:cubicBezTo>
                <a:lnTo>
                  <a:pt x="279" y="642"/>
                </a:lnTo>
                <a:cubicBezTo>
                  <a:pt x="283" y="725"/>
                  <a:pt x="316" y="800"/>
                  <a:pt x="368" y="858"/>
                </a:cubicBezTo>
                <a:lnTo>
                  <a:pt x="291" y="935"/>
                </a:lnTo>
                <a:cubicBezTo>
                  <a:pt x="277" y="925"/>
                  <a:pt x="261" y="920"/>
                  <a:pt x="243" y="920"/>
                </a:cubicBezTo>
                <a:cubicBezTo>
                  <a:pt x="195" y="920"/>
                  <a:pt x="156" y="959"/>
                  <a:pt x="156" y="1007"/>
                </a:cubicBezTo>
                <a:cubicBezTo>
                  <a:pt x="156" y="1055"/>
                  <a:pt x="195" y="1094"/>
                  <a:pt x="243" y="1094"/>
                </a:cubicBezTo>
                <a:cubicBezTo>
                  <a:pt x="291" y="1094"/>
                  <a:pt x="330" y="1055"/>
                  <a:pt x="330" y="1007"/>
                </a:cubicBezTo>
                <a:cubicBezTo>
                  <a:pt x="330" y="989"/>
                  <a:pt x="324" y="973"/>
                  <a:pt x="315" y="959"/>
                </a:cubicBezTo>
                <a:lnTo>
                  <a:pt x="392" y="882"/>
                </a:lnTo>
                <a:cubicBezTo>
                  <a:pt x="450" y="934"/>
                  <a:pt x="525" y="967"/>
                  <a:pt x="608" y="971"/>
                </a:cubicBezTo>
                <a:lnTo>
                  <a:pt x="608" y="1078"/>
                </a:lnTo>
                <a:cubicBezTo>
                  <a:pt x="568" y="1086"/>
                  <a:pt x="538" y="1121"/>
                  <a:pt x="538" y="1163"/>
                </a:cubicBezTo>
                <a:cubicBezTo>
                  <a:pt x="538" y="1211"/>
                  <a:pt x="577" y="1250"/>
                  <a:pt x="625" y="1250"/>
                </a:cubicBezTo>
                <a:cubicBezTo>
                  <a:pt x="673" y="1250"/>
                  <a:pt x="712" y="1211"/>
                  <a:pt x="712" y="1163"/>
                </a:cubicBezTo>
                <a:cubicBezTo>
                  <a:pt x="712" y="1121"/>
                  <a:pt x="682" y="1086"/>
                  <a:pt x="642" y="1078"/>
                </a:cubicBezTo>
                <a:lnTo>
                  <a:pt x="642" y="971"/>
                </a:lnTo>
                <a:cubicBezTo>
                  <a:pt x="725" y="967"/>
                  <a:pt x="800" y="934"/>
                  <a:pt x="858" y="882"/>
                </a:cubicBezTo>
                <a:lnTo>
                  <a:pt x="935" y="959"/>
                </a:lnTo>
                <a:cubicBezTo>
                  <a:pt x="925" y="973"/>
                  <a:pt x="920" y="989"/>
                  <a:pt x="920" y="1007"/>
                </a:cubicBezTo>
                <a:cubicBezTo>
                  <a:pt x="920" y="1055"/>
                  <a:pt x="959" y="1094"/>
                  <a:pt x="1007" y="1094"/>
                </a:cubicBezTo>
                <a:cubicBezTo>
                  <a:pt x="1055" y="1094"/>
                  <a:pt x="1094" y="1055"/>
                  <a:pt x="1094" y="1007"/>
                </a:cubicBezTo>
                <a:cubicBezTo>
                  <a:pt x="1094" y="959"/>
                  <a:pt x="1055" y="920"/>
                  <a:pt x="1007" y="920"/>
                </a:cubicBezTo>
                <a:cubicBezTo>
                  <a:pt x="989" y="920"/>
                  <a:pt x="973" y="926"/>
                  <a:pt x="959" y="935"/>
                </a:cubicBezTo>
                <a:lnTo>
                  <a:pt x="882" y="858"/>
                </a:lnTo>
                <a:cubicBezTo>
                  <a:pt x="934" y="800"/>
                  <a:pt x="967" y="725"/>
                  <a:pt x="971" y="642"/>
                </a:cubicBezTo>
                <a:lnTo>
                  <a:pt x="1078" y="642"/>
                </a:lnTo>
                <a:cubicBezTo>
                  <a:pt x="1086" y="682"/>
                  <a:pt x="1121" y="712"/>
                  <a:pt x="1163" y="712"/>
                </a:cubicBezTo>
                <a:cubicBezTo>
                  <a:pt x="1211" y="712"/>
                  <a:pt x="1250" y="673"/>
                  <a:pt x="1250" y="625"/>
                </a:cubicBezTo>
                <a:cubicBezTo>
                  <a:pt x="1250" y="577"/>
                  <a:pt x="1211" y="538"/>
                  <a:pt x="1163" y="538"/>
                </a:cubicBezTo>
                <a:close/>
                <a:moveTo>
                  <a:pt x="1007" y="191"/>
                </a:moveTo>
                <a:cubicBezTo>
                  <a:pt x="1036" y="191"/>
                  <a:pt x="1059" y="214"/>
                  <a:pt x="1059" y="243"/>
                </a:cubicBezTo>
                <a:cubicBezTo>
                  <a:pt x="1059" y="272"/>
                  <a:pt x="1036" y="295"/>
                  <a:pt x="1007" y="295"/>
                </a:cubicBezTo>
                <a:cubicBezTo>
                  <a:pt x="978" y="295"/>
                  <a:pt x="955" y="272"/>
                  <a:pt x="955" y="243"/>
                </a:cubicBezTo>
                <a:cubicBezTo>
                  <a:pt x="955" y="214"/>
                  <a:pt x="978" y="191"/>
                  <a:pt x="1007" y="191"/>
                </a:cubicBezTo>
                <a:close/>
                <a:moveTo>
                  <a:pt x="243" y="295"/>
                </a:moveTo>
                <a:cubicBezTo>
                  <a:pt x="214" y="295"/>
                  <a:pt x="191" y="272"/>
                  <a:pt x="191" y="243"/>
                </a:cubicBezTo>
                <a:cubicBezTo>
                  <a:pt x="191" y="214"/>
                  <a:pt x="214" y="191"/>
                  <a:pt x="243" y="191"/>
                </a:cubicBezTo>
                <a:cubicBezTo>
                  <a:pt x="272" y="191"/>
                  <a:pt x="295" y="214"/>
                  <a:pt x="295" y="243"/>
                </a:cubicBezTo>
                <a:cubicBezTo>
                  <a:pt x="295" y="272"/>
                  <a:pt x="272" y="295"/>
                  <a:pt x="243" y="295"/>
                </a:cubicBezTo>
                <a:close/>
                <a:moveTo>
                  <a:pt x="87" y="677"/>
                </a:moveTo>
                <a:cubicBezTo>
                  <a:pt x="58" y="677"/>
                  <a:pt x="35" y="654"/>
                  <a:pt x="35" y="625"/>
                </a:cubicBezTo>
                <a:cubicBezTo>
                  <a:pt x="35" y="596"/>
                  <a:pt x="58" y="573"/>
                  <a:pt x="87" y="573"/>
                </a:cubicBezTo>
                <a:cubicBezTo>
                  <a:pt x="116" y="573"/>
                  <a:pt x="139" y="596"/>
                  <a:pt x="139" y="625"/>
                </a:cubicBezTo>
                <a:cubicBezTo>
                  <a:pt x="139" y="654"/>
                  <a:pt x="116" y="677"/>
                  <a:pt x="87" y="677"/>
                </a:cubicBezTo>
                <a:close/>
                <a:moveTo>
                  <a:pt x="243" y="1059"/>
                </a:moveTo>
                <a:cubicBezTo>
                  <a:pt x="214" y="1059"/>
                  <a:pt x="191" y="1036"/>
                  <a:pt x="191" y="1007"/>
                </a:cubicBezTo>
                <a:cubicBezTo>
                  <a:pt x="191" y="978"/>
                  <a:pt x="214" y="955"/>
                  <a:pt x="243" y="955"/>
                </a:cubicBezTo>
                <a:cubicBezTo>
                  <a:pt x="272" y="955"/>
                  <a:pt x="295" y="978"/>
                  <a:pt x="295" y="1007"/>
                </a:cubicBezTo>
                <a:cubicBezTo>
                  <a:pt x="295" y="1036"/>
                  <a:pt x="272" y="1059"/>
                  <a:pt x="243" y="1059"/>
                </a:cubicBezTo>
                <a:close/>
                <a:moveTo>
                  <a:pt x="573" y="87"/>
                </a:moveTo>
                <a:cubicBezTo>
                  <a:pt x="573" y="58"/>
                  <a:pt x="596" y="35"/>
                  <a:pt x="625" y="35"/>
                </a:cubicBezTo>
                <a:cubicBezTo>
                  <a:pt x="654" y="35"/>
                  <a:pt x="677" y="58"/>
                  <a:pt x="677" y="87"/>
                </a:cubicBezTo>
                <a:cubicBezTo>
                  <a:pt x="677" y="116"/>
                  <a:pt x="654" y="139"/>
                  <a:pt x="625" y="139"/>
                </a:cubicBezTo>
                <a:cubicBezTo>
                  <a:pt x="596" y="139"/>
                  <a:pt x="573" y="116"/>
                  <a:pt x="573" y="87"/>
                </a:cubicBezTo>
                <a:close/>
                <a:moveTo>
                  <a:pt x="677" y="1163"/>
                </a:moveTo>
                <a:cubicBezTo>
                  <a:pt x="677" y="1192"/>
                  <a:pt x="654" y="1215"/>
                  <a:pt x="625" y="1215"/>
                </a:cubicBezTo>
                <a:cubicBezTo>
                  <a:pt x="596" y="1215"/>
                  <a:pt x="573" y="1192"/>
                  <a:pt x="573" y="1163"/>
                </a:cubicBezTo>
                <a:cubicBezTo>
                  <a:pt x="573" y="1134"/>
                  <a:pt x="596" y="1111"/>
                  <a:pt x="625" y="1111"/>
                </a:cubicBezTo>
                <a:cubicBezTo>
                  <a:pt x="654" y="1111"/>
                  <a:pt x="677" y="1134"/>
                  <a:pt x="677" y="1163"/>
                </a:cubicBezTo>
                <a:close/>
                <a:moveTo>
                  <a:pt x="660" y="868"/>
                </a:moveTo>
                <a:lnTo>
                  <a:pt x="590" y="868"/>
                </a:lnTo>
                <a:lnTo>
                  <a:pt x="590" y="799"/>
                </a:lnTo>
                <a:lnTo>
                  <a:pt x="660" y="799"/>
                </a:lnTo>
                <a:lnTo>
                  <a:pt x="660" y="868"/>
                </a:lnTo>
                <a:close/>
                <a:moveTo>
                  <a:pt x="711" y="660"/>
                </a:moveTo>
                <a:cubicBezTo>
                  <a:pt x="681" y="684"/>
                  <a:pt x="660" y="700"/>
                  <a:pt x="660" y="747"/>
                </a:cubicBezTo>
                <a:lnTo>
                  <a:pt x="590" y="747"/>
                </a:lnTo>
                <a:cubicBezTo>
                  <a:pt x="590" y="667"/>
                  <a:pt x="635" y="631"/>
                  <a:pt x="668" y="606"/>
                </a:cubicBezTo>
                <a:cubicBezTo>
                  <a:pt x="698" y="583"/>
                  <a:pt x="712" y="570"/>
                  <a:pt x="712" y="538"/>
                </a:cubicBezTo>
                <a:cubicBezTo>
                  <a:pt x="712" y="477"/>
                  <a:pt x="686" y="451"/>
                  <a:pt x="625" y="451"/>
                </a:cubicBezTo>
                <a:cubicBezTo>
                  <a:pt x="564" y="451"/>
                  <a:pt x="538" y="477"/>
                  <a:pt x="538" y="538"/>
                </a:cubicBezTo>
                <a:lnTo>
                  <a:pt x="469" y="538"/>
                </a:lnTo>
                <a:cubicBezTo>
                  <a:pt x="469" y="439"/>
                  <a:pt x="526" y="382"/>
                  <a:pt x="625" y="382"/>
                </a:cubicBezTo>
                <a:cubicBezTo>
                  <a:pt x="724" y="382"/>
                  <a:pt x="781" y="439"/>
                  <a:pt x="781" y="538"/>
                </a:cubicBezTo>
                <a:cubicBezTo>
                  <a:pt x="781" y="605"/>
                  <a:pt x="742" y="636"/>
                  <a:pt x="711" y="660"/>
                </a:cubicBezTo>
                <a:close/>
                <a:moveTo>
                  <a:pt x="1007" y="955"/>
                </a:moveTo>
                <a:cubicBezTo>
                  <a:pt x="1036" y="955"/>
                  <a:pt x="1059" y="978"/>
                  <a:pt x="1059" y="1007"/>
                </a:cubicBezTo>
                <a:cubicBezTo>
                  <a:pt x="1059" y="1036"/>
                  <a:pt x="1036" y="1059"/>
                  <a:pt x="1007" y="1059"/>
                </a:cubicBezTo>
                <a:cubicBezTo>
                  <a:pt x="978" y="1059"/>
                  <a:pt x="955" y="1036"/>
                  <a:pt x="955" y="1007"/>
                </a:cubicBezTo>
                <a:cubicBezTo>
                  <a:pt x="955" y="978"/>
                  <a:pt x="978" y="955"/>
                  <a:pt x="1007" y="955"/>
                </a:cubicBezTo>
                <a:close/>
                <a:moveTo>
                  <a:pt x="1163" y="677"/>
                </a:moveTo>
                <a:cubicBezTo>
                  <a:pt x="1134" y="677"/>
                  <a:pt x="1111" y="654"/>
                  <a:pt x="1111" y="625"/>
                </a:cubicBezTo>
                <a:cubicBezTo>
                  <a:pt x="1111" y="596"/>
                  <a:pt x="1134" y="573"/>
                  <a:pt x="1163" y="573"/>
                </a:cubicBezTo>
                <a:cubicBezTo>
                  <a:pt x="1192" y="573"/>
                  <a:pt x="1215" y="596"/>
                  <a:pt x="1215" y="625"/>
                </a:cubicBezTo>
                <a:cubicBezTo>
                  <a:pt x="1215" y="654"/>
                  <a:pt x="1192" y="677"/>
                  <a:pt x="1163" y="67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 name="Oval 5"/>
          <p:cNvSpPr/>
          <p:nvPr/>
        </p:nvSpPr>
        <p:spPr>
          <a:xfrm>
            <a:off x="8128371" y="4253018"/>
            <a:ext cx="410758" cy="4947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47" name="Running2"/>
          <p:cNvGrpSpPr>
            <a:grpSpLocks noChangeAspect="1"/>
          </p:cNvGrpSpPr>
          <p:nvPr>
            <p:custDataLst>
              <p:tags r:id="rId4"/>
            </p:custDataLst>
          </p:nvPr>
        </p:nvGrpSpPr>
        <p:grpSpPr bwMode="auto">
          <a:xfrm>
            <a:off x="3022871" y="4130329"/>
            <a:ext cx="769204" cy="771322"/>
            <a:chOff x="44" y="44"/>
            <a:chExt cx="363" cy="364"/>
          </a:xfrm>
        </p:grpSpPr>
        <p:sp>
          <p:nvSpPr>
            <p:cNvPr id="49" name="Running2"/>
            <p:cNvSpPr>
              <a:spLocks/>
            </p:cNvSpPr>
            <p:nvPr>
              <p:custDataLst>
                <p:tags r:id="rId6"/>
              </p:custDataLst>
            </p:nvPr>
          </p:nvSpPr>
          <p:spPr bwMode="auto">
            <a:xfrm>
              <a:off x="99" y="206"/>
              <a:ext cx="148" cy="93"/>
            </a:xfrm>
            <a:custGeom>
              <a:avLst/>
              <a:gdLst>
                <a:gd name="T0" fmla="*/ 77 w 102"/>
                <a:gd name="T1" fmla="*/ 0 h 64"/>
                <a:gd name="T2" fmla="*/ 98 w 102"/>
                <a:gd name="T3" fmla="*/ 47 h 64"/>
                <a:gd name="T4" fmla="*/ 87 w 102"/>
                <a:gd name="T5" fmla="*/ 64 h 64"/>
                <a:gd name="T6" fmla="*/ 0 w 102"/>
                <a:gd name="T7" fmla="*/ 64 h 64"/>
              </a:gdLst>
              <a:ahLst/>
              <a:cxnLst>
                <a:cxn ang="0">
                  <a:pos x="T0" y="T1"/>
                </a:cxn>
                <a:cxn ang="0">
                  <a:pos x="T2" y="T3"/>
                </a:cxn>
                <a:cxn ang="0">
                  <a:pos x="T4" y="T5"/>
                </a:cxn>
                <a:cxn ang="0">
                  <a:pos x="T6" y="T7"/>
                </a:cxn>
              </a:cxnLst>
              <a:rect l="0" t="0" r="r" b="b"/>
              <a:pathLst>
                <a:path w="102" h="64">
                  <a:moveTo>
                    <a:pt x="77" y="0"/>
                  </a:moveTo>
                  <a:lnTo>
                    <a:pt x="98" y="47"/>
                  </a:lnTo>
                  <a:cubicBezTo>
                    <a:pt x="102" y="55"/>
                    <a:pt x="96" y="64"/>
                    <a:pt x="87" y="64"/>
                  </a:cubicBezTo>
                  <a:lnTo>
                    <a:pt x="0" y="64"/>
                  </a:lnTo>
                </a:path>
              </a:pathLst>
            </a:custGeom>
            <a:noFill/>
            <a:ln w="57150" cap="flat">
              <a:solidFill>
                <a:schemeClr val="accent1"/>
              </a:solidFill>
              <a:prstDash val="solid"/>
              <a:miter lim="800000"/>
              <a:headEnd/>
              <a:tailEnd/>
            </a:ln>
            <a:extLst>
              <a:ext uri="{909E8E84-426E-40DD-AFC4-6F175D3DCCD1}">
                <a14:hiddenFill xmlns:a14="http://schemas.microsoft.com/office/drawing/2010/main">
                  <a:solidFill>
                    <a:srgbClr val="050000"/>
                  </a:solidFill>
                </a14:hiddenFill>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panose="020F0502020204030204" pitchFamily="34" charset="0"/>
              </a:endParaRPr>
            </a:p>
          </p:txBody>
        </p:sp>
        <p:sp>
          <p:nvSpPr>
            <p:cNvPr id="50" name="Running2"/>
            <p:cNvSpPr>
              <a:spLocks/>
            </p:cNvSpPr>
            <p:nvPr>
              <p:custDataLst>
                <p:tags r:id="rId7"/>
              </p:custDataLst>
            </p:nvPr>
          </p:nvSpPr>
          <p:spPr bwMode="auto">
            <a:xfrm>
              <a:off x="117" y="75"/>
              <a:ext cx="290" cy="132"/>
            </a:xfrm>
            <a:custGeom>
              <a:avLst/>
              <a:gdLst>
                <a:gd name="T0" fmla="*/ 0 w 200"/>
                <a:gd name="T1" fmla="*/ 17 h 91"/>
                <a:gd name="T2" fmla="*/ 51 w 200"/>
                <a:gd name="T3" fmla="*/ 3 h 91"/>
                <a:gd name="T4" fmla="*/ 73 w 200"/>
                <a:gd name="T5" fmla="*/ 7 h 91"/>
                <a:gd name="T6" fmla="*/ 121 w 200"/>
                <a:gd name="T7" fmla="*/ 43 h 91"/>
                <a:gd name="T8" fmla="*/ 131 w 200"/>
                <a:gd name="T9" fmla="*/ 58 h 91"/>
                <a:gd name="T10" fmla="*/ 134 w 200"/>
                <a:gd name="T11" fmla="*/ 71 h 91"/>
                <a:gd name="T12" fmla="*/ 159 w 200"/>
                <a:gd name="T13" fmla="*/ 91 h 91"/>
                <a:gd name="T14" fmla="*/ 200 w 200"/>
                <a:gd name="T15" fmla="*/ 91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91">
                  <a:moveTo>
                    <a:pt x="0" y="17"/>
                  </a:moveTo>
                  <a:lnTo>
                    <a:pt x="51" y="3"/>
                  </a:lnTo>
                  <a:cubicBezTo>
                    <a:pt x="59" y="0"/>
                    <a:pt x="66" y="3"/>
                    <a:pt x="73" y="7"/>
                  </a:cubicBezTo>
                  <a:lnTo>
                    <a:pt x="121" y="43"/>
                  </a:lnTo>
                  <a:cubicBezTo>
                    <a:pt x="126" y="47"/>
                    <a:pt x="130" y="52"/>
                    <a:pt x="131" y="58"/>
                  </a:cubicBezTo>
                  <a:lnTo>
                    <a:pt x="134" y="71"/>
                  </a:lnTo>
                  <a:cubicBezTo>
                    <a:pt x="136" y="83"/>
                    <a:pt x="146" y="91"/>
                    <a:pt x="159" y="91"/>
                  </a:cubicBezTo>
                  <a:lnTo>
                    <a:pt x="200" y="91"/>
                  </a:lnTo>
                </a:path>
              </a:pathLst>
            </a:custGeom>
            <a:noFill/>
            <a:ln w="57150" cap="flat">
              <a:solidFill>
                <a:schemeClr val="accent1"/>
              </a:solidFill>
              <a:prstDash val="solid"/>
              <a:miter lim="800000"/>
              <a:headEnd/>
              <a:tailEnd/>
            </a:ln>
            <a:extLst>
              <a:ext uri="{909E8E84-426E-40DD-AFC4-6F175D3DCCD1}">
                <a14:hiddenFill xmlns:a14="http://schemas.microsoft.com/office/drawing/2010/main">
                  <a:solidFill>
                    <a:srgbClr val="050000"/>
                  </a:solidFill>
                </a14:hiddenFill>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panose="020F0502020204030204" pitchFamily="34" charset="0"/>
              </a:endParaRPr>
            </a:p>
          </p:txBody>
        </p:sp>
        <p:sp>
          <p:nvSpPr>
            <p:cNvPr id="51" name="Running2"/>
            <p:cNvSpPr>
              <a:spLocks/>
            </p:cNvSpPr>
            <p:nvPr>
              <p:custDataLst>
                <p:tags r:id="rId8"/>
              </p:custDataLst>
            </p:nvPr>
          </p:nvSpPr>
          <p:spPr bwMode="auto">
            <a:xfrm>
              <a:off x="169" y="104"/>
              <a:ext cx="129" cy="189"/>
            </a:xfrm>
            <a:custGeom>
              <a:avLst/>
              <a:gdLst>
                <a:gd name="T0" fmla="*/ 88 w 89"/>
                <a:gd name="T1" fmla="*/ 40 h 130"/>
                <a:gd name="T2" fmla="*/ 43 w 89"/>
                <a:gd name="T3" fmla="*/ 77 h 130"/>
                <a:gd name="T4" fmla="*/ 43 w 89"/>
                <a:gd name="T5" fmla="*/ 130 h 130"/>
                <a:gd name="T6" fmla="*/ 8 w 89"/>
                <a:gd name="T7" fmla="*/ 82 h 130"/>
                <a:gd name="T8" fmla="*/ 12 w 89"/>
                <a:gd name="T9" fmla="*/ 48 h 130"/>
                <a:gd name="T10" fmla="*/ 68 w 89"/>
                <a:gd name="T11" fmla="*/ 0 h 130"/>
                <a:gd name="T12" fmla="*/ 89 w 89"/>
                <a:gd name="T13" fmla="*/ 15 h 130"/>
                <a:gd name="T14" fmla="*/ 88 w 89"/>
                <a:gd name="T15" fmla="*/ 4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30">
                  <a:moveTo>
                    <a:pt x="88" y="40"/>
                  </a:moveTo>
                  <a:lnTo>
                    <a:pt x="43" y="77"/>
                  </a:lnTo>
                  <a:lnTo>
                    <a:pt x="43" y="130"/>
                  </a:lnTo>
                  <a:lnTo>
                    <a:pt x="8" y="82"/>
                  </a:lnTo>
                  <a:cubicBezTo>
                    <a:pt x="0" y="71"/>
                    <a:pt x="2" y="56"/>
                    <a:pt x="12" y="48"/>
                  </a:cubicBezTo>
                  <a:lnTo>
                    <a:pt x="68" y="0"/>
                  </a:lnTo>
                  <a:lnTo>
                    <a:pt x="89" y="15"/>
                  </a:lnTo>
                  <a:lnTo>
                    <a:pt x="88" y="4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panose="020F0502020204030204" pitchFamily="34" charset="0"/>
              </a:endParaRPr>
            </a:p>
          </p:txBody>
        </p:sp>
        <p:sp>
          <p:nvSpPr>
            <p:cNvPr id="52" name="Running2"/>
            <p:cNvSpPr>
              <a:spLocks noChangeArrowheads="1"/>
            </p:cNvSpPr>
            <p:nvPr>
              <p:custDataLst>
                <p:tags r:id="rId9"/>
              </p:custDataLst>
            </p:nvPr>
          </p:nvSpPr>
          <p:spPr bwMode="auto">
            <a:xfrm>
              <a:off x="298" y="44"/>
              <a:ext cx="73" cy="7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panose="020F0502020204030204" pitchFamily="34" charset="0"/>
              </a:endParaRPr>
            </a:p>
          </p:txBody>
        </p:sp>
        <p:sp>
          <p:nvSpPr>
            <p:cNvPr id="58" name="Running2"/>
            <p:cNvSpPr>
              <a:spLocks/>
            </p:cNvSpPr>
            <p:nvPr>
              <p:custDataLst>
                <p:tags r:id="rId10"/>
              </p:custDataLst>
            </p:nvPr>
          </p:nvSpPr>
          <p:spPr bwMode="auto">
            <a:xfrm>
              <a:off x="121" y="335"/>
              <a:ext cx="102" cy="73"/>
            </a:xfrm>
            <a:custGeom>
              <a:avLst/>
              <a:gdLst>
                <a:gd name="T0" fmla="*/ 21 w 70"/>
                <a:gd name="T1" fmla="*/ 50 h 50"/>
                <a:gd name="T2" fmla="*/ 70 w 70"/>
                <a:gd name="T3" fmla="*/ 0 h 50"/>
                <a:gd name="T4" fmla="*/ 35 w 70"/>
                <a:gd name="T5" fmla="*/ 0 h 50"/>
                <a:gd name="T6" fmla="*/ 0 w 70"/>
                <a:gd name="T7" fmla="*/ 36 h 50"/>
                <a:gd name="T8" fmla="*/ 21 w 70"/>
                <a:gd name="T9" fmla="*/ 50 h 50"/>
              </a:gdLst>
              <a:ahLst/>
              <a:cxnLst>
                <a:cxn ang="0">
                  <a:pos x="T0" y="T1"/>
                </a:cxn>
                <a:cxn ang="0">
                  <a:pos x="T2" y="T3"/>
                </a:cxn>
                <a:cxn ang="0">
                  <a:pos x="T4" y="T5"/>
                </a:cxn>
                <a:cxn ang="0">
                  <a:pos x="T6" y="T7"/>
                </a:cxn>
                <a:cxn ang="0">
                  <a:pos x="T8" y="T9"/>
                </a:cxn>
              </a:cxnLst>
              <a:rect l="0" t="0" r="r" b="b"/>
              <a:pathLst>
                <a:path w="70" h="50">
                  <a:moveTo>
                    <a:pt x="21" y="50"/>
                  </a:moveTo>
                  <a:lnTo>
                    <a:pt x="70" y="0"/>
                  </a:lnTo>
                  <a:lnTo>
                    <a:pt x="35" y="0"/>
                  </a:lnTo>
                  <a:lnTo>
                    <a:pt x="0" y="36"/>
                  </a:lnTo>
                  <a:lnTo>
                    <a:pt x="21" y="5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panose="020F0502020204030204" pitchFamily="34" charset="0"/>
              </a:endParaRPr>
            </a:p>
          </p:txBody>
        </p:sp>
        <p:sp>
          <p:nvSpPr>
            <p:cNvPr id="59" name="Running2"/>
            <p:cNvSpPr>
              <a:spLocks/>
            </p:cNvSpPr>
            <p:nvPr>
              <p:custDataLst>
                <p:tags r:id="rId11"/>
              </p:custDataLst>
            </p:nvPr>
          </p:nvSpPr>
          <p:spPr bwMode="auto">
            <a:xfrm>
              <a:off x="44" y="136"/>
              <a:ext cx="147" cy="17"/>
            </a:xfrm>
            <a:custGeom>
              <a:avLst/>
              <a:gdLst>
                <a:gd name="T0" fmla="*/ 88 w 101"/>
                <a:gd name="T1" fmla="*/ 10 h 12"/>
                <a:gd name="T2" fmla="*/ 101 w 101"/>
                <a:gd name="T3" fmla="*/ 0 h 12"/>
                <a:gd name="T4" fmla="*/ 0 w 101"/>
                <a:gd name="T5" fmla="*/ 0 h 12"/>
                <a:gd name="T6" fmla="*/ 0 w 101"/>
                <a:gd name="T7" fmla="*/ 12 h 12"/>
                <a:gd name="T8" fmla="*/ 84 w 101"/>
                <a:gd name="T9" fmla="*/ 12 h 12"/>
                <a:gd name="T10" fmla="*/ 88 w 101"/>
                <a:gd name="T11" fmla="*/ 10 h 12"/>
              </a:gdLst>
              <a:ahLst/>
              <a:cxnLst>
                <a:cxn ang="0">
                  <a:pos x="T0" y="T1"/>
                </a:cxn>
                <a:cxn ang="0">
                  <a:pos x="T2" y="T3"/>
                </a:cxn>
                <a:cxn ang="0">
                  <a:pos x="T4" y="T5"/>
                </a:cxn>
                <a:cxn ang="0">
                  <a:pos x="T6" y="T7"/>
                </a:cxn>
                <a:cxn ang="0">
                  <a:pos x="T8" y="T9"/>
                </a:cxn>
                <a:cxn ang="0">
                  <a:pos x="T10" y="T11"/>
                </a:cxn>
              </a:cxnLst>
              <a:rect l="0" t="0" r="r" b="b"/>
              <a:pathLst>
                <a:path w="101" h="12">
                  <a:moveTo>
                    <a:pt x="88" y="10"/>
                  </a:moveTo>
                  <a:lnTo>
                    <a:pt x="101" y="0"/>
                  </a:lnTo>
                  <a:lnTo>
                    <a:pt x="0" y="0"/>
                  </a:lnTo>
                  <a:lnTo>
                    <a:pt x="0" y="12"/>
                  </a:lnTo>
                  <a:lnTo>
                    <a:pt x="84" y="12"/>
                  </a:lnTo>
                  <a:cubicBezTo>
                    <a:pt x="85" y="11"/>
                    <a:pt x="86" y="11"/>
                    <a:pt x="88"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panose="020F0502020204030204" pitchFamily="34" charset="0"/>
              </a:endParaRPr>
            </a:p>
          </p:txBody>
        </p:sp>
        <p:sp>
          <p:nvSpPr>
            <p:cNvPr id="61" name="Running2"/>
            <p:cNvSpPr>
              <a:spLocks/>
            </p:cNvSpPr>
            <p:nvPr>
              <p:custDataLst>
                <p:tags r:id="rId12"/>
              </p:custDataLst>
            </p:nvPr>
          </p:nvSpPr>
          <p:spPr bwMode="auto">
            <a:xfrm>
              <a:off x="44" y="209"/>
              <a:ext cx="106" cy="17"/>
            </a:xfrm>
            <a:custGeom>
              <a:avLst/>
              <a:gdLst>
                <a:gd name="T0" fmla="*/ 69 w 73"/>
                <a:gd name="T1" fmla="*/ 0 h 12"/>
                <a:gd name="T2" fmla="*/ 0 w 73"/>
                <a:gd name="T3" fmla="*/ 0 h 12"/>
                <a:gd name="T4" fmla="*/ 0 w 73"/>
                <a:gd name="T5" fmla="*/ 12 h 12"/>
                <a:gd name="T6" fmla="*/ 73 w 73"/>
                <a:gd name="T7" fmla="*/ 12 h 12"/>
                <a:gd name="T8" fmla="*/ 69 w 73"/>
                <a:gd name="T9" fmla="*/ 0 h 12"/>
              </a:gdLst>
              <a:ahLst/>
              <a:cxnLst>
                <a:cxn ang="0">
                  <a:pos x="T0" y="T1"/>
                </a:cxn>
                <a:cxn ang="0">
                  <a:pos x="T2" y="T3"/>
                </a:cxn>
                <a:cxn ang="0">
                  <a:pos x="T4" y="T5"/>
                </a:cxn>
                <a:cxn ang="0">
                  <a:pos x="T6" y="T7"/>
                </a:cxn>
                <a:cxn ang="0">
                  <a:pos x="T8" y="T9"/>
                </a:cxn>
              </a:cxnLst>
              <a:rect l="0" t="0" r="r" b="b"/>
              <a:pathLst>
                <a:path w="73" h="12">
                  <a:moveTo>
                    <a:pt x="69" y="0"/>
                  </a:moveTo>
                  <a:lnTo>
                    <a:pt x="0" y="0"/>
                  </a:lnTo>
                  <a:lnTo>
                    <a:pt x="0" y="12"/>
                  </a:lnTo>
                  <a:lnTo>
                    <a:pt x="73" y="12"/>
                  </a:lnTo>
                  <a:cubicBezTo>
                    <a:pt x="70" y="8"/>
                    <a:pt x="70" y="3"/>
                    <a:pt x="6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panose="020F0502020204030204" pitchFamily="34" charset="0"/>
              </a:endParaRPr>
            </a:p>
          </p:txBody>
        </p:sp>
        <p:sp>
          <p:nvSpPr>
            <p:cNvPr id="64" name="Running2"/>
            <p:cNvSpPr>
              <a:spLocks/>
            </p:cNvSpPr>
            <p:nvPr>
              <p:custDataLst>
                <p:tags r:id="rId13"/>
              </p:custDataLst>
            </p:nvPr>
          </p:nvSpPr>
          <p:spPr bwMode="auto">
            <a:xfrm>
              <a:off x="44" y="172"/>
              <a:ext cx="108" cy="18"/>
            </a:xfrm>
            <a:custGeom>
              <a:avLst/>
              <a:gdLst>
                <a:gd name="T0" fmla="*/ 74 w 74"/>
                <a:gd name="T1" fmla="*/ 0 h 12"/>
                <a:gd name="T2" fmla="*/ 0 w 74"/>
                <a:gd name="T3" fmla="*/ 0 h 12"/>
                <a:gd name="T4" fmla="*/ 0 w 74"/>
                <a:gd name="T5" fmla="*/ 12 h 12"/>
                <a:gd name="T6" fmla="*/ 70 w 74"/>
                <a:gd name="T7" fmla="*/ 12 h 12"/>
                <a:gd name="T8" fmla="*/ 74 w 74"/>
                <a:gd name="T9" fmla="*/ 0 h 12"/>
              </a:gdLst>
              <a:ahLst/>
              <a:cxnLst>
                <a:cxn ang="0">
                  <a:pos x="T0" y="T1"/>
                </a:cxn>
                <a:cxn ang="0">
                  <a:pos x="T2" y="T3"/>
                </a:cxn>
                <a:cxn ang="0">
                  <a:pos x="T4" y="T5"/>
                </a:cxn>
                <a:cxn ang="0">
                  <a:pos x="T6" y="T7"/>
                </a:cxn>
                <a:cxn ang="0">
                  <a:pos x="T8" y="T9"/>
                </a:cxn>
              </a:cxnLst>
              <a:rect l="0" t="0" r="r" b="b"/>
              <a:pathLst>
                <a:path w="74" h="12">
                  <a:moveTo>
                    <a:pt x="74" y="0"/>
                  </a:moveTo>
                  <a:lnTo>
                    <a:pt x="0" y="0"/>
                  </a:lnTo>
                  <a:lnTo>
                    <a:pt x="0" y="12"/>
                  </a:lnTo>
                  <a:lnTo>
                    <a:pt x="70" y="12"/>
                  </a:lnTo>
                  <a:cubicBezTo>
                    <a:pt x="70" y="7"/>
                    <a:pt x="73" y="3"/>
                    <a:pt x="7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panose="020F0502020204030204" pitchFamily="34" charset="0"/>
              </a:endParaRPr>
            </a:p>
          </p:txBody>
        </p:sp>
      </p:grpSp>
      <p:sp>
        <p:nvSpPr>
          <p:cNvPr id="65" name="Text Box 2"/>
          <p:cNvSpPr txBox="1">
            <a:spLocks noChangeArrowheads="1"/>
          </p:cNvSpPr>
          <p:nvPr>
            <p:custDataLst>
              <p:tags r:id="rId5"/>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66" name="Rectangle 65"/>
          <p:cNvSpPr/>
          <p:nvPr/>
        </p:nvSpPr>
        <p:spPr>
          <a:xfrm rot="16200000">
            <a:off x="-464128" y="11488386"/>
            <a:ext cx="2463138"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smtClean="0">
                <a:solidFill>
                  <a:prstClr val="white"/>
                </a:solidFill>
                <a:latin typeface="Calibri" panose="020F0502020204030204" pitchFamily="34" charset="0"/>
              </a:rPr>
              <a:t>PROBES</a:t>
            </a:r>
            <a:endParaRPr lang="en-US" sz="2400" dirty="0">
              <a:solidFill>
                <a:prstClr val="white"/>
              </a:solidFill>
              <a:latin typeface="Calibri" panose="020F0502020204030204" pitchFamily="34" charset="0"/>
            </a:endParaRPr>
          </a:p>
        </p:txBody>
      </p:sp>
      <p:sp>
        <p:nvSpPr>
          <p:cNvPr id="68" name="Rectangle 67"/>
          <p:cNvSpPr/>
          <p:nvPr/>
        </p:nvSpPr>
        <p:spPr>
          <a:xfrm rot="16200000">
            <a:off x="-477755" y="8869623"/>
            <a:ext cx="2490392"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DATA LAKE</a:t>
            </a:r>
          </a:p>
        </p:txBody>
      </p:sp>
      <p:sp>
        <p:nvSpPr>
          <p:cNvPr id="69" name="Rectangle 68"/>
          <p:cNvSpPr/>
          <p:nvPr/>
        </p:nvSpPr>
        <p:spPr>
          <a:xfrm rot="16200000">
            <a:off x="-1735649" y="5005080"/>
            <a:ext cx="5006181"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SOC-cem-sqm</a:t>
            </a:r>
          </a:p>
        </p:txBody>
      </p:sp>
      <p:sp>
        <p:nvSpPr>
          <p:cNvPr id="70" name="Oval 69"/>
          <p:cNvSpPr/>
          <p:nvPr/>
        </p:nvSpPr>
        <p:spPr>
          <a:xfrm>
            <a:off x="618941" y="903443"/>
            <a:ext cx="720000" cy="720000"/>
          </a:xfrm>
          <a:prstGeom prst="ellipse">
            <a:avLst/>
          </a:prstGeom>
          <a:solidFill>
            <a:srgbClr val="FAFAFA"/>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4000" b="1" dirty="0" smtClean="0">
                <a:solidFill>
                  <a:schemeClr val="tx1"/>
                </a:solidFill>
                <a:latin typeface="Calibri" panose="020F0502020204030204" pitchFamily="34" charset="0"/>
              </a:rPr>
              <a:t>12</a:t>
            </a:r>
            <a:endParaRPr lang="en-US" sz="4000" b="1" dirty="0">
              <a:solidFill>
                <a:schemeClr val="tx1"/>
              </a:solidFill>
              <a:latin typeface="Calibri" panose="020F0502020204030204" pitchFamily="34" charset="0"/>
            </a:endParaRPr>
          </a:p>
        </p:txBody>
      </p:sp>
    </p:spTree>
    <p:extLst>
      <p:ext uri="{BB962C8B-B14F-4D97-AF65-F5344CB8AC3E}">
        <p14:creationId xmlns:p14="http://schemas.microsoft.com/office/powerpoint/2010/main" val="1048998781"/>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defRPr/>
            </a:pPr>
            <a:r>
              <a:rPr lang="en-US" sz="4000" b="1" cap="all" dirty="0">
                <a:solidFill>
                  <a:prstClr val="black"/>
                </a:solidFill>
                <a:latin typeface="Calibri" panose="020F0502020204030204" pitchFamily="34" charset="0"/>
              </a:rPr>
              <a:t>Event correlation between the control plane and the user plane</a:t>
            </a:r>
          </a:p>
        </p:txBody>
      </p:sp>
      <p:sp>
        <p:nvSpPr>
          <p:cNvPr id="14" name="TextBox 13"/>
          <p:cNvSpPr txBox="1"/>
          <p:nvPr/>
        </p:nvSpPr>
        <p:spPr>
          <a:xfrm>
            <a:off x="1390800" y="1923150"/>
            <a:ext cx="21583500" cy="584775"/>
          </a:xfrm>
          <a:prstGeom prst="rect">
            <a:avLst/>
          </a:prstGeom>
          <a:noFill/>
        </p:spPr>
        <p:txBody>
          <a:bodyPr wrap="square" rtlCol="0">
            <a:spAutoFit/>
          </a:bodyPr>
          <a:lstStyle/>
          <a:p>
            <a:r>
              <a:rPr lang="en-US" sz="3200" dirty="0" smtClean="0">
                <a:solidFill>
                  <a:prstClr val="black"/>
                </a:solidFill>
                <a:latin typeface="Calibri" panose="020F0502020204030204" pitchFamily="34" charset="0"/>
              </a:rPr>
              <a:t>The process for the event correlation includes stream processing, messaging Queue and data Ingestion</a:t>
            </a:r>
            <a:endParaRPr lang="en-US" sz="3200" dirty="0">
              <a:solidFill>
                <a:prstClr val="black"/>
              </a:solidFill>
              <a:latin typeface="Calibri" panose="020F0502020204030204" pitchFamily="34" charset="0"/>
            </a:endParaRPr>
          </a:p>
        </p:txBody>
      </p:sp>
      <p:sp>
        <p:nvSpPr>
          <p:cNvPr id="65"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66" name="Rectangle 65"/>
          <p:cNvSpPr/>
          <p:nvPr/>
        </p:nvSpPr>
        <p:spPr>
          <a:xfrm rot="16200000">
            <a:off x="-464128" y="11488386"/>
            <a:ext cx="2463138"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smtClean="0">
                <a:solidFill>
                  <a:prstClr val="white"/>
                </a:solidFill>
                <a:latin typeface="Calibri" panose="020F0502020204030204" pitchFamily="34" charset="0"/>
              </a:rPr>
              <a:t>PROBES</a:t>
            </a:r>
            <a:endParaRPr lang="en-US" sz="2400" dirty="0">
              <a:solidFill>
                <a:prstClr val="white"/>
              </a:solidFill>
              <a:latin typeface="Calibri" panose="020F0502020204030204" pitchFamily="34" charset="0"/>
            </a:endParaRPr>
          </a:p>
        </p:txBody>
      </p:sp>
      <p:sp>
        <p:nvSpPr>
          <p:cNvPr id="68" name="Rectangle 67"/>
          <p:cNvSpPr/>
          <p:nvPr/>
        </p:nvSpPr>
        <p:spPr>
          <a:xfrm rot="16200000">
            <a:off x="-477755" y="8869623"/>
            <a:ext cx="2490392"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DATA LAKE</a:t>
            </a:r>
          </a:p>
        </p:txBody>
      </p:sp>
      <p:sp>
        <p:nvSpPr>
          <p:cNvPr id="69" name="Rectangle 68"/>
          <p:cNvSpPr/>
          <p:nvPr/>
        </p:nvSpPr>
        <p:spPr>
          <a:xfrm rot="16200000">
            <a:off x="-1735649" y="5005080"/>
            <a:ext cx="5006181"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SOC-cem-sqm</a:t>
            </a:r>
          </a:p>
        </p:txBody>
      </p:sp>
      <p:pic>
        <p:nvPicPr>
          <p:cNvPr id="71" name="Imagen 70"/>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7695"/>
          <a:stretch/>
        </p:blipFill>
        <p:spPr>
          <a:xfrm>
            <a:off x="11883908" y="733425"/>
            <a:ext cx="9897593" cy="10859005"/>
          </a:xfrm>
          <a:prstGeom prst="rect">
            <a:avLst/>
          </a:prstGeom>
        </p:spPr>
      </p:pic>
      <p:sp>
        <p:nvSpPr>
          <p:cNvPr id="72" name="Rectángulo 71">
            <a:extLst>
              <a:ext uri="{FF2B5EF4-FFF2-40B4-BE49-F238E27FC236}">
                <a16:creationId xmlns:a16="http://schemas.microsoft.com/office/drawing/2014/main" xmlns="" id="{4C6E4E80-CBDB-D645-B678-16A4800C2343}"/>
              </a:ext>
            </a:extLst>
          </p:cNvPr>
          <p:cNvSpPr/>
          <p:nvPr/>
        </p:nvSpPr>
        <p:spPr>
          <a:xfrm>
            <a:off x="3688273" y="7152489"/>
            <a:ext cx="7605085" cy="1116000"/>
          </a:xfrm>
          <a:prstGeom prst="rect">
            <a:avLst/>
          </a:prstGeom>
          <a:solidFill>
            <a:schemeClr val="bg1"/>
          </a:solidFill>
          <a:ln w="6350">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O" sz="3200" b="1" dirty="0" err="1" smtClean="0">
                <a:solidFill>
                  <a:prstClr val="black"/>
                </a:solidFill>
                <a:latin typeface="Calibri" panose="020F0502020204030204" pitchFamily="34" charset="0"/>
                <a:cs typeface="Calibri" panose="020F0502020204030204" pitchFamily="34" charset="0"/>
              </a:rPr>
              <a:t>Messaging</a:t>
            </a:r>
            <a:r>
              <a:rPr lang="es-CO" sz="3200" b="1" dirty="0" smtClean="0">
                <a:solidFill>
                  <a:prstClr val="black"/>
                </a:solidFill>
                <a:latin typeface="Calibri" panose="020F0502020204030204" pitchFamily="34" charset="0"/>
                <a:cs typeface="Calibri" panose="020F0502020204030204" pitchFamily="34" charset="0"/>
              </a:rPr>
              <a:t> </a:t>
            </a:r>
            <a:r>
              <a:rPr lang="es-CO" sz="3200" b="1" dirty="0" err="1" smtClean="0">
                <a:solidFill>
                  <a:prstClr val="black"/>
                </a:solidFill>
                <a:latin typeface="Calibri" panose="020F0502020204030204" pitchFamily="34" charset="0"/>
                <a:cs typeface="Calibri" panose="020F0502020204030204" pitchFamily="34" charset="0"/>
              </a:rPr>
              <a:t>Queue</a:t>
            </a:r>
            <a:endParaRPr lang="es-CO" sz="3200" dirty="0">
              <a:solidFill>
                <a:prstClr val="black"/>
              </a:solidFill>
              <a:latin typeface="Calibri" panose="020F0502020204030204" pitchFamily="34" charset="0"/>
              <a:cs typeface="Calibri" panose="020F0502020204030204" pitchFamily="34" charset="0"/>
            </a:endParaRPr>
          </a:p>
        </p:txBody>
      </p:sp>
      <p:sp>
        <p:nvSpPr>
          <p:cNvPr id="73" name="Rectángulo 72">
            <a:extLst>
              <a:ext uri="{FF2B5EF4-FFF2-40B4-BE49-F238E27FC236}">
                <a16:creationId xmlns:a16="http://schemas.microsoft.com/office/drawing/2014/main" xmlns="" id="{A70E0FFF-BE3A-B045-ACE3-00CCCEEA7619}"/>
              </a:ext>
            </a:extLst>
          </p:cNvPr>
          <p:cNvSpPr/>
          <p:nvPr/>
        </p:nvSpPr>
        <p:spPr>
          <a:xfrm>
            <a:off x="3688274" y="5219645"/>
            <a:ext cx="7606259" cy="1116000"/>
          </a:xfrm>
          <a:prstGeom prst="rect">
            <a:avLst/>
          </a:prstGeom>
          <a:solidFill>
            <a:schemeClr val="bg1"/>
          </a:solidFill>
          <a:ln w="6350">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O" sz="3200" b="1" dirty="0" smtClean="0">
                <a:solidFill>
                  <a:prstClr val="black"/>
                </a:solidFill>
                <a:latin typeface="Calibri" panose="020F0502020204030204" pitchFamily="34" charset="0"/>
                <a:cs typeface="Calibri" panose="020F0502020204030204" pitchFamily="34" charset="0"/>
              </a:rPr>
              <a:t>Stream Processing</a:t>
            </a:r>
            <a:endParaRPr lang="es-CO" sz="3200" dirty="0">
              <a:solidFill>
                <a:prstClr val="black"/>
              </a:solidFill>
              <a:latin typeface="Calibri" panose="020F0502020204030204" pitchFamily="34" charset="0"/>
              <a:cs typeface="Calibri" panose="020F0502020204030204" pitchFamily="34" charset="0"/>
            </a:endParaRPr>
          </a:p>
        </p:txBody>
      </p:sp>
      <p:sp>
        <p:nvSpPr>
          <p:cNvPr id="74" name="Rectángulo 73">
            <a:extLst>
              <a:ext uri="{FF2B5EF4-FFF2-40B4-BE49-F238E27FC236}">
                <a16:creationId xmlns:a16="http://schemas.microsoft.com/office/drawing/2014/main" xmlns="" id="{4C6E4E80-CBDB-D645-B678-16A4800C2343}"/>
              </a:ext>
            </a:extLst>
          </p:cNvPr>
          <p:cNvSpPr/>
          <p:nvPr/>
        </p:nvSpPr>
        <p:spPr>
          <a:xfrm>
            <a:off x="3688273" y="9085333"/>
            <a:ext cx="7605085" cy="1116000"/>
          </a:xfrm>
          <a:prstGeom prst="rect">
            <a:avLst/>
          </a:prstGeom>
          <a:solidFill>
            <a:schemeClr val="bg1"/>
          </a:solidFill>
          <a:ln w="6350">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O" sz="3200" b="1" dirty="0" smtClean="0">
                <a:solidFill>
                  <a:prstClr val="black"/>
                </a:solidFill>
                <a:latin typeface="Calibri" panose="020F0502020204030204" pitchFamily="34" charset="0"/>
                <a:cs typeface="Calibri" panose="020F0502020204030204" pitchFamily="34" charset="0"/>
              </a:rPr>
              <a:t>Data </a:t>
            </a:r>
            <a:r>
              <a:rPr lang="es-CO" sz="3200" b="1" dirty="0" err="1" smtClean="0">
                <a:solidFill>
                  <a:prstClr val="black"/>
                </a:solidFill>
                <a:latin typeface="Calibri" panose="020F0502020204030204" pitchFamily="34" charset="0"/>
                <a:cs typeface="Calibri" panose="020F0502020204030204" pitchFamily="34" charset="0"/>
              </a:rPr>
              <a:t>Ingestion</a:t>
            </a:r>
            <a:endParaRPr lang="es-CO" sz="3200" dirty="0">
              <a:solidFill>
                <a:prstClr val="black"/>
              </a:solidFill>
              <a:latin typeface="Calibri" panose="020F0502020204030204" pitchFamily="34" charset="0"/>
              <a:cs typeface="Calibri" panose="020F0502020204030204" pitchFamily="34" charset="0"/>
            </a:endParaRPr>
          </a:p>
        </p:txBody>
      </p:sp>
      <p:sp>
        <p:nvSpPr>
          <p:cNvPr id="15"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Agenda 20.02.2020</a:t>
            </a:r>
            <a:endParaRPr lang="en-US" sz="2400" b="1" dirty="0">
              <a:solidFill>
                <a:prstClr val="white"/>
              </a:solidFill>
              <a:latin typeface="Calibri" panose="020F0502020204030204" pitchFamily="34" charset="0"/>
            </a:endParaRPr>
          </a:p>
        </p:txBody>
      </p:sp>
    </p:spTree>
    <p:extLst>
      <p:ext uri="{BB962C8B-B14F-4D97-AF65-F5344CB8AC3E}">
        <p14:creationId xmlns:p14="http://schemas.microsoft.com/office/powerpoint/2010/main" val="3113498142"/>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9871214"/>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defRPr/>
            </a:pPr>
            <a:r>
              <a:rPr lang="en-US" sz="4000" b="1" cap="all" dirty="0">
                <a:solidFill>
                  <a:prstClr val="black"/>
                </a:solidFill>
                <a:latin typeface="Calibri" panose="020F0502020204030204" pitchFamily="34" charset="0"/>
              </a:rPr>
              <a:t>Event correlation between the control plane and the user plane</a:t>
            </a:r>
          </a:p>
        </p:txBody>
      </p:sp>
      <p:sp>
        <p:nvSpPr>
          <p:cNvPr id="14" name="TextBox 13"/>
          <p:cNvSpPr txBox="1"/>
          <p:nvPr/>
        </p:nvSpPr>
        <p:spPr>
          <a:xfrm>
            <a:off x="1390800" y="1923150"/>
            <a:ext cx="21583500" cy="584775"/>
          </a:xfrm>
          <a:prstGeom prst="rect">
            <a:avLst/>
          </a:prstGeom>
          <a:noFill/>
        </p:spPr>
        <p:txBody>
          <a:bodyPr wrap="square" rtlCol="0">
            <a:spAutoFit/>
          </a:bodyPr>
          <a:lstStyle/>
          <a:p>
            <a:pPr>
              <a:defRPr/>
            </a:pPr>
            <a:r>
              <a:rPr lang="en-US" sz="3200" dirty="0" err="1">
                <a:solidFill>
                  <a:prstClr val="black"/>
                </a:solidFill>
                <a:latin typeface="Calibri"/>
              </a:rPr>
              <a:t>QoE</a:t>
            </a:r>
            <a:r>
              <a:rPr lang="en-US" sz="3200" dirty="0">
                <a:solidFill>
                  <a:prstClr val="black"/>
                </a:solidFill>
                <a:latin typeface="Calibri"/>
              </a:rPr>
              <a:t> Alarms Generation Process</a:t>
            </a:r>
          </a:p>
        </p:txBody>
      </p:sp>
      <p:sp>
        <p:nvSpPr>
          <p:cNvPr id="65"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66" name="Rectangle 65"/>
          <p:cNvSpPr/>
          <p:nvPr/>
        </p:nvSpPr>
        <p:spPr>
          <a:xfrm rot="16200000">
            <a:off x="-464128" y="11488386"/>
            <a:ext cx="2463138"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smtClean="0">
                <a:solidFill>
                  <a:prstClr val="white"/>
                </a:solidFill>
                <a:latin typeface="Calibri" panose="020F0502020204030204" pitchFamily="34" charset="0"/>
              </a:rPr>
              <a:t>PROBES</a:t>
            </a:r>
            <a:endParaRPr lang="en-US" sz="2400" dirty="0">
              <a:solidFill>
                <a:prstClr val="white"/>
              </a:solidFill>
              <a:latin typeface="Calibri" panose="020F0502020204030204" pitchFamily="34" charset="0"/>
            </a:endParaRPr>
          </a:p>
        </p:txBody>
      </p:sp>
      <p:sp>
        <p:nvSpPr>
          <p:cNvPr id="68" name="Rectangle 67"/>
          <p:cNvSpPr/>
          <p:nvPr/>
        </p:nvSpPr>
        <p:spPr>
          <a:xfrm rot="16200000">
            <a:off x="-477755" y="8869623"/>
            <a:ext cx="2490392"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DATA LAKE</a:t>
            </a:r>
          </a:p>
        </p:txBody>
      </p:sp>
      <p:sp>
        <p:nvSpPr>
          <p:cNvPr id="69" name="Rectangle 68"/>
          <p:cNvSpPr/>
          <p:nvPr/>
        </p:nvSpPr>
        <p:spPr>
          <a:xfrm rot="16200000">
            <a:off x="-1735649" y="5005080"/>
            <a:ext cx="5006181"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SOC-cem-sqm</a:t>
            </a:r>
          </a:p>
        </p:txBody>
      </p:sp>
      <p:grpSp>
        <p:nvGrpSpPr>
          <p:cNvPr id="15" name="Grupo 14"/>
          <p:cNvGrpSpPr>
            <a:grpSpLocks noChangeAspect="1"/>
          </p:cNvGrpSpPr>
          <p:nvPr/>
        </p:nvGrpSpPr>
        <p:grpSpPr>
          <a:xfrm>
            <a:off x="2174319" y="3073490"/>
            <a:ext cx="18557860" cy="9360610"/>
            <a:chOff x="244544" y="62165"/>
            <a:chExt cx="11641045" cy="6242435"/>
          </a:xfrm>
        </p:grpSpPr>
        <p:sp>
          <p:nvSpPr>
            <p:cNvPr id="16" name="Forma en L 15"/>
            <p:cNvSpPr/>
            <p:nvPr/>
          </p:nvSpPr>
          <p:spPr>
            <a:xfrm rot="5400000">
              <a:off x="5541882" y="1411087"/>
              <a:ext cx="4891334" cy="4892211"/>
            </a:xfrm>
            <a:prstGeom prst="corner">
              <a:avLst>
                <a:gd name="adj1" fmla="val 51846"/>
                <a:gd name="adj2" fmla="val 38121"/>
              </a:avLst>
            </a:prstGeom>
            <a:noFill/>
            <a:ln w="19050" cap="flat" cmpd="sng" algn="ctr">
              <a:solidFill>
                <a:srgbClr val="323232"/>
              </a:solidFill>
              <a:prstDash val="dash"/>
            </a:ln>
            <a:effectLst/>
          </p:spPr>
          <p:txBody>
            <a:bodyPr rtlCol="0" anchor="ctr"/>
            <a:lstStyle/>
            <a:p>
              <a:pPr algn="ctr">
                <a:defRPr/>
              </a:pPr>
              <a:endParaRPr lang="en-US" sz="3200" kern="0" dirty="0" smtClean="0">
                <a:solidFill>
                  <a:prstClr val="white"/>
                </a:solidFill>
                <a:latin typeface="Calibri"/>
              </a:endParaRPr>
            </a:p>
          </p:txBody>
        </p:sp>
        <p:sp>
          <p:nvSpPr>
            <p:cNvPr id="17" name="Rombo 16"/>
            <p:cNvSpPr/>
            <p:nvPr/>
          </p:nvSpPr>
          <p:spPr>
            <a:xfrm>
              <a:off x="6188648" y="270896"/>
              <a:ext cx="1650328" cy="935532"/>
            </a:xfrm>
            <a:prstGeom prst="diamond">
              <a:avLst/>
            </a:prstGeom>
            <a:solidFill>
              <a:srgbClr val="9AAE04"/>
            </a:solidFill>
            <a:ln>
              <a:solidFill>
                <a:srgbClr val="9AAE04"/>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defRPr/>
              </a:pPr>
              <a:r>
                <a:rPr lang="en-US" sz="2000" b="1" kern="0" dirty="0" smtClean="0">
                  <a:solidFill>
                    <a:prstClr val="white"/>
                  </a:solidFill>
                  <a:latin typeface="Calibri"/>
                </a:rPr>
                <a:t>Atypical Event?</a:t>
              </a:r>
            </a:p>
          </p:txBody>
        </p:sp>
        <p:sp>
          <p:nvSpPr>
            <p:cNvPr id="18" name="Rectángulo redondeado 17"/>
            <p:cNvSpPr/>
            <p:nvPr/>
          </p:nvSpPr>
          <p:spPr>
            <a:xfrm>
              <a:off x="2115941" y="483012"/>
              <a:ext cx="1608210" cy="518089"/>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en-US" sz="2000" b="1" kern="0" dirty="0" smtClean="0">
                  <a:solidFill>
                    <a:prstClr val="white"/>
                  </a:solidFill>
                  <a:latin typeface="Calibri"/>
                </a:rPr>
                <a:t>QoE Indicators Aggregation</a:t>
              </a:r>
            </a:p>
          </p:txBody>
        </p:sp>
        <p:sp>
          <p:nvSpPr>
            <p:cNvPr id="19" name="Rectángulo redondeado 18"/>
            <p:cNvSpPr/>
            <p:nvPr/>
          </p:nvSpPr>
          <p:spPr>
            <a:xfrm>
              <a:off x="6219042" y="3360927"/>
              <a:ext cx="1608210" cy="518089"/>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en-US" sz="2000" b="1" kern="0" dirty="0" smtClean="0">
                  <a:solidFill>
                    <a:prstClr val="white"/>
                  </a:solidFill>
                  <a:latin typeface="Calibri"/>
                </a:rPr>
                <a:t>Estimate Affected Users</a:t>
              </a:r>
            </a:p>
          </p:txBody>
        </p:sp>
        <p:sp>
          <p:nvSpPr>
            <p:cNvPr id="20" name="Rombo 19"/>
            <p:cNvSpPr/>
            <p:nvPr/>
          </p:nvSpPr>
          <p:spPr>
            <a:xfrm>
              <a:off x="5722038" y="2445477"/>
              <a:ext cx="2584759" cy="652748"/>
            </a:xfrm>
            <a:prstGeom prst="diamond">
              <a:avLst/>
            </a:prstGeom>
            <a:solidFill>
              <a:srgbClr val="9AAE04"/>
            </a:solidFill>
            <a:ln>
              <a:solidFill>
                <a:srgbClr val="9AAE04"/>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defRPr/>
              </a:pPr>
              <a:r>
                <a:rPr lang="en-US" sz="2000" b="1" kern="0" dirty="0" smtClean="0">
                  <a:solidFill>
                    <a:schemeClr val="bg1"/>
                  </a:solidFill>
                  <a:latin typeface="Calibri"/>
                </a:rPr>
                <a:t>Duration </a:t>
              </a:r>
            </a:p>
            <a:p>
              <a:pPr algn="ctr">
                <a:defRPr/>
              </a:pPr>
              <a:r>
                <a:rPr lang="en-US" sz="2000" b="1" kern="0" dirty="0" smtClean="0">
                  <a:solidFill>
                    <a:schemeClr val="bg1"/>
                  </a:solidFill>
                  <a:latin typeface="Calibri"/>
                </a:rPr>
                <a:t>&gt;= 6  events/hour</a:t>
              </a:r>
            </a:p>
          </p:txBody>
        </p:sp>
        <p:sp>
          <p:nvSpPr>
            <p:cNvPr id="21" name="Rectángulo redondeado 20"/>
            <p:cNvSpPr/>
            <p:nvPr/>
          </p:nvSpPr>
          <p:spPr>
            <a:xfrm>
              <a:off x="4261203" y="483012"/>
              <a:ext cx="1608210" cy="518089"/>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en-US" sz="2000" b="1" kern="0" dirty="0" smtClean="0">
                  <a:solidFill>
                    <a:prstClr val="white"/>
                  </a:solidFill>
                  <a:latin typeface="Calibri"/>
                </a:rPr>
                <a:t>Anomaly Detection</a:t>
              </a:r>
            </a:p>
          </p:txBody>
        </p:sp>
        <p:sp>
          <p:nvSpPr>
            <p:cNvPr id="22" name="Rectángulo redondeado 21"/>
            <p:cNvSpPr/>
            <p:nvPr/>
          </p:nvSpPr>
          <p:spPr>
            <a:xfrm>
              <a:off x="315936" y="483012"/>
              <a:ext cx="1608210" cy="518089"/>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en-US" sz="2000" b="1" kern="0" dirty="0" smtClean="0">
                  <a:solidFill>
                    <a:prstClr val="white"/>
                  </a:solidFill>
                  <a:latin typeface="Calibri"/>
                </a:rPr>
                <a:t>QoE Indicators Streaming</a:t>
              </a:r>
            </a:p>
          </p:txBody>
        </p:sp>
        <p:sp>
          <p:nvSpPr>
            <p:cNvPr id="23" name="Rectángulo redondeado 22"/>
            <p:cNvSpPr/>
            <p:nvPr/>
          </p:nvSpPr>
          <p:spPr>
            <a:xfrm>
              <a:off x="6220754" y="4748116"/>
              <a:ext cx="1608210" cy="518089"/>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en-US" sz="2000" b="1" kern="0" dirty="0" smtClean="0">
                  <a:solidFill>
                    <a:prstClr val="white"/>
                  </a:solidFill>
                  <a:latin typeface="Calibri"/>
                </a:rPr>
                <a:t>Quantify Alarm Severity</a:t>
              </a:r>
            </a:p>
          </p:txBody>
        </p:sp>
        <p:sp>
          <p:nvSpPr>
            <p:cNvPr id="24" name="Rectángulo redondeado 23"/>
            <p:cNvSpPr/>
            <p:nvPr/>
          </p:nvSpPr>
          <p:spPr>
            <a:xfrm>
              <a:off x="6215512" y="5451319"/>
              <a:ext cx="1608210" cy="518089"/>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en-US" sz="2000" b="1" kern="0" dirty="0" smtClean="0">
                  <a:solidFill>
                    <a:prstClr val="white"/>
                  </a:solidFill>
                  <a:latin typeface="Calibri"/>
                </a:rPr>
                <a:t>Elaborate SNMP Trap Message</a:t>
              </a:r>
            </a:p>
          </p:txBody>
        </p:sp>
        <p:sp>
          <p:nvSpPr>
            <p:cNvPr id="25" name="Rectángulo redondeado 24"/>
            <p:cNvSpPr/>
            <p:nvPr/>
          </p:nvSpPr>
          <p:spPr>
            <a:xfrm>
              <a:off x="8362286" y="5452870"/>
              <a:ext cx="1608210" cy="518089"/>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en-US" sz="2000" b="1" kern="0" dirty="0" smtClean="0">
                  <a:solidFill>
                    <a:prstClr val="white"/>
                  </a:solidFill>
                  <a:latin typeface="Calibri"/>
                </a:rPr>
                <a:t>Notify SNMP Trap Message</a:t>
              </a:r>
            </a:p>
          </p:txBody>
        </p:sp>
        <p:sp>
          <p:nvSpPr>
            <p:cNvPr id="26" name="Rectángulo 25"/>
            <p:cNvSpPr/>
            <p:nvPr/>
          </p:nvSpPr>
          <p:spPr>
            <a:xfrm>
              <a:off x="4106485" y="70847"/>
              <a:ext cx="3824712" cy="1228831"/>
            </a:xfrm>
            <a:prstGeom prst="rect">
              <a:avLst/>
            </a:prstGeom>
            <a:noFill/>
            <a:ln w="19050" cap="flat" cmpd="sng" algn="ctr">
              <a:solidFill>
                <a:srgbClr val="323232"/>
              </a:solidFill>
              <a:prstDash val="dash"/>
            </a:ln>
            <a:effectLst/>
          </p:spPr>
          <p:txBody>
            <a:bodyPr rtlCol="0" anchor="ctr"/>
            <a:lstStyle/>
            <a:p>
              <a:pPr algn="ctr">
                <a:defRPr/>
              </a:pPr>
              <a:endParaRPr lang="en-US" sz="3200" kern="0" dirty="0" smtClean="0">
                <a:solidFill>
                  <a:prstClr val="white"/>
                </a:solidFill>
                <a:latin typeface="Calibri"/>
              </a:endParaRPr>
            </a:p>
          </p:txBody>
        </p:sp>
        <p:sp>
          <p:nvSpPr>
            <p:cNvPr id="27" name="Rectángulo 26"/>
            <p:cNvSpPr/>
            <p:nvPr/>
          </p:nvSpPr>
          <p:spPr>
            <a:xfrm>
              <a:off x="244544" y="62165"/>
              <a:ext cx="3595041" cy="1798870"/>
            </a:xfrm>
            <a:prstGeom prst="rect">
              <a:avLst/>
            </a:prstGeom>
            <a:noFill/>
            <a:ln w="19050" cap="flat" cmpd="sng" algn="ctr">
              <a:solidFill>
                <a:srgbClr val="323232"/>
              </a:solidFill>
              <a:prstDash val="dash"/>
            </a:ln>
            <a:effectLst/>
          </p:spPr>
          <p:txBody>
            <a:bodyPr rtlCol="0" anchor="ctr"/>
            <a:lstStyle/>
            <a:p>
              <a:pPr algn="ctr">
                <a:defRPr/>
              </a:pPr>
              <a:endParaRPr lang="en-US" sz="3200" kern="0" dirty="0" smtClean="0">
                <a:solidFill>
                  <a:prstClr val="white"/>
                </a:solidFill>
                <a:latin typeface="Calibri"/>
              </a:endParaRPr>
            </a:p>
          </p:txBody>
        </p:sp>
        <p:sp>
          <p:nvSpPr>
            <p:cNvPr id="28" name="Rectángulo 27"/>
            <p:cNvSpPr/>
            <p:nvPr/>
          </p:nvSpPr>
          <p:spPr>
            <a:xfrm>
              <a:off x="8173445" y="5353118"/>
              <a:ext cx="3712144" cy="951482"/>
            </a:xfrm>
            <a:prstGeom prst="rect">
              <a:avLst/>
            </a:prstGeom>
            <a:noFill/>
            <a:ln w="19050" cap="flat" cmpd="sng" algn="ctr">
              <a:solidFill>
                <a:srgbClr val="323232"/>
              </a:solidFill>
              <a:prstDash val="dash"/>
            </a:ln>
            <a:effectLst/>
          </p:spPr>
          <p:txBody>
            <a:bodyPr rtlCol="0" anchor="ctr"/>
            <a:lstStyle/>
            <a:p>
              <a:pPr algn="ctr">
                <a:defRPr/>
              </a:pPr>
              <a:endParaRPr lang="en-US" sz="3200" kern="0" dirty="0" smtClean="0">
                <a:solidFill>
                  <a:prstClr val="white"/>
                </a:solidFill>
                <a:latin typeface="Calibri"/>
              </a:endParaRPr>
            </a:p>
          </p:txBody>
        </p:sp>
        <p:cxnSp>
          <p:nvCxnSpPr>
            <p:cNvPr id="29" name="Conector recto de flecha 28"/>
            <p:cNvCxnSpPr>
              <a:stCxn id="22" idx="3"/>
              <a:endCxn id="18" idx="1"/>
            </p:cNvCxnSpPr>
            <p:nvPr/>
          </p:nvCxnSpPr>
          <p:spPr>
            <a:xfrm>
              <a:off x="1924146" y="742057"/>
              <a:ext cx="191795" cy="0"/>
            </a:xfrm>
            <a:prstGeom prst="straightConnector1">
              <a:avLst/>
            </a:prstGeom>
            <a:noFill/>
            <a:ln w="28575" cap="flat" cmpd="sng" algn="ctr">
              <a:solidFill>
                <a:srgbClr val="323232"/>
              </a:solidFill>
              <a:prstDash val="solid"/>
              <a:tailEnd type="triangle"/>
            </a:ln>
            <a:effectLst/>
          </p:spPr>
        </p:cxnSp>
        <p:cxnSp>
          <p:nvCxnSpPr>
            <p:cNvPr id="30" name="Conector recto de flecha 29"/>
            <p:cNvCxnSpPr>
              <a:stCxn id="18" idx="3"/>
              <a:endCxn id="21" idx="1"/>
            </p:cNvCxnSpPr>
            <p:nvPr/>
          </p:nvCxnSpPr>
          <p:spPr>
            <a:xfrm>
              <a:off x="3724151" y="742057"/>
              <a:ext cx="537052" cy="0"/>
            </a:xfrm>
            <a:prstGeom prst="straightConnector1">
              <a:avLst/>
            </a:prstGeom>
            <a:noFill/>
            <a:ln w="28575" cap="flat" cmpd="sng" algn="ctr">
              <a:solidFill>
                <a:srgbClr val="323232"/>
              </a:solidFill>
              <a:prstDash val="solid"/>
              <a:tailEnd type="triangle"/>
            </a:ln>
            <a:effectLst/>
          </p:spPr>
        </p:cxnSp>
        <p:cxnSp>
          <p:nvCxnSpPr>
            <p:cNvPr id="31" name="Conector recto de flecha 30"/>
            <p:cNvCxnSpPr>
              <a:stCxn id="21" idx="3"/>
              <a:endCxn id="17" idx="1"/>
            </p:cNvCxnSpPr>
            <p:nvPr/>
          </p:nvCxnSpPr>
          <p:spPr>
            <a:xfrm flipV="1">
              <a:off x="5869413" y="738662"/>
              <a:ext cx="319235" cy="3395"/>
            </a:xfrm>
            <a:prstGeom prst="straightConnector1">
              <a:avLst/>
            </a:prstGeom>
            <a:noFill/>
            <a:ln w="28575" cap="flat" cmpd="sng" algn="ctr">
              <a:solidFill>
                <a:srgbClr val="323232"/>
              </a:solidFill>
              <a:prstDash val="solid"/>
              <a:tailEnd type="triangle"/>
            </a:ln>
            <a:effectLst/>
          </p:spPr>
        </p:cxnSp>
        <p:cxnSp>
          <p:nvCxnSpPr>
            <p:cNvPr id="32" name="Conector recto de flecha 31"/>
            <p:cNvCxnSpPr/>
            <p:nvPr/>
          </p:nvCxnSpPr>
          <p:spPr>
            <a:xfrm>
              <a:off x="7012816" y="1206428"/>
              <a:ext cx="0" cy="308014"/>
            </a:xfrm>
            <a:prstGeom prst="straightConnector1">
              <a:avLst/>
            </a:prstGeom>
            <a:noFill/>
            <a:ln w="28575" cap="flat" cmpd="sng" algn="ctr">
              <a:solidFill>
                <a:srgbClr val="323232"/>
              </a:solidFill>
              <a:prstDash val="solid"/>
              <a:tailEnd type="triangle"/>
            </a:ln>
            <a:effectLst/>
          </p:spPr>
        </p:cxnSp>
        <p:cxnSp>
          <p:nvCxnSpPr>
            <p:cNvPr id="33" name="Conector recto de flecha 32"/>
            <p:cNvCxnSpPr/>
            <p:nvPr/>
          </p:nvCxnSpPr>
          <p:spPr>
            <a:xfrm flipH="1">
              <a:off x="7014360" y="2229591"/>
              <a:ext cx="908" cy="209284"/>
            </a:xfrm>
            <a:prstGeom prst="straightConnector1">
              <a:avLst/>
            </a:prstGeom>
            <a:noFill/>
            <a:ln w="28575" cap="flat" cmpd="sng" algn="ctr">
              <a:solidFill>
                <a:srgbClr val="323232"/>
              </a:solidFill>
              <a:prstDash val="solid"/>
              <a:tailEnd type="triangle"/>
            </a:ln>
            <a:effectLst/>
          </p:spPr>
        </p:cxnSp>
        <p:cxnSp>
          <p:nvCxnSpPr>
            <p:cNvPr id="34" name="Conector recto de flecha 33"/>
            <p:cNvCxnSpPr/>
            <p:nvPr/>
          </p:nvCxnSpPr>
          <p:spPr>
            <a:xfrm>
              <a:off x="7013439" y="3110929"/>
              <a:ext cx="2241" cy="240078"/>
            </a:xfrm>
            <a:prstGeom prst="straightConnector1">
              <a:avLst/>
            </a:prstGeom>
            <a:noFill/>
            <a:ln w="28575" cap="flat" cmpd="sng" algn="ctr">
              <a:solidFill>
                <a:srgbClr val="323232"/>
              </a:solidFill>
              <a:prstDash val="solid"/>
              <a:tailEnd type="triangle"/>
            </a:ln>
            <a:effectLst/>
          </p:spPr>
        </p:cxnSp>
        <p:cxnSp>
          <p:nvCxnSpPr>
            <p:cNvPr id="35" name="Conector recto de flecha 34"/>
            <p:cNvCxnSpPr>
              <a:stCxn id="23" idx="2"/>
              <a:endCxn id="24" idx="0"/>
            </p:cNvCxnSpPr>
            <p:nvPr/>
          </p:nvCxnSpPr>
          <p:spPr>
            <a:xfrm flipH="1">
              <a:off x="7019617" y="5266205"/>
              <a:ext cx="5242" cy="185114"/>
            </a:xfrm>
            <a:prstGeom prst="straightConnector1">
              <a:avLst/>
            </a:prstGeom>
            <a:noFill/>
            <a:ln w="28575" cap="flat" cmpd="sng" algn="ctr">
              <a:solidFill>
                <a:srgbClr val="323232"/>
              </a:solidFill>
              <a:prstDash val="solid"/>
              <a:tailEnd type="triangle"/>
            </a:ln>
            <a:effectLst/>
          </p:spPr>
        </p:cxnSp>
        <p:cxnSp>
          <p:nvCxnSpPr>
            <p:cNvPr id="36" name="Conector recto de flecha 35"/>
            <p:cNvCxnSpPr>
              <a:stCxn id="24" idx="3"/>
              <a:endCxn id="25" idx="1"/>
            </p:cNvCxnSpPr>
            <p:nvPr/>
          </p:nvCxnSpPr>
          <p:spPr>
            <a:xfrm>
              <a:off x="7823722" y="5710364"/>
              <a:ext cx="538564" cy="1551"/>
            </a:xfrm>
            <a:prstGeom prst="straightConnector1">
              <a:avLst/>
            </a:prstGeom>
            <a:noFill/>
            <a:ln w="28575" cap="flat" cmpd="sng" algn="ctr">
              <a:solidFill>
                <a:srgbClr val="323232"/>
              </a:solidFill>
              <a:prstDash val="solid"/>
              <a:tailEnd type="triangle"/>
            </a:ln>
            <a:effectLst/>
          </p:spPr>
        </p:cxnSp>
        <p:sp>
          <p:nvSpPr>
            <p:cNvPr id="37" name="CuadroTexto 36"/>
            <p:cNvSpPr txBox="1"/>
            <p:nvPr/>
          </p:nvSpPr>
          <p:spPr>
            <a:xfrm>
              <a:off x="4151643" y="974957"/>
              <a:ext cx="2403275" cy="302602"/>
            </a:xfrm>
            <a:prstGeom prst="rect">
              <a:avLst/>
            </a:prstGeom>
            <a:noFill/>
          </p:spPr>
          <p:txBody>
            <a:bodyPr wrap="square" rtlCol="0">
              <a:spAutoFit/>
            </a:bodyPr>
            <a:lstStyle/>
            <a:p>
              <a:r>
                <a:rPr lang="en-US" sz="2400" b="1" dirty="0" smtClean="0">
                  <a:solidFill>
                    <a:prstClr val="black"/>
                  </a:solidFill>
                  <a:latin typeface="Calibri"/>
                </a:rPr>
                <a:t>Anomaly Detection</a:t>
              </a:r>
            </a:p>
          </p:txBody>
        </p:sp>
        <p:sp>
          <p:nvSpPr>
            <p:cNvPr id="38" name="CuadroTexto 37"/>
            <p:cNvSpPr txBox="1"/>
            <p:nvPr/>
          </p:nvSpPr>
          <p:spPr>
            <a:xfrm>
              <a:off x="276789" y="89927"/>
              <a:ext cx="3530549" cy="302602"/>
            </a:xfrm>
            <a:prstGeom prst="rect">
              <a:avLst/>
            </a:prstGeom>
            <a:noFill/>
          </p:spPr>
          <p:txBody>
            <a:bodyPr wrap="square" rtlCol="0">
              <a:spAutoFit/>
            </a:bodyPr>
            <a:lstStyle/>
            <a:p>
              <a:r>
                <a:rPr lang="en-US" sz="2400" b="1" dirty="0" smtClean="0">
                  <a:solidFill>
                    <a:prstClr val="black"/>
                  </a:solidFill>
                  <a:latin typeface="Calibri"/>
                </a:rPr>
                <a:t>Indicators Monitoring</a:t>
              </a:r>
            </a:p>
          </p:txBody>
        </p:sp>
        <p:sp>
          <p:nvSpPr>
            <p:cNvPr id="39" name="CuadroTexto 38"/>
            <p:cNvSpPr txBox="1"/>
            <p:nvPr/>
          </p:nvSpPr>
          <p:spPr>
            <a:xfrm>
              <a:off x="5960683" y="5966046"/>
              <a:ext cx="2111161" cy="302602"/>
            </a:xfrm>
            <a:prstGeom prst="rect">
              <a:avLst/>
            </a:prstGeom>
            <a:noFill/>
          </p:spPr>
          <p:txBody>
            <a:bodyPr wrap="square" rtlCol="0">
              <a:spAutoFit/>
            </a:bodyPr>
            <a:lstStyle/>
            <a:p>
              <a:pPr algn="ctr"/>
              <a:r>
                <a:rPr lang="en-US" sz="2400" b="1" dirty="0" smtClean="0">
                  <a:solidFill>
                    <a:prstClr val="black"/>
                  </a:solidFill>
                  <a:latin typeface="Calibri"/>
                </a:rPr>
                <a:t>Alarms Inspection</a:t>
              </a:r>
            </a:p>
          </p:txBody>
        </p:sp>
        <p:sp>
          <p:nvSpPr>
            <p:cNvPr id="40" name="CuadroTexto 39"/>
            <p:cNvSpPr txBox="1"/>
            <p:nvPr/>
          </p:nvSpPr>
          <p:spPr>
            <a:xfrm>
              <a:off x="8187784" y="5973468"/>
              <a:ext cx="2394688" cy="302602"/>
            </a:xfrm>
            <a:prstGeom prst="rect">
              <a:avLst/>
            </a:prstGeom>
            <a:noFill/>
          </p:spPr>
          <p:txBody>
            <a:bodyPr wrap="square" rtlCol="0">
              <a:spAutoFit/>
            </a:bodyPr>
            <a:lstStyle/>
            <a:p>
              <a:pPr algn="ctr"/>
              <a:r>
                <a:rPr lang="en-US" sz="2400" b="1" dirty="0" smtClean="0">
                  <a:solidFill>
                    <a:prstClr val="black"/>
                  </a:solidFill>
                  <a:latin typeface="Calibri"/>
                </a:rPr>
                <a:t>Alarms Notification</a:t>
              </a:r>
            </a:p>
          </p:txBody>
        </p:sp>
        <p:sp>
          <p:nvSpPr>
            <p:cNvPr id="41" name="Rectángulo redondeado 40"/>
            <p:cNvSpPr/>
            <p:nvPr/>
          </p:nvSpPr>
          <p:spPr>
            <a:xfrm>
              <a:off x="10163388" y="5462608"/>
              <a:ext cx="1608210" cy="518089"/>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en-US" sz="2000" b="1" kern="0" dirty="0" smtClean="0">
                  <a:solidFill>
                    <a:prstClr val="white"/>
                  </a:solidFill>
                  <a:latin typeface="Calibri"/>
                </a:rPr>
                <a:t>Visualize SNMP Trap Message</a:t>
              </a:r>
            </a:p>
          </p:txBody>
        </p:sp>
        <p:sp>
          <p:nvSpPr>
            <p:cNvPr id="42" name="CuadroTexto 41"/>
            <p:cNvSpPr txBox="1"/>
            <p:nvPr/>
          </p:nvSpPr>
          <p:spPr>
            <a:xfrm>
              <a:off x="7494725" y="1517474"/>
              <a:ext cx="485810" cy="302602"/>
            </a:xfrm>
            <a:prstGeom prst="rect">
              <a:avLst/>
            </a:prstGeom>
            <a:noFill/>
          </p:spPr>
          <p:txBody>
            <a:bodyPr wrap="square" rtlCol="0">
              <a:spAutoFit/>
            </a:bodyPr>
            <a:lstStyle/>
            <a:p>
              <a:pPr algn="ctr"/>
              <a:r>
                <a:rPr lang="en-US" sz="2400" b="1" dirty="0" smtClean="0">
                  <a:solidFill>
                    <a:prstClr val="black"/>
                  </a:solidFill>
                  <a:latin typeface="Calibri"/>
                </a:rPr>
                <a:t>No</a:t>
              </a:r>
            </a:p>
          </p:txBody>
        </p:sp>
        <p:sp>
          <p:nvSpPr>
            <p:cNvPr id="44" name="CuadroTexto 43"/>
            <p:cNvSpPr txBox="1"/>
            <p:nvPr/>
          </p:nvSpPr>
          <p:spPr>
            <a:xfrm>
              <a:off x="7113504" y="1238577"/>
              <a:ext cx="329926" cy="253736"/>
            </a:xfrm>
            <a:prstGeom prst="rect">
              <a:avLst/>
            </a:prstGeom>
            <a:solidFill>
              <a:schemeClr val="bg1">
                <a:alpha val="86000"/>
              </a:schemeClr>
            </a:solidFill>
          </p:spPr>
          <p:txBody>
            <a:bodyPr wrap="square" lIns="36000" tIns="36000" rIns="36000" bIns="36000" rtlCol="0">
              <a:spAutoFit/>
            </a:bodyPr>
            <a:lstStyle/>
            <a:p>
              <a:pPr algn="ctr"/>
              <a:r>
                <a:rPr lang="en-US" sz="2000" b="1" dirty="0" smtClean="0">
                  <a:solidFill>
                    <a:prstClr val="black"/>
                  </a:solidFill>
                  <a:latin typeface="Calibri"/>
                </a:rPr>
                <a:t>YES</a:t>
              </a:r>
              <a:endParaRPr lang="en-US" sz="2000" b="1" dirty="0" smtClean="0">
                <a:solidFill>
                  <a:prstClr val="black"/>
                </a:solidFill>
                <a:latin typeface="Calibri"/>
              </a:endParaRPr>
            </a:p>
          </p:txBody>
        </p:sp>
        <p:sp>
          <p:nvSpPr>
            <p:cNvPr id="45" name="Rectángulo redondeado 44"/>
            <p:cNvSpPr/>
            <p:nvPr/>
          </p:nvSpPr>
          <p:spPr>
            <a:xfrm>
              <a:off x="6220754" y="4057591"/>
              <a:ext cx="1608210" cy="518089"/>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en-US" sz="2000" b="1" kern="0" dirty="0" smtClean="0">
                  <a:solidFill>
                    <a:prstClr val="white"/>
                  </a:solidFill>
                  <a:latin typeface="Calibri"/>
                </a:rPr>
                <a:t>QoE Alarms Enrichment</a:t>
              </a:r>
            </a:p>
          </p:txBody>
        </p:sp>
        <p:cxnSp>
          <p:nvCxnSpPr>
            <p:cNvPr id="46" name="Conector recto de flecha 45"/>
            <p:cNvCxnSpPr>
              <a:stCxn id="45" idx="2"/>
              <a:endCxn id="23" idx="0"/>
            </p:cNvCxnSpPr>
            <p:nvPr/>
          </p:nvCxnSpPr>
          <p:spPr>
            <a:xfrm>
              <a:off x="7024859" y="4575680"/>
              <a:ext cx="0" cy="172436"/>
            </a:xfrm>
            <a:prstGeom prst="straightConnector1">
              <a:avLst/>
            </a:prstGeom>
            <a:noFill/>
            <a:ln w="28575" cap="flat" cmpd="sng" algn="ctr">
              <a:solidFill>
                <a:srgbClr val="323232"/>
              </a:solidFill>
              <a:prstDash val="solid"/>
              <a:tailEnd type="triangle"/>
            </a:ln>
            <a:effectLst/>
          </p:spPr>
        </p:cxnSp>
        <p:cxnSp>
          <p:nvCxnSpPr>
            <p:cNvPr id="47" name="Conector recto de flecha 46"/>
            <p:cNvCxnSpPr>
              <a:stCxn id="19" idx="2"/>
              <a:endCxn id="45" idx="0"/>
            </p:cNvCxnSpPr>
            <p:nvPr/>
          </p:nvCxnSpPr>
          <p:spPr>
            <a:xfrm>
              <a:off x="7023147" y="3879016"/>
              <a:ext cx="1712" cy="178575"/>
            </a:xfrm>
            <a:prstGeom prst="straightConnector1">
              <a:avLst/>
            </a:prstGeom>
            <a:noFill/>
            <a:ln w="28575" cap="flat" cmpd="sng" algn="ctr">
              <a:solidFill>
                <a:srgbClr val="323232"/>
              </a:solidFill>
              <a:prstDash val="solid"/>
              <a:tailEnd type="triangle"/>
            </a:ln>
            <a:effectLst/>
          </p:spPr>
        </p:cxnSp>
        <p:cxnSp>
          <p:nvCxnSpPr>
            <p:cNvPr id="48" name="Conector recto de flecha 47"/>
            <p:cNvCxnSpPr>
              <a:stCxn id="25" idx="3"/>
              <a:endCxn id="41" idx="1"/>
            </p:cNvCxnSpPr>
            <p:nvPr/>
          </p:nvCxnSpPr>
          <p:spPr>
            <a:xfrm>
              <a:off x="9970496" y="5711915"/>
              <a:ext cx="192892" cy="9738"/>
            </a:xfrm>
            <a:prstGeom prst="straightConnector1">
              <a:avLst/>
            </a:prstGeom>
            <a:noFill/>
            <a:ln w="28575" cap="flat" cmpd="sng" algn="ctr">
              <a:solidFill>
                <a:srgbClr val="323232"/>
              </a:solidFill>
              <a:prstDash val="solid"/>
              <a:tailEnd type="triangle"/>
            </a:ln>
            <a:effectLst/>
          </p:spPr>
        </p:cxnSp>
        <p:sp>
          <p:nvSpPr>
            <p:cNvPr id="49" name="Rectángulo redondeado 48"/>
            <p:cNvSpPr/>
            <p:nvPr/>
          </p:nvSpPr>
          <p:spPr>
            <a:xfrm>
              <a:off x="315936" y="1196622"/>
              <a:ext cx="1608210" cy="518089"/>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en-US" sz="2000" b="1" kern="0" dirty="0" smtClean="0">
                  <a:solidFill>
                    <a:prstClr val="white"/>
                  </a:solidFill>
                  <a:latin typeface="Calibri"/>
                </a:rPr>
                <a:t>Other Indicators Streaming</a:t>
              </a:r>
            </a:p>
          </p:txBody>
        </p:sp>
        <p:cxnSp>
          <p:nvCxnSpPr>
            <p:cNvPr id="50" name="Conector angular 49"/>
            <p:cNvCxnSpPr>
              <a:stCxn id="51" idx="2"/>
              <a:endCxn id="45" idx="1"/>
            </p:cNvCxnSpPr>
            <p:nvPr/>
          </p:nvCxnSpPr>
          <p:spPr>
            <a:xfrm rot="16200000" flipH="1">
              <a:off x="3256230" y="1352112"/>
              <a:ext cx="2605060" cy="3323987"/>
            </a:xfrm>
            <a:prstGeom prst="bentConnector2">
              <a:avLst/>
            </a:prstGeom>
            <a:noFill/>
            <a:ln w="28575" cap="flat" cmpd="sng" algn="ctr">
              <a:solidFill>
                <a:srgbClr val="323232"/>
              </a:solidFill>
              <a:prstDash val="solid"/>
              <a:tailEnd type="triangle"/>
            </a:ln>
            <a:effectLst/>
          </p:spPr>
        </p:cxnSp>
        <p:sp>
          <p:nvSpPr>
            <p:cNvPr id="51" name="Rectángulo redondeado 50"/>
            <p:cNvSpPr/>
            <p:nvPr/>
          </p:nvSpPr>
          <p:spPr>
            <a:xfrm>
              <a:off x="2092662" y="1193487"/>
              <a:ext cx="1608210" cy="518089"/>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en-US" sz="2000" b="1" kern="0" dirty="0" smtClean="0">
                  <a:solidFill>
                    <a:prstClr val="white"/>
                  </a:solidFill>
                  <a:latin typeface="Calibri"/>
                </a:rPr>
                <a:t>Other Indicators Aggregation</a:t>
              </a:r>
            </a:p>
          </p:txBody>
        </p:sp>
        <p:cxnSp>
          <p:nvCxnSpPr>
            <p:cNvPr id="52" name="Conector recto de flecha 51"/>
            <p:cNvCxnSpPr>
              <a:stCxn id="49" idx="3"/>
              <a:endCxn id="51" idx="1"/>
            </p:cNvCxnSpPr>
            <p:nvPr/>
          </p:nvCxnSpPr>
          <p:spPr>
            <a:xfrm flipV="1">
              <a:off x="1924146" y="1452532"/>
              <a:ext cx="168516" cy="3135"/>
            </a:xfrm>
            <a:prstGeom prst="straightConnector1">
              <a:avLst/>
            </a:prstGeom>
            <a:noFill/>
            <a:ln w="28575" cap="flat" cmpd="sng" algn="ctr">
              <a:solidFill>
                <a:srgbClr val="323232"/>
              </a:solidFill>
              <a:prstDash val="solid"/>
              <a:tailEnd type="triangle"/>
            </a:ln>
            <a:effectLst/>
          </p:spPr>
        </p:cxnSp>
        <p:sp>
          <p:nvSpPr>
            <p:cNvPr id="53" name="CuadroTexto 52"/>
            <p:cNvSpPr txBox="1"/>
            <p:nvPr/>
          </p:nvSpPr>
          <p:spPr>
            <a:xfrm>
              <a:off x="7285956" y="238681"/>
              <a:ext cx="485810" cy="302602"/>
            </a:xfrm>
            <a:prstGeom prst="rect">
              <a:avLst/>
            </a:prstGeom>
            <a:noFill/>
          </p:spPr>
          <p:txBody>
            <a:bodyPr wrap="square" rtlCol="0">
              <a:spAutoFit/>
            </a:bodyPr>
            <a:lstStyle/>
            <a:p>
              <a:pPr algn="ctr"/>
              <a:r>
                <a:rPr lang="en-US" sz="2400" b="1" dirty="0" smtClean="0">
                  <a:solidFill>
                    <a:prstClr val="black"/>
                  </a:solidFill>
                  <a:latin typeface="Calibri"/>
                </a:rPr>
                <a:t>No</a:t>
              </a:r>
            </a:p>
          </p:txBody>
        </p:sp>
        <p:sp>
          <p:nvSpPr>
            <p:cNvPr id="54" name="Rombo 53"/>
            <p:cNvSpPr/>
            <p:nvPr/>
          </p:nvSpPr>
          <p:spPr>
            <a:xfrm>
              <a:off x="6175827" y="1522197"/>
              <a:ext cx="1675224" cy="702879"/>
            </a:xfrm>
            <a:prstGeom prst="diamond">
              <a:avLst/>
            </a:prstGeom>
            <a:solidFill>
              <a:srgbClr val="9AAE04"/>
            </a:solidFill>
            <a:ln>
              <a:solidFill>
                <a:srgbClr val="9AAE04"/>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defRPr/>
              </a:pPr>
              <a:r>
                <a:rPr lang="en-US" sz="2000" b="1" kern="0" dirty="0" smtClean="0">
                  <a:solidFill>
                    <a:schemeClr val="bg1"/>
                  </a:solidFill>
                  <a:latin typeface="Calibri"/>
                </a:rPr>
                <a:t>QoE Deviation &gt; 10%</a:t>
              </a:r>
            </a:p>
          </p:txBody>
        </p:sp>
        <p:cxnSp>
          <p:nvCxnSpPr>
            <p:cNvPr id="56" name="Conector angular 55"/>
            <p:cNvCxnSpPr>
              <a:stCxn id="61" idx="0"/>
              <a:endCxn id="21" idx="0"/>
            </p:cNvCxnSpPr>
            <p:nvPr/>
          </p:nvCxnSpPr>
          <p:spPr>
            <a:xfrm rot="16200000" flipV="1">
              <a:off x="6266975" y="-718654"/>
              <a:ext cx="2022985" cy="4426317"/>
            </a:xfrm>
            <a:prstGeom prst="bentConnector3">
              <a:avLst>
                <a:gd name="adj1" fmla="val 111300"/>
              </a:avLst>
            </a:prstGeom>
            <a:noFill/>
            <a:ln w="28575" cap="flat" cmpd="sng" algn="ctr">
              <a:solidFill>
                <a:srgbClr val="323232"/>
              </a:solidFill>
              <a:prstDash val="solid"/>
              <a:tailEnd type="triangle"/>
            </a:ln>
            <a:effectLst/>
          </p:spPr>
        </p:cxnSp>
        <p:sp>
          <p:nvSpPr>
            <p:cNvPr id="57" name="CuadroTexto 56"/>
            <p:cNvSpPr txBox="1"/>
            <p:nvPr/>
          </p:nvSpPr>
          <p:spPr>
            <a:xfrm>
              <a:off x="8261767" y="2421711"/>
              <a:ext cx="485810" cy="302602"/>
            </a:xfrm>
            <a:prstGeom prst="rect">
              <a:avLst/>
            </a:prstGeom>
            <a:noFill/>
          </p:spPr>
          <p:txBody>
            <a:bodyPr wrap="square" rtlCol="0">
              <a:spAutoFit/>
            </a:bodyPr>
            <a:lstStyle/>
            <a:p>
              <a:pPr algn="ctr"/>
              <a:r>
                <a:rPr lang="en-US" sz="2400" b="1" dirty="0" smtClean="0">
                  <a:solidFill>
                    <a:prstClr val="black"/>
                  </a:solidFill>
                  <a:latin typeface="Calibri"/>
                </a:rPr>
                <a:t>No</a:t>
              </a:r>
            </a:p>
          </p:txBody>
        </p:sp>
        <p:cxnSp>
          <p:nvCxnSpPr>
            <p:cNvPr id="58" name="Conector angular 57"/>
            <p:cNvCxnSpPr>
              <a:endCxn id="20" idx="1"/>
            </p:cNvCxnSpPr>
            <p:nvPr/>
          </p:nvCxnSpPr>
          <p:spPr>
            <a:xfrm rot="16200000" flipH="1">
              <a:off x="3839725" y="889536"/>
              <a:ext cx="2022073" cy="1742556"/>
            </a:xfrm>
            <a:prstGeom prst="bentConnector2">
              <a:avLst/>
            </a:prstGeom>
            <a:noFill/>
            <a:ln w="28575" cap="flat" cmpd="sng" algn="ctr">
              <a:solidFill>
                <a:srgbClr val="323232"/>
              </a:solidFill>
              <a:prstDash val="solid"/>
              <a:tailEnd type="triangle"/>
            </a:ln>
            <a:effectLst/>
          </p:spPr>
        </p:cxnSp>
        <p:cxnSp>
          <p:nvCxnSpPr>
            <p:cNvPr id="60" name="Conector angular 59"/>
            <p:cNvCxnSpPr>
              <a:stCxn id="17" idx="0"/>
              <a:endCxn id="21" idx="0"/>
            </p:cNvCxnSpPr>
            <p:nvPr/>
          </p:nvCxnSpPr>
          <p:spPr>
            <a:xfrm rot="16200000" flipH="1" flipV="1">
              <a:off x="5933502" y="-597298"/>
              <a:ext cx="212116" cy="1948504"/>
            </a:xfrm>
            <a:prstGeom prst="bentConnector3">
              <a:avLst>
                <a:gd name="adj1" fmla="val -5132"/>
              </a:avLst>
            </a:prstGeom>
            <a:noFill/>
            <a:ln w="19050" cap="flat" cmpd="sng" algn="ctr">
              <a:solidFill>
                <a:sysClr val="windowText" lastClr="000000"/>
              </a:solidFill>
              <a:prstDash val="solid"/>
              <a:tailEnd type="triangle"/>
            </a:ln>
            <a:effectLst/>
          </p:spPr>
        </p:cxnSp>
        <p:sp>
          <p:nvSpPr>
            <p:cNvPr id="61" name="Rectángulo redondeado 60"/>
            <p:cNvSpPr/>
            <p:nvPr/>
          </p:nvSpPr>
          <p:spPr>
            <a:xfrm>
              <a:off x="8687520" y="2505997"/>
              <a:ext cx="1608210" cy="518089"/>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r>
                <a:rPr lang="en-US" sz="2000" b="1" kern="0" dirty="0" smtClean="0">
                  <a:solidFill>
                    <a:prstClr val="white"/>
                  </a:solidFill>
                  <a:latin typeface="Calibri"/>
                </a:rPr>
                <a:t>Store Atypical Event</a:t>
              </a:r>
            </a:p>
          </p:txBody>
        </p:sp>
        <p:cxnSp>
          <p:nvCxnSpPr>
            <p:cNvPr id="62" name="Conector recto de flecha 61"/>
            <p:cNvCxnSpPr>
              <a:stCxn id="20" idx="3"/>
              <a:endCxn id="61" idx="1"/>
            </p:cNvCxnSpPr>
            <p:nvPr/>
          </p:nvCxnSpPr>
          <p:spPr>
            <a:xfrm flipV="1">
              <a:off x="8306798" y="2765042"/>
              <a:ext cx="380722" cy="6809"/>
            </a:xfrm>
            <a:prstGeom prst="straightConnector1">
              <a:avLst/>
            </a:prstGeom>
            <a:noFill/>
            <a:ln w="28575" cap="flat" cmpd="sng" algn="ctr">
              <a:solidFill>
                <a:srgbClr val="323232"/>
              </a:solidFill>
              <a:prstDash val="solid"/>
              <a:tailEnd type="triangle"/>
            </a:ln>
            <a:effectLst/>
          </p:spPr>
        </p:cxnSp>
        <p:cxnSp>
          <p:nvCxnSpPr>
            <p:cNvPr id="63" name="Conector recto 62"/>
            <p:cNvCxnSpPr/>
            <p:nvPr/>
          </p:nvCxnSpPr>
          <p:spPr>
            <a:xfrm>
              <a:off x="7855241" y="1871775"/>
              <a:ext cx="1625920" cy="14415"/>
            </a:xfrm>
            <a:prstGeom prst="line">
              <a:avLst/>
            </a:prstGeom>
            <a:noFill/>
            <a:ln w="28575" cap="flat" cmpd="sng" algn="ctr">
              <a:solidFill>
                <a:sysClr val="windowText" lastClr="000000"/>
              </a:solidFill>
              <a:prstDash val="solid"/>
            </a:ln>
            <a:effectLst/>
          </p:spPr>
        </p:cxnSp>
      </p:grpSp>
      <p:sp>
        <p:nvSpPr>
          <p:cNvPr id="59"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Agenda 20.02.2020</a:t>
            </a:r>
            <a:endParaRPr lang="en-US" sz="2400" b="1" dirty="0">
              <a:solidFill>
                <a:prstClr val="white"/>
              </a:solidFill>
              <a:latin typeface="Calibri" panose="020F0502020204030204" pitchFamily="34" charset="0"/>
            </a:endParaRPr>
          </a:p>
        </p:txBody>
      </p:sp>
      <p:sp>
        <p:nvSpPr>
          <p:cNvPr id="64" name="CuadroTexto 63"/>
          <p:cNvSpPr txBox="1"/>
          <p:nvPr/>
        </p:nvSpPr>
        <p:spPr>
          <a:xfrm>
            <a:off x="13144952" y="6264430"/>
            <a:ext cx="525960" cy="380480"/>
          </a:xfrm>
          <a:prstGeom prst="rect">
            <a:avLst/>
          </a:prstGeom>
          <a:solidFill>
            <a:schemeClr val="bg1"/>
          </a:solidFill>
        </p:spPr>
        <p:txBody>
          <a:bodyPr wrap="square" lIns="36000" tIns="36000" rIns="36000" bIns="36000" rtlCol="0">
            <a:spAutoFit/>
          </a:bodyPr>
          <a:lstStyle/>
          <a:p>
            <a:pPr algn="ctr"/>
            <a:r>
              <a:rPr lang="en-US" sz="2000" b="1" dirty="0" smtClean="0">
                <a:solidFill>
                  <a:prstClr val="black"/>
                </a:solidFill>
                <a:latin typeface="Calibri"/>
              </a:rPr>
              <a:t>YES</a:t>
            </a:r>
            <a:endParaRPr lang="en-US" sz="2000" b="1" dirty="0" smtClean="0">
              <a:solidFill>
                <a:prstClr val="black"/>
              </a:solidFill>
              <a:latin typeface="Calibri"/>
            </a:endParaRPr>
          </a:p>
        </p:txBody>
      </p:sp>
      <p:sp>
        <p:nvSpPr>
          <p:cNvPr id="67" name="CuadroTexto 66"/>
          <p:cNvSpPr txBox="1"/>
          <p:nvPr/>
        </p:nvSpPr>
        <p:spPr>
          <a:xfrm>
            <a:off x="13144952" y="7602918"/>
            <a:ext cx="525960" cy="380480"/>
          </a:xfrm>
          <a:prstGeom prst="rect">
            <a:avLst/>
          </a:prstGeom>
          <a:solidFill>
            <a:schemeClr val="bg1"/>
          </a:solidFill>
        </p:spPr>
        <p:txBody>
          <a:bodyPr wrap="square" lIns="36000" tIns="36000" rIns="36000" bIns="36000" rtlCol="0">
            <a:spAutoFit/>
          </a:bodyPr>
          <a:lstStyle/>
          <a:p>
            <a:pPr algn="ctr"/>
            <a:r>
              <a:rPr lang="en-US" sz="2000" b="1" dirty="0" smtClean="0">
                <a:solidFill>
                  <a:prstClr val="black"/>
                </a:solidFill>
                <a:latin typeface="Calibri"/>
              </a:rPr>
              <a:t>YES</a:t>
            </a:r>
            <a:endParaRPr lang="en-US" sz="2000" b="1" dirty="0" smtClean="0">
              <a:solidFill>
                <a:prstClr val="black"/>
              </a:solidFill>
              <a:latin typeface="Calibri"/>
            </a:endParaRPr>
          </a:p>
        </p:txBody>
      </p:sp>
    </p:spTree>
    <p:extLst>
      <p:ext uri="{BB962C8B-B14F-4D97-AF65-F5344CB8AC3E}">
        <p14:creationId xmlns:p14="http://schemas.microsoft.com/office/powerpoint/2010/main" val="1983962765"/>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defRPr/>
            </a:pPr>
            <a:r>
              <a:rPr lang="en-US" sz="4000" b="1" cap="all" dirty="0">
                <a:solidFill>
                  <a:prstClr val="black"/>
                </a:solidFill>
                <a:latin typeface="Calibri" panose="020F0502020204030204" pitchFamily="34" charset="0"/>
              </a:rPr>
              <a:t>Event correlation between the control plane and the user plane</a:t>
            </a:r>
          </a:p>
        </p:txBody>
      </p:sp>
      <p:sp>
        <p:nvSpPr>
          <p:cNvPr id="14" name="TextBox 13"/>
          <p:cNvSpPr txBox="1"/>
          <p:nvPr/>
        </p:nvSpPr>
        <p:spPr>
          <a:xfrm>
            <a:off x="1390800" y="1923150"/>
            <a:ext cx="21583500" cy="584775"/>
          </a:xfrm>
          <a:prstGeom prst="rect">
            <a:avLst/>
          </a:prstGeom>
          <a:noFill/>
        </p:spPr>
        <p:txBody>
          <a:bodyPr wrap="square" rtlCol="0">
            <a:spAutoFit/>
          </a:bodyPr>
          <a:lstStyle/>
          <a:p>
            <a:pPr>
              <a:defRPr/>
            </a:pPr>
            <a:r>
              <a:rPr lang="en-US" sz="3200" dirty="0" err="1">
                <a:solidFill>
                  <a:prstClr val="black"/>
                </a:solidFill>
                <a:latin typeface="Calibri"/>
              </a:rPr>
              <a:t>QoE</a:t>
            </a:r>
            <a:r>
              <a:rPr lang="en-US" sz="3200" dirty="0">
                <a:solidFill>
                  <a:prstClr val="black"/>
                </a:solidFill>
                <a:latin typeface="Calibri"/>
              </a:rPr>
              <a:t> Alarms Generation Process</a:t>
            </a:r>
          </a:p>
        </p:txBody>
      </p:sp>
      <p:sp>
        <p:nvSpPr>
          <p:cNvPr id="65"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66" name="Rectangle 65"/>
          <p:cNvSpPr/>
          <p:nvPr/>
        </p:nvSpPr>
        <p:spPr>
          <a:xfrm rot="16200000">
            <a:off x="-464128" y="11488386"/>
            <a:ext cx="2463138"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smtClean="0">
                <a:solidFill>
                  <a:prstClr val="white"/>
                </a:solidFill>
                <a:latin typeface="Calibri" panose="020F0502020204030204" pitchFamily="34" charset="0"/>
              </a:rPr>
              <a:t>PROBES</a:t>
            </a:r>
            <a:endParaRPr lang="en-US" sz="2400" dirty="0">
              <a:solidFill>
                <a:prstClr val="white"/>
              </a:solidFill>
              <a:latin typeface="Calibri" panose="020F0502020204030204" pitchFamily="34" charset="0"/>
            </a:endParaRPr>
          </a:p>
        </p:txBody>
      </p:sp>
      <p:sp>
        <p:nvSpPr>
          <p:cNvPr id="68" name="Rectangle 67"/>
          <p:cNvSpPr/>
          <p:nvPr/>
        </p:nvSpPr>
        <p:spPr>
          <a:xfrm rot="16200000">
            <a:off x="-477755" y="8869623"/>
            <a:ext cx="2490392"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DATA LAKE</a:t>
            </a:r>
          </a:p>
        </p:txBody>
      </p:sp>
      <p:sp>
        <p:nvSpPr>
          <p:cNvPr id="69" name="Rectangle 68"/>
          <p:cNvSpPr/>
          <p:nvPr/>
        </p:nvSpPr>
        <p:spPr>
          <a:xfrm rot="16200000">
            <a:off x="-1735649" y="5005080"/>
            <a:ext cx="5006181"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SOC-cem-sqm</a:t>
            </a:r>
          </a:p>
        </p:txBody>
      </p:sp>
      <p:grpSp>
        <p:nvGrpSpPr>
          <p:cNvPr id="59" name="Grupo 58"/>
          <p:cNvGrpSpPr>
            <a:grpSpLocks noChangeAspect="1"/>
          </p:cNvGrpSpPr>
          <p:nvPr/>
        </p:nvGrpSpPr>
        <p:grpSpPr>
          <a:xfrm>
            <a:off x="344387" y="3073489"/>
            <a:ext cx="18557948" cy="7795650"/>
            <a:chOff x="1668494" y="2298707"/>
            <a:chExt cx="19063685" cy="9690093"/>
          </a:xfrm>
        </p:grpSpPr>
        <p:cxnSp>
          <p:nvCxnSpPr>
            <p:cNvPr id="64" name="Conector recto de flecha 63"/>
            <p:cNvCxnSpPr>
              <a:endCxn id="73" idx="0"/>
            </p:cNvCxnSpPr>
            <p:nvPr/>
          </p:nvCxnSpPr>
          <p:spPr>
            <a:xfrm flipH="1">
              <a:off x="11972403" y="9703145"/>
              <a:ext cx="2" cy="565658"/>
            </a:xfrm>
            <a:prstGeom prst="straightConnector1">
              <a:avLst/>
            </a:prstGeom>
            <a:noFill/>
            <a:ln w="28575" cap="flat" cmpd="sng" algn="ctr">
              <a:solidFill>
                <a:srgbClr val="323232"/>
              </a:solidFill>
              <a:prstDash val="solid"/>
              <a:tailEnd type="triangle"/>
            </a:ln>
            <a:effectLst/>
          </p:spPr>
        </p:cxnSp>
        <p:sp>
          <p:nvSpPr>
            <p:cNvPr id="67" name="Rectángulo redondeado 66"/>
            <p:cNvSpPr/>
            <p:nvPr/>
          </p:nvSpPr>
          <p:spPr>
            <a:xfrm>
              <a:off x="6704264" y="3075395"/>
              <a:ext cx="2772518" cy="93946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kern="0" dirty="0" smtClean="0">
                  <a:solidFill>
                    <a:prstClr val="white"/>
                  </a:solidFill>
                  <a:latin typeface="Calibri"/>
                </a:rPr>
                <a:t>QoE Indicators Aggregation</a:t>
              </a:r>
              <a:endParaRPr lang="en-US" b="1" kern="0" dirty="0">
                <a:solidFill>
                  <a:prstClr val="white"/>
                </a:solidFill>
                <a:latin typeface="Calibri"/>
              </a:endParaRPr>
            </a:p>
          </p:txBody>
        </p:sp>
        <p:sp>
          <p:nvSpPr>
            <p:cNvPr id="71" name="Rectángulo redondeado 70"/>
            <p:cNvSpPr/>
            <p:nvPr/>
          </p:nvSpPr>
          <p:spPr>
            <a:xfrm>
              <a:off x="10592598" y="8964001"/>
              <a:ext cx="2793531" cy="93946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kern="0" dirty="0" smtClean="0">
                  <a:solidFill>
                    <a:prstClr val="white"/>
                  </a:solidFill>
                  <a:latin typeface="Calibri"/>
                </a:rPr>
                <a:t>Estimate Affected Users</a:t>
              </a:r>
              <a:endParaRPr lang="en-US" b="1" kern="0" dirty="0">
                <a:solidFill>
                  <a:prstClr val="white"/>
                </a:solidFill>
                <a:latin typeface="Calibri"/>
              </a:endParaRPr>
            </a:p>
          </p:txBody>
        </p:sp>
        <p:sp>
          <p:nvSpPr>
            <p:cNvPr id="72" name="Rectángulo redondeado 71"/>
            <p:cNvSpPr/>
            <p:nvPr/>
          </p:nvSpPr>
          <p:spPr>
            <a:xfrm>
              <a:off x="3636500" y="3075395"/>
              <a:ext cx="2793531" cy="93946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kern="0" dirty="0" smtClean="0">
                  <a:solidFill>
                    <a:prstClr val="white"/>
                  </a:solidFill>
                  <a:latin typeface="Calibri"/>
                </a:rPr>
                <a:t>QoE Indicators Streaming</a:t>
              </a:r>
              <a:endParaRPr lang="en-US" b="1" kern="0" dirty="0">
                <a:solidFill>
                  <a:prstClr val="white"/>
                </a:solidFill>
                <a:latin typeface="Calibri"/>
              </a:endParaRPr>
            </a:p>
          </p:txBody>
        </p:sp>
        <p:sp>
          <p:nvSpPr>
            <p:cNvPr id="73" name="Rectángulo redondeado 72"/>
            <p:cNvSpPr/>
            <p:nvPr/>
          </p:nvSpPr>
          <p:spPr>
            <a:xfrm>
              <a:off x="10575637" y="10268803"/>
              <a:ext cx="2793531" cy="93946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kern="0" dirty="0" smtClean="0">
                  <a:solidFill>
                    <a:prstClr val="white"/>
                  </a:solidFill>
                  <a:latin typeface="Calibri"/>
                </a:rPr>
                <a:t>Elaborate SNMP Trap Message</a:t>
              </a:r>
              <a:endParaRPr lang="en-US" b="1" kern="0" dirty="0">
                <a:solidFill>
                  <a:prstClr val="white"/>
                </a:solidFill>
                <a:latin typeface="Calibri"/>
              </a:endParaRPr>
            </a:p>
          </p:txBody>
        </p:sp>
        <p:sp>
          <p:nvSpPr>
            <p:cNvPr id="74" name="Rectángulo redondeado 73"/>
            <p:cNvSpPr/>
            <p:nvPr/>
          </p:nvSpPr>
          <p:spPr>
            <a:xfrm>
              <a:off x="14612049" y="10264649"/>
              <a:ext cx="2793531" cy="93946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kern="0" dirty="0" smtClean="0">
                  <a:solidFill>
                    <a:prstClr val="white"/>
                  </a:solidFill>
                  <a:latin typeface="Calibri"/>
                </a:rPr>
                <a:t>Notify SNMP Trap Message</a:t>
              </a:r>
              <a:endParaRPr lang="en-US" b="1" kern="0" dirty="0">
                <a:solidFill>
                  <a:prstClr val="white"/>
                </a:solidFill>
                <a:latin typeface="Calibri"/>
              </a:endParaRPr>
            </a:p>
          </p:txBody>
        </p:sp>
        <p:sp>
          <p:nvSpPr>
            <p:cNvPr id="75" name="Rectángulo 74"/>
            <p:cNvSpPr/>
            <p:nvPr/>
          </p:nvSpPr>
          <p:spPr>
            <a:xfrm>
              <a:off x="3512489" y="2312258"/>
              <a:ext cx="6244742" cy="3672817"/>
            </a:xfrm>
            <a:prstGeom prst="rect">
              <a:avLst/>
            </a:prstGeom>
            <a:noFill/>
            <a:ln w="19050" cap="flat" cmpd="sng" algn="ctr">
              <a:solidFill>
                <a:srgbClr val="323232"/>
              </a:solidFill>
              <a:prstDash val="dash"/>
            </a:ln>
            <a:effectLst/>
          </p:spPr>
          <p:txBody>
            <a:bodyPr rtlCol="0" anchor="ctr"/>
            <a:lstStyle/>
            <a:p>
              <a:pPr algn="ctr">
                <a:defRPr/>
              </a:pPr>
              <a:endParaRPr lang="en-US" sz="2800" kern="0" dirty="0" smtClean="0">
                <a:solidFill>
                  <a:prstClr val="white"/>
                </a:solidFill>
                <a:latin typeface="Calibri"/>
              </a:endParaRPr>
            </a:p>
          </p:txBody>
        </p:sp>
        <p:sp>
          <p:nvSpPr>
            <p:cNvPr id="76" name="Rectángulo 75"/>
            <p:cNvSpPr/>
            <p:nvPr/>
          </p:nvSpPr>
          <p:spPr>
            <a:xfrm>
              <a:off x="14284024" y="10083763"/>
              <a:ext cx="6448155" cy="1905035"/>
            </a:xfrm>
            <a:prstGeom prst="rect">
              <a:avLst/>
            </a:prstGeom>
            <a:noFill/>
            <a:ln w="19050" cap="flat" cmpd="sng" algn="ctr">
              <a:solidFill>
                <a:srgbClr val="323232"/>
              </a:solidFill>
              <a:prstDash val="dash"/>
            </a:ln>
            <a:effectLst/>
          </p:spPr>
          <p:txBody>
            <a:bodyPr rtlCol="0" anchor="ctr"/>
            <a:lstStyle/>
            <a:p>
              <a:pPr algn="ctr">
                <a:defRPr/>
              </a:pPr>
              <a:endParaRPr lang="en-US" sz="2800" kern="0" dirty="0" smtClean="0">
                <a:solidFill>
                  <a:prstClr val="white"/>
                </a:solidFill>
                <a:latin typeface="Calibri"/>
              </a:endParaRPr>
            </a:p>
          </p:txBody>
        </p:sp>
        <p:cxnSp>
          <p:nvCxnSpPr>
            <p:cNvPr id="77" name="Conector recto de flecha 76"/>
            <p:cNvCxnSpPr>
              <a:stCxn id="72" idx="3"/>
              <a:endCxn id="67" idx="1"/>
            </p:cNvCxnSpPr>
            <p:nvPr/>
          </p:nvCxnSpPr>
          <p:spPr>
            <a:xfrm>
              <a:off x="6430031" y="3545129"/>
              <a:ext cx="274233" cy="0"/>
            </a:xfrm>
            <a:prstGeom prst="straightConnector1">
              <a:avLst/>
            </a:prstGeom>
            <a:noFill/>
            <a:ln w="28575" cap="flat" cmpd="sng" algn="ctr">
              <a:solidFill>
                <a:srgbClr val="323232"/>
              </a:solidFill>
              <a:prstDash val="solid"/>
              <a:tailEnd type="triangle"/>
            </a:ln>
            <a:effectLst/>
          </p:spPr>
        </p:cxnSp>
        <p:cxnSp>
          <p:nvCxnSpPr>
            <p:cNvPr id="78" name="Conector recto de flecha 77"/>
            <p:cNvCxnSpPr>
              <a:stCxn id="73" idx="3"/>
              <a:endCxn id="74" idx="1"/>
            </p:cNvCxnSpPr>
            <p:nvPr/>
          </p:nvCxnSpPr>
          <p:spPr>
            <a:xfrm flipV="1">
              <a:off x="13369168" y="10734384"/>
              <a:ext cx="1242881" cy="4154"/>
            </a:xfrm>
            <a:prstGeom prst="straightConnector1">
              <a:avLst/>
            </a:prstGeom>
            <a:noFill/>
            <a:ln w="28575" cap="flat" cmpd="sng" algn="ctr">
              <a:solidFill>
                <a:srgbClr val="323232"/>
              </a:solidFill>
              <a:prstDash val="solid"/>
              <a:tailEnd type="triangle"/>
            </a:ln>
            <a:effectLst/>
          </p:spPr>
        </p:cxnSp>
        <p:sp>
          <p:nvSpPr>
            <p:cNvPr id="79" name="CuadroTexto 78"/>
            <p:cNvSpPr txBox="1"/>
            <p:nvPr/>
          </p:nvSpPr>
          <p:spPr>
            <a:xfrm>
              <a:off x="3615405" y="2298707"/>
              <a:ext cx="4174593" cy="523221"/>
            </a:xfrm>
            <a:prstGeom prst="rect">
              <a:avLst/>
            </a:prstGeom>
            <a:noFill/>
          </p:spPr>
          <p:txBody>
            <a:bodyPr wrap="square" rtlCol="0">
              <a:spAutoFit/>
            </a:bodyPr>
            <a:lstStyle/>
            <a:p>
              <a:r>
                <a:rPr lang="en-US" sz="2400" b="1" dirty="0" smtClean="0">
                  <a:solidFill>
                    <a:prstClr val="black"/>
                  </a:solidFill>
                  <a:latin typeface="Calibri"/>
                </a:rPr>
                <a:t>Indicators Monitoring</a:t>
              </a:r>
            </a:p>
          </p:txBody>
        </p:sp>
        <p:sp>
          <p:nvSpPr>
            <p:cNvPr id="80" name="CuadroTexto 79"/>
            <p:cNvSpPr txBox="1"/>
            <p:nvPr/>
          </p:nvSpPr>
          <p:spPr>
            <a:xfrm>
              <a:off x="10167672" y="11317880"/>
              <a:ext cx="3667178" cy="523221"/>
            </a:xfrm>
            <a:prstGeom prst="rect">
              <a:avLst/>
            </a:prstGeom>
            <a:noFill/>
          </p:spPr>
          <p:txBody>
            <a:bodyPr wrap="square" rtlCol="0">
              <a:spAutoFit/>
            </a:bodyPr>
            <a:lstStyle/>
            <a:p>
              <a:pPr algn="ctr"/>
              <a:r>
                <a:rPr lang="en-US" sz="2400" b="1" dirty="0" smtClean="0">
                  <a:solidFill>
                    <a:prstClr val="black"/>
                  </a:solidFill>
                  <a:latin typeface="Calibri"/>
                </a:rPr>
                <a:t>Alarms Inspection</a:t>
              </a:r>
            </a:p>
          </p:txBody>
        </p:sp>
        <p:sp>
          <p:nvSpPr>
            <p:cNvPr id="81" name="CuadroTexto 80"/>
            <p:cNvSpPr txBox="1"/>
            <p:nvPr/>
          </p:nvSpPr>
          <p:spPr>
            <a:xfrm>
              <a:off x="15428263" y="11348853"/>
              <a:ext cx="4159677" cy="523221"/>
            </a:xfrm>
            <a:prstGeom prst="rect">
              <a:avLst/>
            </a:prstGeom>
            <a:noFill/>
          </p:spPr>
          <p:txBody>
            <a:bodyPr wrap="square" rtlCol="0">
              <a:spAutoFit/>
            </a:bodyPr>
            <a:lstStyle/>
            <a:p>
              <a:pPr algn="ctr"/>
              <a:r>
                <a:rPr lang="en-US" sz="2400" b="1" dirty="0" smtClean="0">
                  <a:solidFill>
                    <a:prstClr val="black"/>
                  </a:solidFill>
                  <a:latin typeface="Calibri"/>
                </a:rPr>
                <a:t>Alarms Notification</a:t>
              </a:r>
            </a:p>
          </p:txBody>
        </p:sp>
        <p:sp>
          <p:nvSpPr>
            <p:cNvPr id="82" name="Rectángulo redondeado 81"/>
            <p:cNvSpPr/>
            <p:nvPr/>
          </p:nvSpPr>
          <p:spPr>
            <a:xfrm>
              <a:off x="17850068" y="10255740"/>
              <a:ext cx="2793531" cy="93946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kern="0" dirty="0" smtClean="0">
                  <a:solidFill>
                    <a:prstClr val="white"/>
                  </a:solidFill>
                  <a:latin typeface="Calibri"/>
                </a:rPr>
                <a:t>Visualize SNMP Trap Message</a:t>
              </a:r>
              <a:endParaRPr lang="en-US" b="1" kern="0" dirty="0">
                <a:solidFill>
                  <a:prstClr val="white"/>
                </a:solidFill>
                <a:latin typeface="Calibri"/>
              </a:endParaRPr>
            </a:p>
          </p:txBody>
        </p:sp>
        <p:cxnSp>
          <p:nvCxnSpPr>
            <p:cNvPr id="83" name="Conector recto de flecha 82"/>
            <p:cNvCxnSpPr>
              <a:stCxn id="74" idx="3"/>
              <a:endCxn id="82" idx="1"/>
            </p:cNvCxnSpPr>
            <p:nvPr/>
          </p:nvCxnSpPr>
          <p:spPr>
            <a:xfrm flipV="1">
              <a:off x="17405579" y="10725475"/>
              <a:ext cx="444489" cy="8909"/>
            </a:xfrm>
            <a:prstGeom prst="straightConnector1">
              <a:avLst/>
            </a:prstGeom>
            <a:noFill/>
            <a:ln w="28575" cap="flat" cmpd="sng" algn="ctr">
              <a:solidFill>
                <a:srgbClr val="323232"/>
              </a:solidFill>
              <a:prstDash val="solid"/>
              <a:tailEnd type="triangle"/>
            </a:ln>
            <a:effectLst/>
          </p:spPr>
        </p:cxnSp>
        <p:sp>
          <p:nvSpPr>
            <p:cNvPr id="84" name="Rectángulo redondeado 83"/>
            <p:cNvSpPr/>
            <p:nvPr/>
          </p:nvSpPr>
          <p:spPr>
            <a:xfrm>
              <a:off x="3618014" y="4568485"/>
              <a:ext cx="2793531" cy="93946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kern="0" dirty="0" smtClean="0">
                  <a:solidFill>
                    <a:prstClr val="white"/>
                  </a:solidFill>
                  <a:latin typeface="Calibri"/>
                </a:rPr>
                <a:t>PM Counters Streaming</a:t>
              </a:r>
              <a:endParaRPr lang="en-US" b="1" kern="0" dirty="0">
                <a:solidFill>
                  <a:prstClr val="white"/>
                </a:solidFill>
                <a:latin typeface="Calibri"/>
              </a:endParaRPr>
            </a:p>
          </p:txBody>
        </p:sp>
        <p:sp>
          <p:nvSpPr>
            <p:cNvPr id="85" name="Rectángulo redondeado 84"/>
            <p:cNvSpPr/>
            <p:nvPr/>
          </p:nvSpPr>
          <p:spPr>
            <a:xfrm>
              <a:off x="6704265" y="4562800"/>
              <a:ext cx="2793531" cy="93946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kern="0" dirty="0" smtClean="0">
                  <a:solidFill>
                    <a:prstClr val="white"/>
                  </a:solidFill>
                  <a:latin typeface="Calibri"/>
                </a:rPr>
                <a:t>Network KPI Calculation and Aggregation</a:t>
              </a:r>
              <a:endParaRPr lang="en-US" b="1" kern="0" dirty="0">
                <a:solidFill>
                  <a:prstClr val="white"/>
                </a:solidFill>
                <a:latin typeface="Calibri"/>
              </a:endParaRPr>
            </a:p>
          </p:txBody>
        </p:sp>
        <p:cxnSp>
          <p:nvCxnSpPr>
            <p:cNvPr id="86" name="Conector recto de flecha 85"/>
            <p:cNvCxnSpPr>
              <a:stCxn id="84" idx="3"/>
              <a:endCxn id="85" idx="1"/>
            </p:cNvCxnSpPr>
            <p:nvPr/>
          </p:nvCxnSpPr>
          <p:spPr>
            <a:xfrm flipV="1">
              <a:off x="6411545" y="5032535"/>
              <a:ext cx="292720" cy="5685"/>
            </a:xfrm>
            <a:prstGeom prst="straightConnector1">
              <a:avLst/>
            </a:prstGeom>
            <a:noFill/>
            <a:ln w="28575" cap="flat" cmpd="sng" algn="ctr">
              <a:solidFill>
                <a:srgbClr val="323232"/>
              </a:solidFill>
              <a:prstDash val="solid"/>
              <a:tailEnd type="triangle"/>
            </a:ln>
            <a:effectLst/>
          </p:spPr>
        </p:cxnSp>
        <p:sp>
          <p:nvSpPr>
            <p:cNvPr id="87" name="Rombo 86"/>
            <p:cNvSpPr/>
            <p:nvPr/>
          </p:nvSpPr>
          <p:spPr>
            <a:xfrm>
              <a:off x="10476192" y="2955628"/>
              <a:ext cx="2909937" cy="1158685"/>
            </a:xfrm>
            <a:prstGeom prst="diamond">
              <a:avLst/>
            </a:prstGeom>
            <a:solidFill>
              <a:srgbClr val="9AAE04"/>
            </a:solidFill>
            <a:ln>
              <a:solidFill>
                <a:srgbClr val="9AAE04"/>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kern="0" dirty="0" smtClean="0">
                  <a:solidFill>
                    <a:prstClr val="white"/>
                  </a:solidFill>
                  <a:latin typeface="Calibri"/>
                </a:rPr>
                <a:t>Active QoE Alarm?</a:t>
              </a:r>
              <a:endParaRPr lang="en-US" b="1" kern="0" dirty="0">
                <a:solidFill>
                  <a:prstClr val="white"/>
                </a:solidFill>
                <a:latin typeface="Calibri"/>
              </a:endParaRPr>
            </a:p>
          </p:txBody>
        </p:sp>
        <p:sp>
          <p:nvSpPr>
            <p:cNvPr id="88" name="Title 3"/>
            <p:cNvSpPr txBox="1">
              <a:spLocks/>
            </p:cNvSpPr>
            <p:nvPr/>
          </p:nvSpPr>
          <p:spPr>
            <a:xfrm>
              <a:off x="1668494" y="10725395"/>
              <a:ext cx="8000410" cy="1244064"/>
            </a:xfrm>
            <a:prstGeom prst="rect">
              <a:avLst/>
            </a:prstGeom>
          </p:spPr>
          <p:txBody>
            <a:bodyPr vert="horz" lIns="91440" tIns="45720" rIns="91440" bIns="45720" rtlCol="0" anchor="ctr">
              <a:noAutofit/>
            </a:bodyPr>
            <a:lstStyle>
              <a:defPPr>
                <a:defRPr lang="en-US"/>
              </a:defPPr>
              <a:lvl1pPr>
                <a:spcBef>
                  <a:spcPct val="0"/>
                </a:spcBef>
                <a:buNone/>
                <a:defRPr sz="4400" b="1">
                  <a:solidFill>
                    <a:schemeClr val="bg1">
                      <a:lumMod val="50000"/>
                    </a:schemeClr>
                  </a:solidFill>
                  <a:latin typeface="Calibri"/>
                  <a:ea typeface="+mj-ea"/>
                  <a:cs typeface="+mj-cs"/>
                </a:defRPr>
              </a:lvl1pPr>
            </a:lstStyle>
            <a:p>
              <a:endParaRPr lang="en-US" sz="4000" dirty="0">
                <a:solidFill>
                  <a:prstClr val="white">
                    <a:lumMod val="50000"/>
                  </a:prstClr>
                </a:solidFill>
              </a:endParaRPr>
            </a:p>
          </p:txBody>
        </p:sp>
        <p:cxnSp>
          <p:nvCxnSpPr>
            <p:cNvPr id="89" name="Conector recto de flecha 88"/>
            <p:cNvCxnSpPr/>
            <p:nvPr/>
          </p:nvCxnSpPr>
          <p:spPr>
            <a:xfrm flipH="1">
              <a:off x="11937918" y="5642073"/>
              <a:ext cx="37" cy="379323"/>
            </a:xfrm>
            <a:prstGeom prst="straightConnector1">
              <a:avLst/>
            </a:prstGeom>
            <a:noFill/>
            <a:ln w="28575" cap="flat" cmpd="sng" algn="ctr">
              <a:solidFill>
                <a:srgbClr val="323232"/>
              </a:solidFill>
              <a:prstDash val="solid"/>
              <a:tailEnd type="triangle"/>
            </a:ln>
            <a:effectLst/>
          </p:spPr>
        </p:cxnSp>
        <p:sp>
          <p:nvSpPr>
            <p:cNvPr id="90" name="Rectángulo redondeado 89"/>
            <p:cNvSpPr/>
            <p:nvPr/>
          </p:nvSpPr>
          <p:spPr>
            <a:xfrm>
              <a:off x="10550278" y="7358342"/>
              <a:ext cx="2793531" cy="93946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kern="0" dirty="0" smtClean="0">
                  <a:solidFill>
                    <a:prstClr val="white"/>
                  </a:solidFill>
                  <a:latin typeface="Calibri"/>
                </a:rPr>
                <a:t>Enrich Alarm Based on QoE Indicator</a:t>
              </a:r>
              <a:endParaRPr lang="en-US" b="1" kern="0" dirty="0">
                <a:solidFill>
                  <a:prstClr val="white"/>
                </a:solidFill>
                <a:latin typeface="Calibri"/>
              </a:endParaRPr>
            </a:p>
          </p:txBody>
        </p:sp>
        <p:sp>
          <p:nvSpPr>
            <p:cNvPr id="91" name="Rombo 90"/>
            <p:cNvSpPr/>
            <p:nvPr/>
          </p:nvSpPr>
          <p:spPr>
            <a:xfrm>
              <a:off x="10482949" y="4468342"/>
              <a:ext cx="2909937" cy="1158686"/>
            </a:xfrm>
            <a:prstGeom prst="diamond">
              <a:avLst/>
            </a:prstGeom>
            <a:solidFill>
              <a:srgbClr val="9AAE04"/>
            </a:solidFill>
            <a:ln>
              <a:solidFill>
                <a:srgbClr val="9AAE04"/>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kern="0" dirty="0" smtClean="0">
                  <a:solidFill>
                    <a:prstClr val="white"/>
                  </a:solidFill>
                  <a:latin typeface="Calibri"/>
                </a:rPr>
                <a:t>Same Meas. Hour</a:t>
              </a:r>
              <a:endParaRPr lang="en-US" b="1" kern="0" dirty="0">
                <a:solidFill>
                  <a:prstClr val="white"/>
                </a:solidFill>
                <a:latin typeface="Calibri"/>
              </a:endParaRPr>
            </a:p>
          </p:txBody>
        </p:sp>
        <p:cxnSp>
          <p:nvCxnSpPr>
            <p:cNvPr id="92" name="Conector recto de flecha 91"/>
            <p:cNvCxnSpPr/>
            <p:nvPr/>
          </p:nvCxnSpPr>
          <p:spPr>
            <a:xfrm>
              <a:off x="11933472" y="4129420"/>
              <a:ext cx="2974" cy="323816"/>
            </a:xfrm>
            <a:prstGeom prst="straightConnector1">
              <a:avLst/>
            </a:prstGeom>
            <a:noFill/>
            <a:ln w="28575" cap="flat" cmpd="sng" algn="ctr">
              <a:solidFill>
                <a:srgbClr val="323232"/>
              </a:solidFill>
              <a:prstDash val="solid"/>
              <a:tailEnd type="triangle"/>
            </a:ln>
            <a:effectLst/>
          </p:spPr>
        </p:cxnSp>
        <p:sp>
          <p:nvSpPr>
            <p:cNvPr id="93" name="CuadroTexto 92"/>
            <p:cNvSpPr txBox="1"/>
            <p:nvPr/>
          </p:nvSpPr>
          <p:spPr>
            <a:xfrm>
              <a:off x="11957476" y="3951051"/>
              <a:ext cx="843873" cy="497342"/>
            </a:xfrm>
            <a:prstGeom prst="rect">
              <a:avLst/>
            </a:prstGeom>
            <a:noFill/>
          </p:spPr>
          <p:txBody>
            <a:bodyPr wrap="square" rtlCol="0">
              <a:spAutoFit/>
            </a:bodyPr>
            <a:lstStyle/>
            <a:p>
              <a:pPr algn="ctr"/>
              <a:r>
                <a:rPr lang="en-US" sz="2000" b="1" dirty="0" smtClean="0">
                  <a:solidFill>
                    <a:prstClr val="black"/>
                  </a:solidFill>
                  <a:latin typeface="Calibri"/>
                </a:rPr>
                <a:t>YES</a:t>
              </a:r>
              <a:endParaRPr lang="en-US" sz="2000" b="1" dirty="0" smtClean="0">
                <a:solidFill>
                  <a:prstClr val="black"/>
                </a:solidFill>
                <a:latin typeface="Calibri"/>
              </a:endParaRPr>
            </a:p>
          </p:txBody>
        </p:sp>
        <p:sp>
          <p:nvSpPr>
            <p:cNvPr id="94" name="CuadroTexto 93"/>
            <p:cNvSpPr txBox="1"/>
            <p:nvPr/>
          </p:nvSpPr>
          <p:spPr>
            <a:xfrm>
              <a:off x="12048945" y="5499918"/>
              <a:ext cx="660934" cy="497342"/>
            </a:xfrm>
            <a:prstGeom prst="rect">
              <a:avLst/>
            </a:prstGeom>
            <a:noFill/>
          </p:spPr>
          <p:txBody>
            <a:bodyPr wrap="square" rtlCol="0">
              <a:spAutoFit/>
            </a:bodyPr>
            <a:lstStyle/>
            <a:p>
              <a:pPr algn="ctr"/>
              <a:r>
                <a:rPr lang="en-US" sz="2000" b="1" dirty="0" smtClean="0">
                  <a:solidFill>
                    <a:prstClr val="black"/>
                  </a:solidFill>
                  <a:latin typeface="Calibri"/>
                </a:rPr>
                <a:t>YES</a:t>
              </a:r>
              <a:endParaRPr lang="en-US" sz="2000" b="1" dirty="0" smtClean="0">
                <a:solidFill>
                  <a:prstClr val="black"/>
                </a:solidFill>
                <a:latin typeface="Calibri"/>
              </a:endParaRPr>
            </a:p>
          </p:txBody>
        </p:sp>
        <p:sp>
          <p:nvSpPr>
            <p:cNvPr id="95" name="CuadroTexto 94"/>
            <p:cNvSpPr txBox="1"/>
            <p:nvPr/>
          </p:nvSpPr>
          <p:spPr>
            <a:xfrm>
              <a:off x="9781284" y="2336303"/>
              <a:ext cx="4279863" cy="523221"/>
            </a:xfrm>
            <a:prstGeom prst="rect">
              <a:avLst/>
            </a:prstGeom>
            <a:noFill/>
          </p:spPr>
          <p:txBody>
            <a:bodyPr wrap="square" rtlCol="0">
              <a:spAutoFit/>
            </a:bodyPr>
            <a:lstStyle/>
            <a:p>
              <a:pPr algn="ctr"/>
              <a:r>
                <a:rPr lang="en-US" sz="2400" b="1" dirty="0" smtClean="0">
                  <a:solidFill>
                    <a:prstClr val="black"/>
                  </a:solidFill>
                  <a:latin typeface="Calibri"/>
                </a:rPr>
                <a:t>Alarms Enrichment</a:t>
              </a:r>
            </a:p>
          </p:txBody>
        </p:sp>
        <p:cxnSp>
          <p:nvCxnSpPr>
            <p:cNvPr id="97" name="Conector recto de flecha 96"/>
            <p:cNvCxnSpPr/>
            <p:nvPr/>
          </p:nvCxnSpPr>
          <p:spPr>
            <a:xfrm>
              <a:off x="9512795" y="5040711"/>
              <a:ext cx="932883" cy="0"/>
            </a:xfrm>
            <a:prstGeom prst="straightConnector1">
              <a:avLst/>
            </a:prstGeom>
            <a:noFill/>
            <a:ln w="28575" cap="flat" cmpd="sng" algn="ctr">
              <a:solidFill>
                <a:srgbClr val="323232"/>
              </a:solidFill>
              <a:prstDash val="solid"/>
              <a:tailEnd type="triangle"/>
            </a:ln>
            <a:effectLst/>
          </p:spPr>
        </p:cxnSp>
        <p:sp>
          <p:nvSpPr>
            <p:cNvPr id="98" name="Rectángulo 97"/>
            <p:cNvSpPr/>
            <p:nvPr/>
          </p:nvSpPr>
          <p:spPr>
            <a:xfrm>
              <a:off x="9984402" y="2355297"/>
              <a:ext cx="3993430" cy="6086957"/>
            </a:xfrm>
            <a:prstGeom prst="rect">
              <a:avLst/>
            </a:prstGeom>
            <a:noFill/>
            <a:ln w="19050" cap="flat" cmpd="sng" algn="ctr">
              <a:solidFill>
                <a:srgbClr val="323232"/>
              </a:solidFill>
              <a:prstDash val="dash"/>
            </a:ln>
            <a:effectLst/>
          </p:spPr>
          <p:txBody>
            <a:bodyPr rtlCol="0" anchor="ctr"/>
            <a:lstStyle/>
            <a:p>
              <a:pPr algn="ctr">
                <a:defRPr/>
              </a:pPr>
              <a:endParaRPr lang="en-US" sz="2800" kern="0" dirty="0" smtClean="0">
                <a:solidFill>
                  <a:prstClr val="white"/>
                </a:solidFill>
                <a:latin typeface="Calibri"/>
              </a:endParaRPr>
            </a:p>
          </p:txBody>
        </p:sp>
        <p:sp>
          <p:nvSpPr>
            <p:cNvPr id="99" name="Rectángulo 98"/>
            <p:cNvSpPr/>
            <p:nvPr/>
          </p:nvSpPr>
          <p:spPr>
            <a:xfrm>
              <a:off x="9996929" y="8654054"/>
              <a:ext cx="3993430" cy="3334746"/>
            </a:xfrm>
            <a:prstGeom prst="rect">
              <a:avLst/>
            </a:prstGeom>
            <a:noFill/>
            <a:ln w="19050" cap="flat" cmpd="sng" algn="ctr">
              <a:solidFill>
                <a:srgbClr val="323232"/>
              </a:solidFill>
              <a:prstDash val="dash"/>
            </a:ln>
            <a:effectLst/>
          </p:spPr>
          <p:txBody>
            <a:bodyPr rtlCol="0" anchor="ctr"/>
            <a:lstStyle/>
            <a:p>
              <a:pPr algn="ctr">
                <a:defRPr/>
              </a:pPr>
              <a:endParaRPr lang="en-US" sz="2800" kern="0" dirty="0" smtClean="0">
                <a:solidFill>
                  <a:prstClr val="white"/>
                </a:solidFill>
                <a:latin typeface="Calibri"/>
              </a:endParaRPr>
            </a:p>
          </p:txBody>
        </p:sp>
        <p:cxnSp>
          <p:nvCxnSpPr>
            <p:cNvPr id="100" name="Conector recto de flecha 99"/>
            <p:cNvCxnSpPr>
              <a:endCxn id="71" idx="0"/>
            </p:cNvCxnSpPr>
            <p:nvPr/>
          </p:nvCxnSpPr>
          <p:spPr>
            <a:xfrm>
              <a:off x="11981116" y="8325772"/>
              <a:ext cx="8247" cy="638230"/>
            </a:xfrm>
            <a:prstGeom prst="straightConnector1">
              <a:avLst/>
            </a:prstGeom>
            <a:noFill/>
            <a:ln w="28575" cap="flat" cmpd="sng" algn="ctr">
              <a:solidFill>
                <a:srgbClr val="323232"/>
              </a:solidFill>
              <a:prstDash val="solid"/>
              <a:tailEnd type="triangle"/>
            </a:ln>
            <a:effectLst/>
          </p:spPr>
        </p:cxnSp>
        <p:sp>
          <p:nvSpPr>
            <p:cNvPr id="101" name="CuadroTexto 100"/>
            <p:cNvSpPr txBox="1"/>
            <p:nvPr/>
          </p:nvSpPr>
          <p:spPr>
            <a:xfrm>
              <a:off x="13166292" y="4490227"/>
              <a:ext cx="843873" cy="523221"/>
            </a:xfrm>
            <a:prstGeom prst="rect">
              <a:avLst/>
            </a:prstGeom>
            <a:noFill/>
          </p:spPr>
          <p:txBody>
            <a:bodyPr wrap="square" rtlCol="0">
              <a:spAutoFit/>
            </a:bodyPr>
            <a:lstStyle/>
            <a:p>
              <a:pPr algn="ctr"/>
              <a:r>
                <a:rPr lang="en-US" sz="2400" b="1" dirty="0" smtClean="0">
                  <a:solidFill>
                    <a:prstClr val="black"/>
                  </a:solidFill>
                  <a:latin typeface="Calibri"/>
                </a:rPr>
                <a:t>No</a:t>
              </a:r>
            </a:p>
          </p:txBody>
        </p:sp>
        <p:sp>
          <p:nvSpPr>
            <p:cNvPr id="102" name="CuadroTexto 101"/>
            <p:cNvSpPr txBox="1"/>
            <p:nvPr/>
          </p:nvSpPr>
          <p:spPr>
            <a:xfrm>
              <a:off x="13136453" y="2966987"/>
              <a:ext cx="843873" cy="523221"/>
            </a:xfrm>
            <a:prstGeom prst="rect">
              <a:avLst/>
            </a:prstGeom>
            <a:noFill/>
          </p:spPr>
          <p:txBody>
            <a:bodyPr wrap="square" rtlCol="0">
              <a:spAutoFit/>
            </a:bodyPr>
            <a:lstStyle/>
            <a:p>
              <a:pPr algn="ctr"/>
              <a:r>
                <a:rPr lang="en-US" sz="2400" b="1" dirty="0" smtClean="0">
                  <a:solidFill>
                    <a:prstClr val="black"/>
                  </a:solidFill>
                  <a:latin typeface="Calibri"/>
                </a:rPr>
                <a:t>No</a:t>
              </a:r>
            </a:p>
          </p:txBody>
        </p:sp>
        <p:sp>
          <p:nvSpPr>
            <p:cNvPr id="103" name="Rectángulo redondeado 102"/>
            <p:cNvSpPr/>
            <p:nvPr/>
          </p:nvSpPr>
          <p:spPr>
            <a:xfrm>
              <a:off x="14610531" y="2971673"/>
              <a:ext cx="2793531" cy="112659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kern="0" dirty="0" smtClean="0">
                  <a:solidFill>
                    <a:prstClr val="white"/>
                  </a:solidFill>
                  <a:latin typeface="Calibri"/>
                </a:rPr>
                <a:t>Discard PM Enrichment</a:t>
              </a:r>
              <a:endParaRPr lang="en-US" b="1" kern="0" dirty="0">
                <a:solidFill>
                  <a:prstClr val="white"/>
                </a:solidFill>
                <a:latin typeface="Calibri"/>
              </a:endParaRPr>
            </a:p>
          </p:txBody>
        </p:sp>
        <p:cxnSp>
          <p:nvCxnSpPr>
            <p:cNvPr id="104" name="Conector angular 103"/>
            <p:cNvCxnSpPr>
              <a:stCxn id="91" idx="3"/>
              <a:endCxn id="106" idx="3"/>
            </p:cNvCxnSpPr>
            <p:nvPr/>
          </p:nvCxnSpPr>
          <p:spPr>
            <a:xfrm flipH="1">
              <a:off x="13333212" y="5047686"/>
              <a:ext cx="59674" cy="1452611"/>
            </a:xfrm>
            <a:prstGeom prst="bentConnector3">
              <a:avLst>
                <a:gd name="adj1" fmla="val -393521"/>
              </a:avLst>
            </a:prstGeom>
            <a:noFill/>
            <a:ln w="28575" cap="flat" cmpd="sng" algn="ctr">
              <a:solidFill>
                <a:sysClr val="windowText" lastClr="000000"/>
              </a:solidFill>
              <a:prstDash val="solid"/>
              <a:tailEnd type="triangle"/>
            </a:ln>
            <a:effectLst/>
          </p:spPr>
        </p:cxnSp>
        <p:cxnSp>
          <p:nvCxnSpPr>
            <p:cNvPr id="105" name="Conector recto de flecha 104"/>
            <p:cNvCxnSpPr>
              <a:stCxn id="87" idx="3"/>
              <a:endCxn id="103" idx="1"/>
            </p:cNvCxnSpPr>
            <p:nvPr/>
          </p:nvCxnSpPr>
          <p:spPr>
            <a:xfrm flipV="1">
              <a:off x="13386129" y="3534970"/>
              <a:ext cx="1224402" cy="2"/>
            </a:xfrm>
            <a:prstGeom prst="straightConnector1">
              <a:avLst/>
            </a:prstGeom>
            <a:noFill/>
            <a:ln w="28575" cap="flat" cmpd="sng" algn="ctr">
              <a:solidFill>
                <a:srgbClr val="323232"/>
              </a:solidFill>
              <a:prstDash val="solid"/>
              <a:tailEnd type="triangle"/>
            </a:ln>
            <a:effectLst/>
          </p:spPr>
        </p:cxnSp>
        <p:sp>
          <p:nvSpPr>
            <p:cNvPr id="106" name="Rectángulo redondeado 105"/>
            <p:cNvSpPr/>
            <p:nvPr/>
          </p:nvSpPr>
          <p:spPr>
            <a:xfrm>
              <a:off x="10539681" y="6030562"/>
              <a:ext cx="2793531" cy="93946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kern="0" dirty="0" smtClean="0">
                  <a:solidFill>
                    <a:prstClr val="white"/>
                  </a:solidFill>
                  <a:latin typeface="Calibri"/>
                </a:rPr>
                <a:t>Last available Network KPI Data</a:t>
              </a:r>
              <a:endParaRPr lang="en-US" b="1" kern="0" dirty="0">
                <a:solidFill>
                  <a:prstClr val="white"/>
                </a:solidFill>
                <a:latin typeface="Calibri"/>
              </a:endParaRPr>
            </a:p>
          </p:txBody>
        </p:sp>
        <p:cxnSp>
          <p:nvCxnSpPr>
            <p:cNvPr id="107" name="Conector recto de flecha 106"/>
            <p:cNvCxnSpPr/>
            <p:nvPr/>
          </p:nvCxnSpPr>
          <p:spPr>
            <a:xfrm>
              <a:off x="11936447" y="6980966"/>
              <a:ext cx="1471" cy="360351"/>
            </a:xfrm>
            <a:prstGeom prst="straightConnector1">
              <a:avLst/>
            </a:prstGeom>
            <a:noFill/>
            <a:ln w="28575" cap="flat" cmpd="sng" algn="ctr">
              <a:solidFill>
                <a:srgbClr val="323232"/>
              </a:solidFill>
              <a:prstDash val="solid"/>
              <a:tailEnd type="triangle"/>
            </a:ln>
            <a:effectLst/>
          </p:spPr>
        </p:cxnSp>
      </p:grpSp>
      <p:sp>
        <p:nvSpPr>
          <p:cNvPr id="50"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Agenda 20.02.2020</a:t>
            </a:r>
            <a:endParaRPr lang="en-US" sz="2400" b="1" dirty="0">
              <a:solidFill>
                <a:prstClr val="white"/>
              </a:solidFill>
              <a:latin typeface="Calibri" panose="020F0502020204030204" pitchFamily="34" charset="0"/>
            </a:endParaRPr>
          </a:p>
        </p:txBody>
      </p:sp>
      <p:cxnSp>
        <p:nvCxnSpPr>
          <p:cNvPr id="54" name="Conector recto de flecha 53"/>
          <p:cNvCxnSpPr/>
          <p:nvPr/>
        </p:nvCxnSpPr>
        <p:spPr>
          <a:xfrm>
            <a:off x="7960492" y="4076232"/>
            <a:ext cx="908135" cy="0"/>
          </a:xfrm>
          <a:prstGeom prst="straightConnector1">
            <a:avLst/>
          </a:prstGeom>
          <a:noFill/>
          <a:ln w="28575" cap="flat" cmpd="sng" algn="ctr">
            <a:solidFill>
              <a:srgbClr val="323232"/>
            </a:solidFill>
            <a:prstDash val="solid"/>
            <a:tailEnd type="triangle"/>
          </a:ln>
          <a:effectLst/>
        </p:spPr>
      </p:cxnSp>
    </p:spTree>
    <p:extLst>
      <p:ext uri="{BB962C8B-B14F-4D97-AF65-F5344CB8AC3E}">
        <p14:creationId xmlns:p14="http://schemas.microsoft.com/office/powerpoint/2010/main" val="599671647"/>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defRPr/>
            </a:pPr>
            <a:r>
              <a:rPr lang="en-US" sz="4000" b="1" cap="all" dirty="0" smtClean="0">
                <a:solidFill>
                  <a:prstClr val="black"/>
                </a:solidFill>
                <a:latin typeface="Calibri" panose="020F0502020204030204" pitchFamily="34" charset="0"/>
              </a:rPr>
              <a:t>Capture of the traffic that does not go through the optimizer</a:t>
            </a:r>
            <a:endParaRPr lang="en-US" sz="4000" b="1" cap="all" dirty="0">
              <a:solidFill>
                <a:prstClr val="black"/>
              </a:solidFill>
              <a:latin typeface="Calibri" panose="020F0502020204030204" pitchFamily="34" charset="0"/>
            </a:endParaRPr>
          </a:p>
        </p:txBody>
      </p:sp>
      <p:sp>
        <p:nvSpPr>
          <p:cNvPr id="14" name="TextBox 13"/>
          <p:cNvSpPr txBox="1"/>
          <p:nvPr/>
        </p:nvSpPr>
        <p:spPr>
          <a:xfrm>
            <a:off x="1390800" y="1923150"/>
            <a:ext cx="21583500" cy="1077218"/>
          </a:xfrm>
          <a:prstGeom prst="rect">
            <a:avLst/>
          </a:prstGeom>
          <a:noFill/>
        </p:spPr>
        <p:txBody>
          <a:bodyPr wrap="square" rtlCol="0">
            <a:spAutoFit/>
          </a:bodyPr>
          <a:lstStyle/>
          <a:p>
            <a:r>
              <a:rPr lang="en-US" sz="3200" dirty="0">
                <a:solidFill>
                  <a:prstClr val="black"/>
                </a:solidFill>
                <a:latin typeface="Calibri" panose="020F0502020204030204" pitchFamily="34" charset="0"/>
              </a:rPr>
              <a:t>All mobile traffic is </a:t>
            </a:r>
            <a:r>
              <a:rPr lang="en-US" sz="3200" dirty="0" smtClean="0">
                <a:solidFill>
                  <a:prstClr val="black"/>
                </a:solidFill>
                <a:latin typeface="Calibri" panose="020F0502020204030204" pitchFamily="34" charset="0"/>
              </a:rPr>
              <a:t>captured, while for the fixed </a:t>
            </a:r>
            <a:r>
              <a:rPr lang="en-US" sz="3200" dirty="0">
                <a:solidFill>
                  <a:prstClr val="black"/>
                </a:solidFill>
                <a:latin typeface="Calibri" panose="020F0502020204030204" pitchFamily="34" charset="0"/>
              </a:rPr>
              <a:t>network </a:t>
            </a:r>
            <a:r>
              <a:rPr lang="en-US" sz="3200" dirty="0" smtClean="0">
                <a:solidFill>
                  <a:prstClr val="black"/>
                </a:solidFill>
                <a:latin typeface="Calibri" panose="020F0502020204030204" pitchFamily="34" charset="0"/>
              </a:rPr>
              <a:t>traffic, </a:t>
            </a:r>
            <a:r>
              <a:rPr lang="en-US" sz="3200" dirty="0">
                <a:solidFill>
                  <a:prstClr val="black"/>
                </a:solidFill>
                <a:latin typeface="Calibri" panose="020F0502020204030204" pitchFamily="34" charset="0"/>
              </a:rPr>
              <a:t>Allot needs to clarify the architecture and where the nodes for the fixed network can be </a:t>
            </a:r>
            <a:r>
              <a:rPr lang="en-US" sz="3200" dirty="0" smtClean="0">
                <a:solidFill>
                  <a:prstClr val="black"/>
                </a:solidFill>
                <a:latin typeface="Calibri" panose="020F0502020204030204" pitchFamily="34" charset="0"/>
              </a:rPr>
              <a:t>placed</a:t>
            </a:r>
            <a:endParaRPr lang="en-US" sz="3200" dirty="0">
              <a:solidFill>
                <a:prstClr val="black"/>
              </a:solidFill>
              <a:latin typeface="Calibri" panose="020F0502020204030204" pitchFamily="34" charset="0"/>
            </a:endParaRPr>
          </a:p>
        </p:txBody>
      </p:sp>
      <p:sp>
        <p:nvSpPr>
          <p:cNvPr id="65"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66" name="Rectangle 65"/>
          <p:cNvSpPr/>
          <p:nvPr/>
        </p:nvSpPr>
        <p:spPr>
          <a:xfrm rot="16200000">
            <a:off x="-464128" y="11488386"/>
            <a:ext cx="2463138"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smtClean="0">
                <a:solidFill>
                  <a:prstClr val="white"/>
                </a:solidFill>
                <a:latin typeface="Calibri" panose="020F0502020204030204" pitchFamily="34" charset="0"/>
              </a:rPr>
              <a:t>PROBES</a:t>
            </a:r>
            <a:endParaRPr lang="en-US" sz="2400" dirty="0">
              <a:solidFill>
                <a:prstClr val="white"/>
              </a:solidFill>
              <a:latin typeface="Calibri" panose="020F0502020204030204" pitchFamily="34" charset="0"/>
            </a:endParaRPr>
          </a:p>
        </p:txBody>
      </p:sp>
      <p:sp>
        <p:nvSpPr>
          <p:cNvPr id="68" name="Rectangle 67"/>
          <p:cNvSpPr/>
          <p:nvPr/>
        </p:nvSpPr>
        <p:spPr>
          <a:xfrm rot="16200000">
            <a:off x="-477755" y="8869623"/>
            <a:ext cx="2490392"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DATA LAKE</a:t>
            </a:r>
          </a:p>
        </p:txBody>
      </p:sp>
      <p:sp>
        <p:nvSpPr>
          <p:cNvPr id="69" name="Rectangle 68"/>
          <p:cNvSpPr/>
          <p:nvPr/>
        </p:nvSpPr>
        <p:spPr>
          <a:xfrm rot="16200000">
            <a:off x="-1735649" y="5005080"/>
            <a:ext cx="5006181"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SOC-cem-sqm</a:t>
            </a:r>
          </a:p>
        </p:txBody>
      </p:sp>
      <p:sp>
        <p:nvSpPr>
          <p:cNvPr id="11" name="Text Placeholder 2">
            <a:extLst>
              <a:ext uri="{FF2B5EF4-FFF2-40B4-BE49-F238E27FC236}">
                <a16:creationId xmlns:a16="http://schemas.microsoft.com/office/drawing/2014/main" xmlns="" id="{6777679C-0FFD-4564-9B01-1AC21A0B1ACB}"/>
              </a:ext>
            </a:extLst>
          </p:cNvPr>
          <p:cNvSpPr txBox="1">
            <a:spLocks/>
          </p:cNvSpPr>
          <p:nvPr/>
        </p:nvSpPr>
        <p:spPr>
          <a:xfrm>
            <a:off x="2224517" y="8244862"/>
            <a:ext cx="19694190" cy="5212431"/>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lumMod val="60000"/>
                  <a:lumOff val="40000"/>
                </a:schemeClr>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t">
              <a:lnSpc>
                <a:spcPct val="100000"/>
              </a:lnSpc>
              <a:spcBef>
                <a:spcPts val="0"/>
              </a:spcBef>
              <a:buClrTx/>
            </a:pPr>
            <a:r>
              <a:rPr lang="en-US" sz="3200" dirty="0">
                <a:solidFill>
                  <a:prstClr val="black"/>
                </a:solidFill>
                <a:latin typeface="Calibri" panose="020F0502020204030204" pitchFamily="34" charset="0"/>
                <a:cs typeface="Calibri" panose="020F0502020204030204" pitchFamily="34" charset="0"/>
              </a:rPr>
              <a:t>To understand which traffic of fixed network wants to be analyzed and the architecture</a:t>
            </a:r>
          </a:p>
          <a:p>
            <a:pPr fontAlgn="t">
              <a:lnSpc>
                <a:spcPct val="100000"/>
              </a:lnSpc>
              <a:spcBef>
                <a:spcPts val="0"/>
              </a:spcBef>
              <a:buClrTx/>
            </a:pPr>
            <a:r>
              <a:rPr lang="en-US" sz="3200" dirty="0">
                <a:solidFill>
                  <a:prstClr val="black"/>
                </a:solidFill>
                <a:latin typeface="Calibri" panose="020F0502020204030204" pitchFamily="34" charset="0"/>
                <a:cs typeface="Calibri" panose="020F0502020204030204" pitchFamily="34" charset="0"/>
              </a:rPr>
              <a:t>To understand the amount of traffic that will pass through the probes per node</a:t>
            </a:r>
          </a:p>
          <a:p>
            <a:pPr fontAlgn="t">
              <a:lnSpc>
                <a:spcPct val="100000"/>
              </a:lnSpc>
              <a:spcBef>
                <a:spcPts val="0"/>
              </a:spcBef>
              <a:buClrTx/>
            </a:pPr>
            <a:r>
              <a:rPr lang="en-US" sz="3200" dirty="0">
                <a:solidFill>
                  <a:prstClr val="black"/>
                </a:solidFill>
                <a:latin typeface="Calibri" panose="020F0502020204030204" pitchFamily="34" charset="0"/>
                <a:cs typeface="Calibri" panose="020F0502020204030204" pitchFamily="34" charset="0"/>
              </a:rPr>
              <a:t>To understand at which level of aggregation Telefonica wants to include the probes </a:t>
            </a:r>
            <a:r>
              <a:rPr lang="en-US" sz="3200" dirty="0">
                <a:solidFill>
                  <a:prstClr val="black"/>
                </a:solidFill>
                <a:latin typeface="Calibri" panose="020F0502020204030204" pitchFamily="34" charset="0"/>
                <a:cs typeface="Calibri" panose="020F0502020204030204" pitchFamily="34" charset="0"/>
                <a:sym typeface="Wingdings" panose="05000000000000000000" pitchFamily="2" charset="2"/>
              </a:rPr>
              <a:t> HL2 can be the most optimal as amount of </a:t>
            </a:r>
            <a:r>
              <a:rPr lang="en-US" sz="3200" dirty="0" smtClean="0">
                <a:solidFill>
                  <a:prstClr val="black"/>
                </a:solidFill>
                <a:latin typeface="Calibri" panose="020F0502020204030204" pitchFamily="34" charset="0"/>
                <a:cs typeface="Calibri" panose="020F0502020204030204" pitchFamily="34" charset="0"/>
                <a:sym typeface="Wingdings" panose="05000000000000000000" pitchFamily="2" charset="2"/>
              </a:rPr>
              <a:t>resources</a:t>
            </a:r>
          </a:p>
          <a:p>
            <a:pPr marL="0" indent="0" fontAlgn="t">
              <a:lnSpc>
                <a:spcPct val="100000"/>
              </a:lnSpc>
              <a:spcBef>
                <a:spcPts val="0"/>
              </a:spcBef>
              <a:buClrTx/>
              <a:buFont typeface="Arial" panose="020B0604020202020204" pitchFamily="34" charset="0"/>
              <a:buNone/>
            </a:pPr>
            <a:endParaRPr lang="en-US" sz="3200" dirty="0">
              <a:solidFill>
                <a:prstClr val="black"/>
              </a:solidFill>
              <a:latin typeface="Calibri" panose="020F0502020204030204" pitchFamily="34" charset="0"/>
              <a:cs typeface="Calibri" panose="020F0502020204030204" pitchFamily="34" charset="0"/>
              <a:sym typeface="Wingdings" panose="05000000000000000000" pitchFamily="2" charset="2"/>
            </a:endParaRPr>
          </a:p>
        </p:txBody>
      </p:sp>
      <p:sp>
        <p:nvSpPr>
          <p:cNvPr id="12" name="TextBox 13"/>
          <p:cNvSpPr txBox="1"/>
          <p:nvPr/>
        </p:nvSpPr>
        <p:spPr>
          <a:xfrm>
            <a:off x="2466077" y="7611152"/>
            <a:ext cx="10361444" cy="584775"/>
          </a:xfrm>
          <a:prstGeom prst="rect">
            <a:avLst/>
          </a:prstGeom>
          <a:noFill/>
        </p:spPr>
        <p:txBody>
          <a:bodyPr wrap="square" rtlCol="0">
            <a:spAutoFit/>
          </a:bodyPr>
          <a:lstStyle/>
          <a:p>
            <a:r>
              <a:rPr lang="en-US" sz="3200" b="1" dirty="0">
                <a:solidFill>
                  <a:prstClr val="black"/>
                </a:solidFill>
                <a:latin typeface="Calibri" panose="020F0502020204030204" pitchFamily="34" charset="0"/>
              </a:rPr>
              <a:t>Fixed network</a:t>
            </a:r>
          </a:p>
        </p:txBody>
      </p:sp>
      <p:sp>
        <p:nvSpPr>
          <p:cNvPr id="13" name="TextBox 13"/>
          <p:cNvSpPr txBox="1"/>
          <p:nvPr/>
        </p:nvSpPr>
        <p:spPr>
          <a:xfrm>
            <a:off x="2224517" y="3600595"/>
            <a:ext cx="8909647" cy="584775"/>
          </a:xfrm>
          <a:prstGeom prst="rect">
            <a:avLst/>
          </a:prstGeom>
          <a:noFill/>
        </p:spPr>
        <p:txBody>
          <a:bodyPr wrap="square" rtlCol="0">
            <a:spAutoFit/>
          </a:bodyPr>
          <a:lstStyle/>
          <a:p>
            <a:r>
              <a:rPr lang="en-US" sz="3200" b="1" dirty="0">
                <a:solidFill>
                  <a:prstClr val="black"/>
                </a:solidFill>
                <a:latin typeface="Calibri" panose="020F0502020204030204" pitchFamily="34" charset="0"/>
              </a:rPr>
              <a:t>Mobile traffic traversing the optimizer</a:t>
            </a:r>
          </a:p>
        </p:txBody>
      </p:sp>
      <p:sp>
        <p:nvSpPr>
          <p:cNvPr id="5" name="Rectángulo 4"/>
          <p:cNvSpPr/>
          <p:nvPr/>
        </p:nvSpPr>
        <p:spPr>
          <a:xfrm>
            <a:off x="2224515" y="4266222"/>
            <a:ext cx="19805369" cy="2823337"/>
          </a:xfrm>
          <a:prstGeom prst="rect">
            <a:avLst/>
          </a:prstGeom>
        </p:spPr>
        <p:txBody>
          <a:bodyPr/>
          <a:lstStyle/>
          <a:p>
            <a:pPr fontAlgn="t"/>
            <a:r>
              <a:rPr lang="en-US" sz="3200" dirty="0" smtClean="0">
                <a:solidFill>
                  <a:prstClr val="black"/>
                </a:solidFill>
                <a:latin typeface="Calibri" panose="020F0502020204030204" pitchFamily="34" charset="0"/>
                <a:cs typeface="Calibri" panose="020F0502020204030204" pitchFamily="34" charset="0"/>
              </a:rPr>
              <a:t>What Does: </a:t>
            </a:r>
            <a:r>
              <a:rPr lang="en-US" sz="3200" dirty="0">
                <a:solidFill>
                  <a:prstClr val="black"/>
                </a:solidFill>
                <a:latin typeface="Calibri" panose="020F0502020204030204" pitchFamily="34" charset="0"/>
                <a:cs typeface="Calibri" panose="020F0502020204030204" pitchFamily="34" charset="0"/>
              </a:rPr>
              <a:t>All data plane in (</a:t>
            </a:r>
            <a:r>
              <a:rPr lang="en-US" sz="3200" dirty="0" smtClean="0">
                <a:solidFill>
                  <a:prstClr val="black"/>
                </a:solidFill>
                <a:latin typeface="Calibri" panose="020F0502020204030204" pitchFamily="34" charset="0"/>
                <a:cs typeface="Calibri" panose="020F0502020204030204" pitchFamily="34" charset="0"/>
              </a:rPr>
              <a:t>S)</a:t>
            </a:r>
            <a:r>
              <a:rPr lang="en-US" sz="3200" dirty="0" err="1" smtClean="0">
                <a:solidFill>
                  <a:prstClr val="black"/>
                </a:solidFill>
                <a:latin typeface="Calibri" panose="020F0502020204030204" pitchFamily="34" charset="0"/>
                <a:cs typeface="Calibri" panose="020F0502020204030204" pitchFamily="34" charset="0"/>
              </a:rPr>
              <a:t>Gi</a:t>
            </a:r>
            <a:endParaRPr lang="en-US" sz="3200" dirty="0" smtClean="0">
              <a:solidFill>
                <a:prstClr val="black"/>
              </a:solidFill>
              <a:latin typeface="Calibri" panose="020F0502020204030204" pitchFamily="34" charset="0"/>
              <a:cs typeface="Calibri" panose="020F0502020204030204" pitchFamily="34" charset="0"/>
            </a:endParaRPr>
          </a:p>
          <a:p>
            <a:pPr fontAlgn="t"/>
            <a:endParaRPr lang="en-US" sz="1100" dirty="0" smtClean="0">
              <a:solidFill>
                <a:prstClr val="black"/>
              </a:solidFill>
              <a:latin typeface="Calibri" panose="020F0502020204030204" pitchFamily="34" charset="0"/>
              <a:cs typeface="Calibri" panose="020F0502020204030204" pitchFamily="34" charset="0"/>
            </a:endParaRPr>
          </a:p>
          <a:p>
            <a:pPr marL="228600" indent="-228600" fontAlgn="t">
              <a:buFont typeface="Arial" panose="020B0604020202020204" pitchFamily="34" charset="0"/>
              <a:buChar char="•"/>
            </a:pPr>
            <a:r>
              <a:rPr lang="en-US" sz="3200" dirty="0" err="1" smtClean="0">
                <a:solidFill>
                  <a:prstClr val="black"/>
                </a:solidFill>
                <a:latin typeface="Calibri" panose="020F0502020204030204" pitchFamily="34" charset="0"/>
                <a:cs typeface="Calibri" panose="020F0502020204030204" pitchFamily="34" charset="0"/>
              </a:rPr>
              <a:t>VoLTE</a:t>
            </a:r>
            <a:r>
              <a:rPr lang="en-US" sz="3200" dirty="0" smtClean="0">
                <a:solidFill>
                  <a:prstClr val="black"/>
                </a:solidFill>
                <a:latin typeface="Calibri" panose="020F0502020204030204" pitchFamily="34" charset="0"/>
                <a:cs typeface="Calibri" panose="020F0502020204030204" pitchFamily="34" charset="0"/>
              </a:rPr>
              <a:t> </a:t>
            </a:r>
            <a:r>
              <a:rPr lang="en-US" sz="3200" dirty="0">
                <a:solidFill>
                  <a:prstClr val="black"/>
                </a:solidFill>
                <a:latin typeface="Calibri" panose="020F0502020204030204" pitchFamily="34" charset="0"/>
                <a:cs typeface="Calibri" panose="020F0502020204030204" pitchFamily="34" charset="0"/>
              </a:rPr>
              <a:t>and IMS </a:t>
            </a:r>
            <a:r>
              <a:rPr lang="en-US" sz="3200" dirty="0" smtClean="0">
                <a:solidFill>
                  <a:prstClr val="black"/>
                </a:solidFill>
                <a:latin typeface="Calibri" panose="020F0502020204030204" pitchFamily="34" charset="0"/>
                <a:cs typeface="Calibri" panose="020F0502020204030204" pitchFamily="34" charset="0"/>
              </a:rPr>
              <a:t>traffic. </a:t>
            </a:r>
            <a:r>
              <a:rPr lang="en-US" sz="3200" dirty="0" err="1" smtClean="0">
                <a:solidFill>
                  <a:prstClr val="black"/>
                </a:solidFill>
                <a:latin typeface="Calibri" panose="020F0502020204030204" pitchFamily="34" charset="0"/>
                <a:cs typeface="Calibri" panose="020F0502020204030204" pitchFamily="34" charset="0"/>
              </a:rPr>
              <a:t>Infimus</a:t>
            </a:r>
            <a:r>
              <a:rPr lang="en-US" sz="3200" dirty="0" smtClean="0">
                <a:solidFill>
                  <a:prstClr val="black"/>
                </a:solidFill>
                <a:latin typeface="Calibri" panose="020F0502020204030204" pitchFamily="34" charset="0"/>
                <a:cs typeface="Calibri" panose="020F0502020204030204" pitchFamily="34" charset="0"/>
              </a:rPr>
              <a:t> </a:t>
            </a:r>
            <a:r>
              <a:rPr lang="en-US" sz="3200" dirty="0">
                <a:solidFill>
                  <a:prstClr val="black"/>
                </a:solidFill>
                <a:latin typeface="Calibri" panose="020F0502020204030204" pitchFamily="34" charset="0"/>
                <a:cs typeface="Calibri" panose="020F0502020204030204" pitchFamily="34" charset="0"/>
              </a:rPr>
              <a:t>percentage (as per data from </a:t>
            </a:r>
            <a:r>
              <a:rPr lang="en-US" sz="3200" dirty="0" smtClean="0">
                <a:solidFill>
                  <a:prstClr val="black"/>
                </a:solidFill>
                <a:latin typeface="Calibri" panose="020F0502020204030204" pitchFamily="34" charset="0"/>
                <a:cs typeface="Calibri" panose="020F0502020204030204" pitchFamily="34" charset="0"/>
              </a:rPr>
              <a:t>Telefonica Planning </a:t>
            </a:r>
            <a:r>
              <a:rPr lang="en-US" sz="3200" dirty="0">
                <a:solidFill>
                  <a:prstClr val="black"/>
                </a:solidFill>
                <a:latin typeface="Calibri" panose="020F0502020204030204" pitchFamily="34" charset="0"/>
                <a:cs typeface="Calibri" panose="020F0502020204030204" pitchFamily="34" charset="0"/>
              </a:rPr>
              <a:t>department: about 2Gbps for the whole 12 GGSNs</a:t>
            </a:r>
            <a:r>
              <a:rPr lang="en-US" sz="3200" dirty="0" smtClean="0">
                <a:solidFill>
                  <a:prstClr val="black"/>
                </a:solidFill>
                <a:latin typeface="Calibri" panose="020F0502020204030204" pitchFamily="34" charset="0"/>
                <a:cs typeface="Calibri" panose="020F0502020204030204" pitchFamily="34" charset="0"/>
              </a:rPr>
              <a:t>)</a:t>
            </a:r>
            <a:endParaRPr lang="en-US" sz="3200" dirty="0">
              <a:solidFill>
                <a:prstClr val="black"/>
              </a:solidFill>
              <a:latin typeface="Calibri" panose="020F0502020204030204" pitchFamily="34" charset="0"/>
              <a:cs typeface="Calibri" panose="020F0502020204030204" pitchFamily="34" charset="0"/>
            </a:endParaRPr>
          </a:p>
          <a:p>
            <a:pPr marL="228600" indent="-228600" fontAlgn="t">
              <a:buFont typeface="Arial" panose="020B0604020202020204" pitchFamily="34" charset="0"/>
              <a:buChar char="•"/>
            </a:pPr>
            <a:r>
              <a:rPr lang="en-US" sz="3200" dirty="0" err="1">
                <a:solidFill>
                  <a:prstClr val="black"/>
                </a:solidFill>
                <a:latin typeface="Calibri" panose="020F0502020204030204" pitchFamily="34" charset="0"/>
                <a:cs typeface="Calibri" panose="020F0502020204030204" pitchFamily="34" charset="0"/>
              </a:rPr>
              <a:t>VoLTE</a:t>
            </a:r>
            <a:r>
              <a:rPr lang="en-US" sz="3200" dirty="0">
                <a:solidFill>
                  <a:prstClr val="black"/>
                </a:solidFill>
                <a:latin typeface="Calibri" panose="020F0502020204030204" pitchFamily="34" charset="0"/>
                <a:cs typeface="Calibri" panose="020F0502020204030204" pitchFamily="34" charset="0"/>
              </a:rPr>
              <a:t> and IMS traffic can be extracted from </a:t>
            </a:r>
            <a:r>
              <a:rPr lang="en-US" sz="3200" dirty="0" err="1">
                <a:solidFill>
                  <a:prstClr val="black"/>
                </a:solidFill>
                <a:latin typeface="Calibri" panose="020F0502020204030204" pitchFamily="34" charset="0"/>
                <a:cs typeface="Calibri" panose="020F0502020204030204" pitchFamily="34" charset="0"/>
              </a:rPr>
              <a:t>Polystar</a:t>
            </a:r>
            <a:r>
              <a:rPr lang="en-US" sz="3200" dirty="0">
                <a:solidFill>
                  <a:prstClr val="black"/>
                </a:solidFill>
                <a:latin typeface="Calibri" panose="020F0502020204030204" pitchFamily="34" charset="0"/>
                <a:cs typeface="Calibri" panose="020F0502020204030204" pitchFamily="34" charset="0"/>
              </a:rPr>
              <a:t> probes</a:t>
            </a:r>
          </a:p>
        </p:txBody>
      </p:sp>
      <p:sp>
        <p:nvSpPr>
          <p:cNvPr id="6" name="Rectángulo 5"/>
          <p:cNvSpPr/>
          <p:nvPr/>
        </p:nvSpPr>
        <p:spPr>
          <a:xfrm>
            <a:off x="2224515" y="10444271"/>
            <a:ext cx="19563807" cy="2554545"/>
          </a:xfrm>
          <a:prstGeom prst="rect">
            <a:avLst/>
          </a:prstGeom>
        </p:spPr>
        <p:txBody>
          <a:bodyPr/>
          <a:lstStyle/>
          <a:p>
            <a:pPr fontAlgn="t"/>
            <a:r>
              <a:rPr lang="en-US" sz="3200" dirty="0">
                <a:solidFill>
                  <a:prstClr val="black"/>
                </a:solidFill>
                <a:latin typeface="Calibri" panose="020F0502020204030204" pitchFamily="34" charset="0"/>
                <a:cs typeface="Calibri" panose="020F0502020204030204" pitchFamily="34" charset="0"/>
                <a:sym typeface="Wingdings" panose="05000000000000000000" pitchFamily="2" charset="2"/>
              </a:rPr>
              <a:t>OPTION: as less disruptive solution, DPI can be installed in HL2 nodes, as a separated probe (non in-inline), just getting the traffic mirrored, analyzing and producing </a:t>
            </a:r>
            <a:r>
              <a:rPr lang="en-US" sz="3200" dirty="0" err="1">
                <a:solidFill>
                  <a:prstClr val="black"/>
                </a:solidFill>
                <a:latin typeface="Calibri" panose="020F0502020204030204" pitchFamily="34" charset="0"/>
                <a:cs typeface="Calibri" panose="020F0502020204030204" pitchFamily="34" charset="0"/>
                <a:sym typeface="Wingdings" panose="05000000000000000000" pitchFamily="2" charset="2"/>
              </a:rPr>
              <a:t>xDRs</a:t>
            </a:r>
            <a:r>
              <a:rPr lang="en-US" sz="3200" dirty="0">
                <a:solidFill>
                  <a:prstClr val="black"/>
                </a:solidFill>
                <a:latin typeface="Calibri" panose="020F0502020204030204" pitchFamily="34" charset="0"/>
                <a:cs typeface="Calibri" panose="020F0502020204030204" pitchFamily="34" charset="0"/>
                <a:sym typeface="Wingdings" panose="05000000000000000000" pitchFamily="2" charset="2"/>
              </a:rPr>
              <a:t>. This way the impact in the network is minimum</a:t>
            </a:r>
            <a:endParaRPr lang="en-US" sz="3200" dirty="0">
              <a:solidFill>
                <a:prstClr val="black"/>
              </a:solidFill>
              <a:latin typeface="Calibri" panose="020F0502020204030204" pitchFamily="34" charset="0"/>
              <a:cs typeface="Calibri" panose="020F0502020204030204" pitchFamily="34" charset="0"/>
            </a:endParaRPr>
          </a:p>
          <a:p>
            <a:pPr marL="228600" indent="-228600" fontAlgn="t">
              <a:buFont typeface="Arial" panose="020B0604020202020204" pitchFamily="34" charset="0"/>
              <a:buChar char="•"/>
            </a:pPr>
            <a:endParaRPr lang="en-US" sz="3200" dirty="0">
              <a:solidFill>
                <a:prstClr val="black"/>
              </a:solidFill>
              <a:latin typeface="Calibri" panose="020F0502020204030204" pitchFamily="34" charset="0"/>
              <a:cs typeface="Calibri" panose="020F0502020204030204" pitchFamily="34" charset="0"/>
            </a:endParaRPr>
          </a:p>
        </p:txBody>
      </p:sp>
      <p:sp>
        <p:nvSpPr>
          <p:cNvPr id="15"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Agenda 20.02.2020</a:t>
            </a:r>
            <a:endParaRPr lang="en-US" sz="2400" b="1" dirty="0">
              <a:solidFill>
                <a:prstClr val="white"/>
              </a:solidFill>
              <a:latin typeface="Calibri" panose="020F0502020204030204" pitchFamily="34" charset="0"/>
            </a:endParaRPr>
          </a:p>
        </p:txBody>
      </p:sp>
    </p:spTree>
    <p:extLst>
      <p:ext uri="{BB962C8B-B14F-4D97-AF65-F5344CB8AC3E}">
        <p14:creationId xmlns:p14="http://schemas.microsoft.com/office/powerpoint/2010/main" val="3689342468"/>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defRPr/>
            </a:pPr>
            <a:r>
              <a:rPr lang="en-US" sz="4000" b="1" cap="all" dirty="0">
                <a:solidFill>
                  <a:prstClr val="black"/>
                </a:solidFill>
                <a:latin typeface="Calibri" panose="020F0502020204030204" pitchFamily="34" charset="0"/>
              </a:rPr>
              <a:t>sampling solution approach</a:t>
            </a:r>
          </a:p>
        </p:txBody>
      </p:sp>
      <p:sp>
        <p:nvSpPr>
          <p:cNvPr id="14" name="TextBox 13"/>
          <p:cNvSpPr txBox="1"/>
          <p:nvPr/>
        </p:nvSpPr>
        <p:spPr>
          <a:xfrm>
            <a:off x="1390800" y="1923150"/>
            <a:ext cx="21583500" cy="1077218"/>
          </a:xfrm>
          <a:prstGeom prst="rect">
            <a:avLst/>
          </a:prstGeom>
          <a:noFill/>
        </p:spPr>
        <p:txBody>
          <a:bodyPr wrap="square" rtlCol="0">
            <a:spAutoFit/>
          </a:bodyPr>
          <a:lstStyle/>
          <a:p>
            <a:r>
              <a:rPr lang="en-US" sz="3200" dirty="0">
                <a:solidFill>
                  <a:prstClr val="black"/>
                </a:solidFill>
                <a:latin typeface="Calibri" panose="020F0502020204030204" pitchFamily="34" charset="0"/>
              </a:rPr>
              <a:t>When capturing the information from the user plane, given its exponential growth every year, </a:t>
            </a:r>
            <a:r>
              <a:rPr lang="en-US" sz="3200" dirty="0" smtClean="0">
                <a:solidFill>
                  <a:prstClr val="black"/>
                </a:solidFill>
                <a:latin typeface="Calibri" panose="020F0502020204030204" pitchFamily="34" charset="0"/>
              </a:rPr>
              <a:t>a </a:t>
            </a:r>
            <a:r>
              <a:rPr lang="en-US" sz="3200" dirty="0">
                <a:solidFill>
                  <a:prstClr val="black"/>
                </a:solidFill>
                <a:latin typeface="Calibri" panose="020F0502020204030204" pitchFamily="34" charset="0"/>
              </a:rPr>
              <a:t>solution </a:t>
            </a:r>
            <a:r>
              <a:rPr lang="en-US" sz="3200" dirty="0" smtClean="0">
                <a:solidFill>
                  <a:prstClr val="black"/>
                </a:solidFill>
                <a:latin typeface="Calibri" panose="020F0502020204030204" pitchFamily="34" charset="0"/>
              </a:rPr>
              <a:t>that </a:t>
            </a:r>
            <a:r>
              <a:rPr lang="en-US" sz="3200" dirty="0">
                <a:solidFill>
                  <a:prstClr val="black"/>
                </a:solidFill>
                <a:latin typeface="Calibri" panose="020F0502020204030204" pitchFamily="34" charset="0"/>
              </a:rPr>
              <a:t>allows the filtering of that traffic so that only a part of it is inserted in </a:t>
            </a:r>
            <a:r>
              <a:rPr lang="en-US" sz="3200" dirty="0" err="1" smtClean="0">
                <a:solidFill>
                  <a:prstClr val="black"/>
                </a:solidFill>
                <a:latin typeface="Calibri" panose="020F0502020204030204" pitchFamily="34" charset="0"/>
              </a:rPr>
              <a:t>Devo</a:t>
            </a:r>
            <a:r>
              <a:rPr lang="en-US" sz="3200" dirty="0" smtClean="0">
                <a:solidFill>
                  <a:prstClr val="black"/>
                </a:solidFill>
                <a:latin typeface="Calibri" panose="020F0502020204030204" pitchFamily="34" charset="0"/>
              </a:rPr>
              <a:t> is required </a:t>
            </a:r>
            <a:endParaRPr lang="en-US" sz="3200" dirty="0">
              <a:solidFill>
                <a:prstClr val="black"/>
              </a:solidFill>
              <a:latin typeface="Calibri" panose="020F0502020204030204" pitchFamily="34" charset="0"/>
            </a:endParaRPr>
          </a:p>
        </p:txBody>
      </p:sp>
      <p:sp>
        <p:nvSpPr>
          <p:cNvPr id="65"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66" name="Rectangle 65"/>
          <p:cNvSpPr/>
          <p:nvPr/>
        </p:nvSpPr>
        <p:spPr>
          <a:xfrm rot="16200000">
            <a:off x="-464128" y="11488386"/>
            <a:ext cx="2463138"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smtClean="0">
                <a:solidFill>
                  <a:prstClr val="white"/>
                </a:solidFill>
                <a:latin typeface="Calibri" panose="020F0502020204030204" pitchFamily="34" charset="0"/>
              </a:rPr>
              <a:t>PROBES</a:t>
            </a:r>
            <a:endParaRPr lang="en-US" sz="2400" dirty="0">
              <a:solidFill>
                <a:prstClr val="white"/>
              </a:solidFill>
              <a:latin typeface="Calibri" panose="020F0502020204030204" pitchFamily="34" charset="0"/>
            </a:endParaRPr>
          </a:p>
        </p:txBody>
      </p:sp>
      <p:sp>
        <p:nvSpPr>
          <p:cNvPr id="68" name="Rectangle 67"/>
          <p:cNvSpPr/>
          <p:nvPr/>
        </p:nvSpPr>
        <p:spPr>
          <a:xfrm rot="16200000">
            <a:off x="-477755" y="8869623"/>
            <a:ext cx="2490392"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DATA LAKE</a:t>
            </a:r>
          </a:p>
        </p:txBody>
      </p:sp>
      <p:sp>
        <p:nvSpPr>
          <p:cNvPr id="69" name="Rectangle 68"/>
          <p:cNvSpPr/>
          <p:nvPr/>
        </p:nvSpPr>
        <p:spPr>
          <a:xfrm rot="16200000">
            <a:off x="-1735649" y="5005080"/>
            <a:ext cx="5006181"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SOC-cem-sqm</a:t>
            </a:r>
          </a:p>
        </p:txBody>
      </p:sp>
      <p:sp>
        <p:nvSpPr>
          <p:cNvPr id="11" name="TextBox 13"/>
          <p:cNvSpPr txBox="1"/>
          <p:nvPr/>
        </p:nvSpPr>
        <p:spPr>
          <a:xfrm>
            <a:off x="2190900" y="3361610"/>
            <a:ext cx="5016724" cy="584775"/>
          </a:xfrm>
          <a:prstGeom prst="rect">
            <a:avLst/>
          </a:prstGeom>
          <a:noFill/>
        </p:spPr>
        <p:txBody>
          <a:bodyPr wrap="square" rtlCol="0">
            <a:spAutoFit/>
          </a:bodyPr>
          <a:lstStyle/>
          <a:p>
            <a:r>
              <a:rPr lang="en-US" sz="3200" b="1" dirty="0" smtClean="0">
                <a:solidFill>
                  <a:prstClr val="black"/>
                </a:solidFill>
                <a:latin typeface="Calibri" panose="020F0502020204030204" pitchFamily="34" charset="0"/>
              </a:rPr>
              <a:t>It is important to Know..</a:t>
            </a:r>
            <a:endParaRPr lang="en-US" sz="3200" b="1" dirty="0">
              <a:solidFill>
                <a:prstClr val="black"/>
              </a:solidFill>
              <a:latin typeface="Calibri" panose="020F0502020204030204" pitchFamily="34" charset="0"/>
            </a:endParaRPr>
          </a:p>
        </p:txBody>
      </p:sp>
      <p:sp>
        <p:nvSpPr>
          <p:cNvPr id="12" name="TextBox 13"/>
          <p:cNvSpPr txBox="1"/>
          <p:nvPr/>
        </p:nvSpPr>
        <p:spPr>
          <a:xfrm>
            <a:off x="2190900" y="4146441"/>
            <a:ext cx="9292888" cy="747897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3200" dirty="0" smtClean="0">
                <a:solidFill>
                  <a:prstClr val="black"/>
                </a:solidFill>
                <a:latin typeface="Calibri" panose="020F0502020204030204" pitchFamily="34" charset="0"/>
              </a:rPr>
              <a:t>Details </a:t>
            </a:r>
            <a:r>
              <a:rPr lang="en-US" sz="3200" dirty="0">
                <a:solidFill>
                  <a:prstClr val="black"/>
                </a:solidFill>
                <a:latin typeface="Calibri" panose="020F0502020204030204" pitchFamily="34" charset="0"/>
              </a:rPr>
              <a:t>of </a:t>
            </a:r>
            <a:r>
              <a:rPr lang="en-US" sz="3200" dirty="0" smtClean="0">
                <a:solidFill>
                  <a:prstClr val="black"/>
                </a:solidFill>
                <a:latin typeface="Calibri" panose="020F0502020204030204" pitchFamily="34" charset="0"/>
              </a:rPr>
              <a:t>the proposal </a:t>
            </a:r>
            <a:r>
              <a:rPr lang="en-US" sz="3200" dirty="0">
                <a:solidFill>
                  <a:prstClr val="black"/>
                </a:solidFill>
                <a:latin typeface="Calibri" panose="020F0502020204030204" pitchFamily="34" charset="0"/>
              </a:rPr>
              <a:t>to </a:t>
            </a:r>
            <a:r>
              <a:rPr lang="en-US" sz="3200" dirty="0" smtClean="0">
                <a:solidFill>
                  <a:prstClr val="black"/>
                </a:solidFill>
                <a:latin typeface="Calibri" panose="020F0502020204030204" pitchFamily="34" charset="0"/>
              </a:rPr>
              <a:t>make filtering:</a:t>
            </a:r>
          </a:p>
          <a:p>
            <a:pPr marL="914400" lvl="1" indent="-457200">
              <a:lnSpc>
                <a:spcPct val="150000"/>
              </a:lnSpc>
              <a:buFont typeface="Arial" panose="020B0604020202020204" pitchFamily="34" charset="0"/>
              <a:buChar char="•"/>
            </a:pPr>
            <a:r>
              <a:rPr lang="en-US" sz="3200" dirty="0" smtClean="0">
                <a:solidFill>
                  <a:prstClr val="black"/>
                </a:solidFill>
                <a:latin typeface="Calibri" panose="020F0502020204030204" pitchFamily="34" charset="0"/>
              </a:rPr>
              <a:t>Range </a:t>
            </a:r>
            <a:r>
              <a:rPr lang="en-US" sz="3200" dirty="0">
                <a:solidFill>
                  <a:prstClr val="black"/>
                </a:solidFill>
                <a:latin typeface="Calibri" panose="020F0502020204030204" pitchFamily="34" charset="0"/>
              </a:rPr>
              <a:t>of </a:t>
            </a:r>
            <a:r>
              <a:rPr lang="en-US" sz="3200" dirty="0" smtClean="0">
                <a:solidFill>
                  <a:prstClr val="black"/>
                </a:solidFill>
                <a:latin typeface="Calibri" panose="020F0502020204030204" pitchFamily="34" charset="0"/>
              </a:rPr>
              <a:t>IMSIs</a:t>
            </a:r>
          </a:p>
          <a:p>
            <a:pPr marL="914400" lvl="1" indent="-457200">
              <a:lnSpc>
                <a:spcPct val="150000"/>
              </a:lnSpc>
              <a:buFont typeface="Arial" panose="020B0604020202020204" pitchFamily="34" charset="0"/>
              <a:buChar char="•"/>
            </a:pPr>
            <a:r>
              <a:rPr lang="en-US" sz="3200" dirty="0">
                <a:solidFill>
                  <a:prstClr val="black"/>
                </a:solidFill>
                <a:latin typeface="Calibri" panose="020F0502020204030204" pitchFamily="34" charset="0"/>
              </a:rPr>
              <a:t>W</a:t>
            </a:r>
            <a:r>
              <a:rPr lang="en-US" sz="3200" dirty="0" smtClean="0">
                <a:solidFill>
                  <a:prstClr val="black"/>
                </a:solidFill>
                <a:latin typeface="Calibri" panose="020F0502020204030204" pitchFamily="34" charset="0"/>
              </a:rPr>
              <a:t>hite lists</a:t>
            </a:r>
          </a:p>
          <a:p>
            <a:pPr marL="914400" lvl="1" indent="-457200">
              <a:lnSpc>
                <a:spcPct val="150000"/>
              </a:lnSpc>
              <a:buFont typeface="Arial" panose="020B0604020202020204" pitchFamily="34" charset="0"/>
              <a:buChar char="•"/>
            </a:pPr>
            <a:r>
              <a:rPr lang="en-US" sz="3200" dirty="0">
                <a:solidFill>
                  <a:prstClr val="black"/>
                </a:solidFill>
                <a:latin typeface="Calibri" panose="020F0502020204030204" pitchFamily="34" charset="0"/>
              </a:rPr>
              <a:t>S</a:t>
            </a:r>
            <a:r>
              <a:rPr lang="en-US" sz="3200" dirty="0" smtClean="0">
                <a:solidFill>
                  <a:prstClr val="black"/>
                </a:solidFill>
                <a:latin typeface="Calibri" panose="020F0502020204030204" pitchFamily="34" charset="0"/>
              </a:rPr>
              <a:t>ampling </a:t>
            </a:r>
            <a:r>
              <a:rPr lang="en-US" sz="3200" dirty="0">
                <a:solidFill>
                  <a:prstClr val="black"/>
                </a:solidFill>
                <a:latin typeface="Calibri" panose="020F0502020204030204" pitchFamily="34" charset="0"/>
              </a:rPr>
              <a:t>of a percentage of </a:t>
            </a:r>
            <a:r>
              <a:rPr lang="en-US" sz="3200" dirty="0" smtClean="0">
                <a:solidFill>
                  <a:prstClr val="black"/>
                </a:solidFill>
                <a:latin typeface="Calibri" panose="020F0502020204030204" pitchFamily="34" charset="0"/>
              </a:rPr>
              <a:t>traffic</a:t>
            </a:r>
          </a:p>
          <a:p>
            <a:pPr marL="914400" lvl="1" indent="-457200">
              <a:lnSpc>
                <a:spcPct val="150000"/>
              </a:lnSpc>
              <a:buFont typeface="Arial" panose="020B0604020202020204" pitchFamily="34" charset="0"/>
              <a:buChar char="•"/>
            </a:pPr>
            <a:r>
              <a:rPr lang="en-US" sz="3200" dirty="0" err="1" smtClean="0">
                <a:solidFill>
                  <a:prstClr val="black"/>
                </a:solidFill>
                <a:latin typeface="Calibri" panose="020F0502020204030204" pitchFamily="34" charset="0"/>
              </a:rPr>
              <a:t>Etc</a:t>
            </a:r>
            <a:r>
              <a:rPr lang="en-US" sz="3200" dirty="0" smtClean="0">
                <a:solidFill>
                  <a:prstClr val="black"/>
                </a:solidFill>
                <a:latin typeface="Calibri" panose="020F0502020204030204" pitchFamily="34" charset="0"/>
              </a:rPr>
              <a:t>  </a:t>
            </a:r>
          </a:p>
          <a:p>
            <a:pPr marL="457200" indent="-457200">
              <a:lnSpc>
                <a:spcPct val="150000"/>
              </a:lnSpc>
              <a:buFont typeface="Arial" panose="020B0604020202020204" pitchFamily="34" charset="0"/>
              <a:buChar char="•"/>
            </a:pPr>
            <a:r>
              <a:rPr lang="en-US" sz="3200" dirty="0">
                <a:solidFill>
                  <a:prstClr val="black"/>
                </a:solidFill>
                <a:latin typeface="Calibri" panose="020F0502020204030204" pitchFamily="34" charset="0"/>
              </a:rPr>
              <a:t>P</a:t>
            </a:r>
            <a:r>
              <a:rPr lang="en-US" sz="3200" dirty="0" smtClean="0">
                <a:solidFill>
                  <a:prstClr val="black"/>
                </a:solidFill>
                <a:latin typeface="Calibri" panose="020F0502020204030204" pitchFamily="34" charset="0"/>
              </a:rPr>
              <a:t>art </a:t>
            </a:r>
            <a:r>
              <a:rPr lang="en-US" sz="3200" dirty="0">
                <a:solidFill>
                  <a:prstClr val="black"/>
                </a:solidFill>
                <a:latin typeface="Calibri" panose="020F0502020204030204" pitchFamily="34" charset="0"/>
              </a:rPr>
              <a:t>of </a:t>
            </a:r>
            <a:r>
              <a:rPr lang="en-US" sz="3200" dirty="0" smtClean="0">
                <a:solidFill>
                  <a:prstClr val="black"/>
                </a:solidFill>
                <a:latin typeface="Calibri" panose="020F0502020204030204" pitchFamily="34" charset="0"/>
              </a:rPr>
              <a:t>the </a:t>
            </a:r>
            <a:r>
              <a:rPr lang="en-US" sz="3200" dirty="0">
                <a:solidFill>
                  <a:prstClr val="black"/>
                </a:solidFill>
                <a:latin typeface="Calibri" panose="020F0502020204030204" pitchFamily="34" charset="0"/>
              </a:rPr>
              <a:t>infrastructure </a:t>
            </a:r>
            <a:r>
              <a:rPr lang="en-US" sz="3200" dirty="0" smtClean="0">
                <a:solidFill>
                  <a:prstClr val="black"/>
                </a:solidFill>
                <a:latin typeface="Calibri" panose="020F0502020204030204" pitchFamily="34" charset="0"/>
              </a:rPr>
              <a:t>in which the </a:t>
            </a:r>
            <a:r>
              <a:rPr lang="en-US" sz="3200" dirty="0">
                <a:solidFill>
                  <a:prstClr val="black"/>
                </a:solidFill>
                <a:latin typeface="Calibri" panose="020F0502020204030204" pitchFamily="34" charset="0"/>
              </a:rPr>
              <a:t>discarding of unnecessary </a:t>
            </a:r>
            <a:r>
              <a:rPr lang="en-US" sz="3200" dirty="0" smtClean="0">
                <a:solidFill>
                  <a:prstClr val="black"/>
                </a:solidFill>
                <a:latin typeface="Calibri" panose="020F0502020204030204" pitchFamily="34" charset="0"/>
              </a:rPr>
              <a:t>information takes place</a:t>
            </a:r>
          </a:p>
          <a:p>
            <a:pPr marL="457200" indent="-457200">
              <a:lnSpc>
                <a:spcPct val="150000"/>
              </a:lnSpc>
              <a:buFont typeface="Arial" panose="020B0604020202020204" pitchFamily="34" charset="0"/>
              <a:buChar char="•"/>
            </a:pPr>
            <a:r>
              <a:rPr lang="en-US" sz="3200" dirty="0" smtClean="0">
                <a:solidFill>
                  <a:prstClr val="black"/>
                </a:solidFill>
                <a:latin typeface="Calibri" panose="020F0502020204030204" pitchFamily="34" charset="0"/>
              </a:rPr>
              <a:t>Necessity of additional elements </a:t>
            </a:r>
          </a:p>
          <a:p>
            <a:pPr marL="457200" indent="-457200">
              <a:lnSpc>
                <a:spcPct val="150000"/>
              </a:lnSpc>
              <a:buFont typeface="Arial" panose="020B0604020202020204" pitchFamily="34" charset="0"/>
              <a:buChar char="•"/>
            </a:pPr>
            <a:r>
              <a:rPr lang="en-US" sz="3200" dirty="0" smtClean="0">
                <a:solidFill>
                  <a:prstClr val="black"/>
                </a:solidFill>
                <a:latin typeface="Calibri" panose="020F0502020204030204" pitchFamily="34" charset="0"/>
              </a:rPr>
              <a:t>Impact on the </a:t>
            </a:r>
            <a:r>
              <a:rPr lang="en-US" sz="3200" dirty="0">
                <a:solidFill>
                  <a:prstClr val="black"/>
                </a:solidFill>
                <a:latin typeface="Calibri" panose="020F0502020204030204" pitchFamily="34" charset="0"/>
              </a:rPr>
              <a:t>dimensioning by the intake of all or part of the user traffic</a:t>
            </a:r>
          </a:p>
        </p:txBody>
      </p:sp>
      <p:sp>
        <p:nvSpPr>
          <p:cNvPr id="16" name="Text Placeholder 2">
            <a:extLst>
              <a:ext uri="{FF2B5EF4-FFF2-40B4-BE49-F238E27FC236}">
                <a16:creationId xmlns:a16="http://schemas.microsoft.com/office/drawing/2014/main" xmlns="" id="{6777679C-0FFD-4564-9B01-1AC21A0B1ACB}"/>
              </a:ext>
            </a:extLst>
          </p:cNvPr>
          <p:cNvSpPr txBox="1">
            <a:spLocks/>
          </p:cNvSpPr>
          <p:nvPr/>
        </p:nvSpPr>
        <p:spPr>
          <a:xfrm>
            <a:off x="12335747" y="4146441"/>
            <a:ext cx="9717430" cy="9694962"/>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3200">
                <a:latin typeface="Calibri" panose="020F0502020204030204" pitchFamily="34" charset="0"/>
              </a:defRPr>
            </a:lvl1pPr>
            <a:lvl2pPr marL="914400" lvl="1" indent="-457200">
              <a:buFont typeface="Arial" panose="020B0604020202020204" pitchFamily="34" charset="0"/>
              <a:buChar char="•"/>
              <a:defRPr sz="3200">
                <a:latin typeface="Calibri" panose="020F0502020204030204" pitchFamily="34" charset="0"/>
              </a:defRPr>
            </a:lvl2pPr>
          </a:lstStyle>
          <a:p>
            <a:pPr>
              <a:lnSpc>
                <a:spcPct val="150000"/>
              </a:lnSpc>
            </a:pPr>
            <a:r>
              <a:rPr lang="en-US" dirty="0">
                <a:solidFill>
                  <a:prstClr val="black"/>
                </a:solidFill>
              </a:rPr>
              <a:t>From Data mediator:  permits to create filtering rules under some logical conditions and some filters (like particular IPs, server IPs, URIs, MSISDN…) so that </a:t>
            </a:r>
            <a:r>
              <a:rPr lang="en-US" dirty="0" err="1">
                <a:solidFill>
                  <a:prstClr val="black"/>
                </a:solidFill>
              </a:rPr>
              <a:t>xDRs</a:t>
            </a:r>
            <a:r>
              <a:rPr lang="en-US" dirty="0">
                <a:solidFill>
                  <a:prstClr val="black"/>
                </a:solidFill>
              </a:rPr>
              <a:t> are created when the </a:t>
            </a:r>
            <a:r>
              <a:rPr lang="en-US" dirty="0" err="1">
                <a:solidFill>
                  <a:prstClr val="black"/>
                </a:solidFill>
              </a:rPr>
              <a:t>the</a:t>
            </a:r>
            <a:r>
              <a:rPr lang="en-US" dirty="0">
                <a:solidFill>
                  <a:prstClr val="black"/>
                </a:solidFill>
              </a:rPr>
              <a:t> conditions in the filter are matched.</a:t>
            </a:r>
          </a:p>
          <a:p>
            <a:pPr>
              <a:lnSpc>
                <a:spcPct val="150000"/>
              </a:lnSpc>
            </a:pPr>
            <a:r>
              <a:rPr lang="en-US" dirty="0">
                <a:solidFill>
                  <a:prstClr val="black"/>
                </a:solidFill>
                <a:sym typeface="Wingdings" panose="05000000000000000000" pitchFamily="2" charset="2"/>
              </a:rPr>
              <a:t>Each </a:t>
            </a:r>
            <a:r>
              <a:rPr lang="en-US" dirty="0" err="1">
                <a:solidFill>
                  <a:prstClr val="black"/>
                </a:solidFill>
                <a:sym typeface="Wingdings" panose="05000000000000000000" pitchFamily="2" charset="2"/>
              </a:rPr>
              <a:t>xDR</a:t>
            </a:r>
            <a:r>
              <a:rPr lang="en-US" dirty="0">
                <a:solidFill>
                  <a:prstClr val="black"/>
                </a:solidFill>
                <a:sym typeface="Wingdings" panose="05000000000000000000" pitchFamily="2" charset="2"/>
              </a:rPr>
              <a:t> has different conditions to filter</a:t>
            </a:r>
          </a:p>
          <a:p>
            <a:pPr>
              <a:lnSpc>
                <a:spcPct val="150000"/>
              </a:lnSpc>
            </a:pPr>
            <a:r>
              <a:rPr lang="en-US" dirty="0">
                <a:solidFill>
                  <a:prstClr val="black"/>
                </a:solidFill>
                <a:sym typeface="Wingdings" panose="05000000000000000000" pitchFamily="2" charset="2"/>
              </a:rPr>
              <a:t>Different profiles can also be created with different filtering policies and rules (conditions, </a:t>
            </a:r>
            <a:r>
              <a:rPr lang="en-US" dirty="0" err="1">
                <a:solidFill>
                  <a:prstClr val="black"/>
                </a:solidFill>
                <a:sym typeface="Wingdings" panose="05000000000000000000" pitchFamily="2" charset="2"/>
              </a:rPr>
              <a:t>xDRs</a:t>
            </a:r>
            <a:r>
              <a:rPr lang="en-US" dirty="0">
                <a:solidFill>
                  <a:prstClr val="black"/>
                </a:solidFill>
                <a:sym typeface="Wingdings" panose="05000000000000000000" pitchFamily="2" charset="2"/>
              </a:rPr>
              <a:t> to be generated, compression, closing time, push properties…)</a:t>
            </a:r>
          </a:p>
          <a:p>
            <a:pPr>
              <a:lnSpc>
                <a:spcPct val="150000"/>
              </a:lnSpc>
            </a:pPr>
            <a:endParaRPr lang="en-US" dirty="0">
              <a:solidFill>
                <a:prstClr val="black"/>
              </a:solidFill>
              <a:sym typeface="Wingdings" panose="05000000000000000000" pitchFamily="2" charset="2"/>
            </a:endParaRPr>
          </a:p>
          <a:p>
            <a:pPr>
              <a:lnSpc>
                <a:spcPct val="150000"/>
              </a:lnSpc>
            </a:pPr>
            <a:endParaRPr lang="en-US" dirty="0">
              <a:solidFill>
                <a:prstClr val="black"/>
              </a:solidFill>
              <a:sym typeface="Wingdings" panose="05000000000000000000" pitchFamily="2" charset="2"/>
            </a:endParaRPr>
          </a:p>
          <a:p>
            <a:pPr>
              <a:lnSpc>
                <a:spcPct val="150000"/>
              </a:lnSpc>
            </a:pPr>
            <a:endParaRPr lang="en-US" dirty="0">
              <a:solidFill>
                <a:prstClr val="black"/>
              </a:solidFill>
            </a:endParaRPr>
          </a:p>
        </p:txBody>
      </p:sp>
      <p:sp>
        <p:nvSpPr>
          <p:cNvPr id="17" name="TextBox 13"/>
          <p:cNvSpPr txBox="1"/>
          <p:nvPr/>
        </p:nvSpPr>
        <p:spPr>
          <a:xfrm>
            <a:off x="12335746" y="3361610"/>
            <a:ext cx="5016724" cy="584775"/>
          </a:xfrm>
          <a:prstGeom prst="rect">
            <a:avLst/>
          </a:prstGeom>
          <a:noFill/>
        </p:spPr>
        <p:txBody>
          <a:bodyPr wrap="square" rtlCol="0">
            <a:spAutoFit/>
          </a:bodyPr>
          <a:lstStyle/>
          <a:p>
            <a:r>
              <a:rPr lang="en-US" sz="3200" b="1" dirty="0" smtClean="0">
                <a:solidFill>
                  <a:prstClr val="black"/>
                </a:solidFill>
                <a:latin typeface="Calibri" panose="020F0502020204030204" pitchFamily="34" charset="0"/>
              </a:rPr>
              <a:t>Sampling solution</a:t>
            </a:r>
            <a:endParaRPr lang="en-US" sz="3200" b="1" dirty="0">
              <a:solidFill>
                <a:prstClr val="black"/>
              </a:solidFill>
              <a:latin typeface="Calibri" panose="020F0502020204030204" pitchFamily="34" charset="0"/>
            </a:endParaRPr>
          </a:p>
        </p:txBody>
      </p:sp>
      <p:sp>
        <p:nvSpPr>
          <p:cNvPr id="15"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Agenda 20.02.2020</a:t>
            </a:r>
            <a:endParaRPr lang="en-US" sz="2400" b="1" dirty="0">
              <a:solidFill>
                <a:prstClr val="white"/>
              </a:solidFill>
              <a:latin typeface="Calibri" panose="020F0502020204030204" pitchFamily="34" charset="0"/>
            </a:endParaRPr>
          </a:p>
        </p:txBody>
      </p:sp>
    </p:spTree>
    <p:extLst>
      <p:ext uri="{BB962C8B-B14F-4D97-AF65-F5344CB8AC3E}">
        <p14:creationId xmlns:p14="http://schemas.microsoft.com/office/powerpoint/2010/main" val="1836637954"/>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defRPr/>
            </a:pPr>
            <a:r>
              <a:rPr lang="en-US" sz="4000" b="1" cap="all" dirty="0">
                <a:solidFill>
                  <a:prstClr val="black"/>
                </a:solidFill>
                <a:latin typeface="Calibri" panose="020F0502020204030204" pitchFamily="34" charset="0"/>
              </a:rPr>
              <a:t>Dimensioning and planning of deployments</a:t>
            </a:r>
          </a:p>
        </p:txBody>
      </p:sp>
      <p:sp>
        <p:nvSpPr>
          <p:cNvPr id="14" name="TextBox 13"/>
          <p:cNvSpPr txBox="1"/>
          <p:nvPr/>
        </p:nvSpPr>
        <p:spPr>
          <a:xfrm>
            <a:off x="1390800" y="1923150"/>
            <a:ext cx="21583500" cy="1077218"/>
          </a:xfrm>
          <a:prstGeom prst="rect">
            <a:avLst/>
          </a:prstGeom>
          <a:noFill/>
        </p:spPr>
        <p:txBody>
          <a:bodyPr wrap="square" rtlCol="0">
            <a:spAutoFit/>
          </a:bodyPr>
          <a:lstStyle/>
          <a:p>
            <a:r>
              <a:rPr lang="en-GB" sz="3200" dirty="0" smtClean="0">
                <a:solidFill>
                  <a:prstClr val="black"/>
                </a:solidFill>
                <a:latin typeface="Calibri" panose="020F0502020204030204" pitchFamily="34" charset="0"/>
              </a:rPr>
              <a:t>The prices estimate are based on some premises, considering a scenario A in which the 3 current nodes + 3 new ones are installed in the first year and the same</a:t>
            </a:r>
            <a:r>
              <a:rPr lang="en-GB" sz="3200" dirty="0" smtClean="0">
                <a:solidFill>
                  <a:srgbClr val="FF0000"/>
                </a:solidFill>
                <a:latin typeface="Calibri" panose="020F0502020204030204" pitchFamily="34" charset="0"/>
              </a:rPr>
              <a:t> </a:t>
            </a:r>
            <a:r>
              <a:rPr lang="en-GB" sz="3200" dirty="0" smtClean="0">
                <a:solidFill>
                  <a:prstClr val="black"/>
                </a:solidFill>
                <a:latin typeface="Calibri" panose="020F0502020204030204" pitchFamily="34" charset="0"/>
              </a:rPr>
              <a:t>in the second year, considering that it takes 6 months to install the first nodes</a:t>
            </a:r>
            <a:endParaRPr lang="en-GB" sz="3200" dirty="0">
              <a:solidFill>
                <a:prstClr val="black"/>
              </a:solidFill>
              <a:latin typeface="Calibri" panose="020F0502020204030204" pitchFamily="34" charset="0"/>
            </a:endParaRPr>
          </a:p>
        </p:txBody>
      </p:sp>
      <p:sp>
        <p:nvSpPr>
          <p:cNvPr id="65"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66" name="Rectangle 65"/>
          <p:cNvSpPr/>
          <p:nvPr/>
        </p:nvSpPr>
        <p:spPr>
          <a:xfrm rot="16200000">
            <a:off x="-464128" y="11488386"/>
            <a:ext cx="2463138"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GB" sz="2400" b="1" cap="all" dirty="0" smtClean="0">
                <a:solidFill>
                  <a:prstClr val="white"/>
                </a:solidFill>
                <a:latin typeface="Calibri" panose="020F0502020204030204" pitchFamily="34" charset="0"/>
              </a:rPr>
              <a:t>PROBES</a:t>
            </a:r>
            <a:endParaRPr lang="en-GB" sz="2400" dirty="0">
              <a:solidFill>
                <a:prstClr val="white"/>
              </a:solidFill>
              <a:latin typeface="Calibri" panose="020F0502020204030204" pitchFamily="34" charset="0"/>
            </a:endParaRPr>
          </a:p>
        </p:txBody>
      </p:sp>
      <p:sp>
        <p:nvSpPr>
          <p:cNvPr id="68" name="Rectangle 67"/>
          <p:cNvSpPr/>
          <p:nvPr/>
        </p:nvSpPr>
        <p:spPr>
          <a:xfrm rot="16200000">
            <a:off x="-477755" y="8869623"/>
            <a:ext cx="2490392"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GB" sz="2400" b="1" cap="all" dirty="0" smtClean="0">
                <a:solidFill>
                  <a:prstClr val="white"/>
                </a:solidFill>
                <a:latin typeface="Calibri" panose="020F0502020204030204" pitchFamily="34" charset="0"/>
              </a:rPr>
              <a:t>DATA LAKE</a:t>
            </a:r>
            <a:endParaRPr lang="en-GB" sz="2400" b="1" cap="all" dirty="0">
              <a:solidFill>
                <a:prstClr val="white"/>
              </a:solidFill>
              <a:latin typeface="Calibri" panose="020F0502020204030204" pitchFamily="34" charset="0"/>
            </a:endParaRPr>
          </a:p>
        </p:txBody>
      </p:sp>
      <p:sp>
        <p:nvSpPr>
          <p:cNvPr id="69" name="Rectangle 68"/>
          <p:cNvSpPr/>
          <p:nvPr/>
        </p:nvSpPr>
        <p:spPr>
          <a:xfrm rot="16200000">
            <a:off x="-1735649" y="5005080"/>
            <a:ext cx="5006181"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GB" sz="2400" b="1" cap="all" dirty="0" smtClean="0">
                <a:solidFill>
                  <a:prstClr val="white"/>
                </a:solidFill>
                <a:latin typeface="Calibri" panose="020F0502020204030204" pitchFamily="34" charset="0"/>
              </a:rPr>
              <a:t>SOC-</a:t>
            </a:r>
            <a:r>
              <a:rPr lang="en-GB" sz="2400" b="1" cap="all" dirty="0" err="1" smtClean="0">
                <a:solidFill>
                  <a:prstClr val="white"/>
                </a:solidFill>
                <a:latin typeface="Calibri" panose="020F0502020204030204" pitchFamily="34" charset="0"/>
              </a:rPr>
              <a:t>cem</a:t>
            </a:r>
            <a:r>
              <a:rPr lang="en-GB" sz="2400" b="1" cap="all" dirty="0" smtClean="0">
                <a:solidFill>
                  <a:prstClr val="white"/>
                </a:solidFill>
                <a:latin typeface="Calibri" panose="020F0502020204030204" pitchFamily="34" charset="0"/>
              </a:rPr>
              <a:t>-</a:t>
            </a:r>
            <a:r>
              <a:rPr lang="en-GB" sz="2400" b="1" cap="all" dirty="0" err="1" smtClean="0">
                <a:solidFill>
                  <a:prstClr val="white"/>
                </a:solidFill>
                <a:latin typeface="Calibri" panose="020F0502020204030204" pitchFamily="34" charset="0"/>
              </a:rPr>
              <a:t>sqm</a:t>
            </a:r>
            <a:endParaRPr lang="en-GB" sz="2400" b="1" cap="all" dirty="0">
              <a:solidFill>
                <a:prstClr val="white"/>
              </a:solidFill>
              <a:latin typeface="Calibri" panose="020F0502020204030204" pitchFamily="34" charset="0"/>
            </a:endParaRPr>
          </a:p>
        </p:txBody>
      </p:sp>
      <p:sp>
        <p:nvSpPr>
          <p:cNvPr id="8" name="Rectángulo 7"/>
          <p:cNvSpPr/>
          <p:nvPr/>
        </p:nvSpPr>
        <p:spPr>
          <a:xfrm>
            <a:off x="1855831" y="3790815"/>
            <a:ext cx="19955298" cy="4216539"/>
          </a:xfrm>
          <a:prstGeom prst="rect">
            <a:avLst/>
          </a:prstGeom>
          <a:noFill/>
        </p:spPr>
        <p:txBody>
          <a:bodyPr wrap="square">
            <a:spAutoFit/>
          </a:bodyPr>
          <a:lstStyle/>
          <a:p>
            <a:r>
              <a:rPr lang="en-GB" sz="2800" b="1" dirty="0" smtClean="0">
                <a:solidFill>
                  <a:prstClr val="black"/>
                </a:solidFill>
                <a:latin typeface="Calibri" panose="020F0502020204030204" pitchFamily="34" charset="0"/>
                <a:cs typeface="Calibri" panose="020F0502020204030204" pitchFamily="34" charset="0"/>
              </a:rPr>
              <a:t>Considerations:</a:t>
            </a:r>
          </a:p>
          <a:p>
            <a:pPr marL="342900" indent="-342900">
              <a:buFont typeface="Arial" panose="020B0604020202020204" pitchFamily="34" charset="0"/>
              <a:buChar char="•"/>
            </a:pPr>
            <a:r>
              <a:rPr lang="en-GB" sz="2400" dirty="0" smtClean="0">
                <a:solidFill>
                  <a:prstClr val="black"/>
                </a:solidFill>
                <a:latin typeface="Calibri" panose="020F0502020204030204" pitchFamily="34" charset="0"/>
                <a:cs typeface="Calibri" panose="020F0502020204030204" pitchFamily="34" charset="0"/>
              </a:rPr>
              <a:t>In 2020 installation of 3 optimization nodes (already contracted) and another 3 by 2021 (not contracted)</a:t>
            </a:r>
          </a:p>
          <a:p>
            <a:pPr marL="342900" indent="-342900">
              <a:buFont typeface="Arial" panose="020B0604020202020204" pitchFamily="34" charset="0"/>
              <a:buChar char="•"/>
            </a:pPr>
            <a:r>
              <a:rPr lang="en-GB" sz="2400" dirty="0" smtClean="0">
                <a:solidFill>
                  <a:prstClr val="black"/>
                </a:solidFill>
                <a:latin typeface="Calibri" panose="020F0502020204030204" pitchFamily="34" charset="0"/>
                <a:cs typeface="Calibri" panose="020F0502020204030204" pitchFamily="34" charset="0"/>
              </a:rPr>
              <a:t>Installation of 3 new nodes per year (2020 and 2021), with a total of 12 nodes</a:t>
            </a:r>
          </a:p>
          <a:p>
            <a:pPr marL="342900" indent="-342900">
              <a:buFont typeface="Arial" panose="020B0604020202020204" pitchFamily="34" charset="0"/>
              <a:buChar char="•"/>
            </a:pPr>
            <a:r>
              <a:rPr lang="en-GB" sz="2400" dirty="0" smtClean="0">
                <a:solidFill>
                  <a:prstClr val="black"/>
                </a:solidFill>
                <a:latin typeface="Calibri" panose="020F0502020204030204" pitchFamily="34" charset="0"/>
                <a:cs typeface="Calibri" panose="020F0502020204030204" pitchFamily="34" charset="0"/>
              </a:rPr>
              <a:t>The dimensioning of the HW and the calculation of the licenses was made with the </a:t>
            </a:r>
            <a:r>
              <a:rPr lang="en-GB" sz="2400" dirty="0" err="1" smtClean="0">
                <a:solidFill>
                  <a:prstClr val="black"/>
                </a:solidFill>
                <a:latin typeface="Calibri" panose="020F0502020204030204" pitchFamily="34" charset="0"/>
                <a:cs typeface="Calibri" panose="020F0502020204030204" pitchFamily="34" charset="0"/>
              </a:rPr>
              <a:t>Gbps</a:t>
            </a:r>
            <a:r>
              <a:rPr lang="en-GB" sz="2400" dirty="0" smtClean="0">
                <a:solidFill>
                  <a:prstClr val="black"/>
                </a:solidFill>
                <a:latin typeface="Calibri" panose="020F0502020204030204" pitchFamily="34" charset="0"/>
                <a:cs typeface="Calibri" panose="020F0502020204030204" pitchFamily="34" charset="0"/>
              </a:rPr>
              <a:t> data </a:t>
            </a:r>
            <a:r>
              <a:rPr lang="en-GB" sz="2400" dirty="0" err="1" smtClean="0">
                <a:solidFill>
                  <a:prstClr val="black"/>
                </a:solidFill>
                <a:latin typeface="Calibri" panose="020F0502020204030204" pitchFamily="34" charset="0"/>
                <a:cs typeface="Calibri" panose="020F0502020204030204" pitchFamily="34" charset="0"/>
              </a:rPr>
              <a:t>Telefónica</a:t>
            </a:r>
            <a:r>
              <a:rPr lang="en-GB" sz="2400" dirty="0" smtClean="0">
                <a:solidFill>
                  <a:prstClr val="black"/>
                </a:solidFill>
                <a:latin typeface="Calibri" panose="020F0502020204030204" pitchFamily="34" charset="0"/>
                <a:cs typeface="Calibri" panose="020F0502020204030204" pitchFamily="34" charset="0"/>
              </a:rPr>
              <a:t> gave us of the estimated traffic for the end of 2020 and 2021</a:t>
            </a:r>
          </a:p>
          <a:p>
            <a:pPr marL="342900" indent="-342900">
              <a:buFont typeface="Arial" panose="020B0604020202020204" pitchFamily="34" charset="0"/>
              <a:buChar char="•"/>
            </a:pPr>
            <a:r>
              <a:rPr lang="en-GB" sz="2400" dirty="0" smtClean="0">
                <a:solidFill>
                  <a:prstClr val="black"/>
                </a:solidFill>
                <a:latin typeface="Calibri" panose="020F0502020204030204" pitchFamily="34" charset="0"/>
                <a:cs typeface="Calibri" panose="020F0502020204030204" pitchFamily="34" charset="0"/>
              </a:rPr>
              <a:t>The SW is perpetually licensed (payment once and maintenance the following years), it includes the extraction of all data that the IPR can get</a:t>
            </a:r>
          </a:p>
          <a:p>
            <a:pPr marL="342900" indent="-342900">
              <a:buFont typeface="Arial" panose="020B0604020202020204" pitchFamily="34" charset="0"/>
              <a:buChar char="•"/>
            </a:pPr>
            <a:r>
              <a:rPr lang="en-GB" sz="2400" dirty="0" smtClean="0">
                <a:solidFill>
                  <a:prstClr val="black"/>
                </a:solidFill>
                <a:latin typeface="Calibri" panose="020F0502020204030204" pitchFamily="34" charset="0"/>
                <a:cs typeface="Calibri" panose="020F0502020204030204" pitchFamily="34" charset="0"/>
              </a:rPr>
              <a:t>The dimensioning of HW is for the traffic foreseen at the end of 2021</a:t>
            </a:r>
          </a:p>
          <a:p>
            <a:pPr marL="342900" indent="-342900">
              <a:buFont typeface="Arial" panose="020B0604020202020204" pitchFamily="34" charset="0"/>
              <a:buChar char="•"/>
            </a:pPr>
            <a:r>
              <a:rPr lang="en-GB" sz="2400" dirty="0" smtClean="0">
                <a:solidFill>
                  <a:prstClr val="black"/>
                </a:solidFill>
                <a:latin typeface="Calibri" panose="020F0502020204030204" pitchFamily="34" charset="0"/>
                <a:cs typeface="Calibri" panose="020F0502020204030204" pitchFamily="34" charset="0"/>
              </a:rPr>
              <a:t>The professional services after the year of installation are a minimum performance per node to update the SW versions ('Major Release' per year)</a:t>
            </a:r>
          </a:p>
          <a:p>
            <a:pPr marL="342900" indent="-342900">
              <a:buFont typeface="Arial" panose="020B0604020202020204" pitchFamily="34" charset="0"/>
              <a:buChar char="•"/>
            </a:pPr>
            <a:r>
              <a:rPr lang="en-GB" sz="2400" dirty="0" smtClean="0">
                <a:solidFill>
                  <a:prstClr val="black"/>
                </a:solidFill>
                <a:latin typeface="Calibri" panose="020F0502020204030204" pitchFamily="34" charset="0"/>
                <a:cs typeface="Calibri" panose="020F0502020204030204" pitchFamily="34" charset="0"/>
              </a:rPr>
              <a:t>There are 3 training courses considered for the first year</a:t>
            </a:r>
          </a:p>
          <a:p>
            <a:pPr marL="342900" indent="-342900">
              <a:buFont typeface="Arial" panose="020B0604020202020204" pitchFamily="34" charset="0"/>
              <a:buChar char="•"/>
            </a:pPr>
            <a:r>
              <a:rPr lang="en-GB" sz="2400" dirty="0" smtClean="0">
                <a:solidFill>
                  <a:prstClr val="black"/>
                </a:solidFill>
                <a:latin typeface="Calibri" panose="020F0502020204030204" pitchFamily="34" charset="0"/>
                <a:cs typeface="Calibri" panose="020F0502020204030204" pitchFamily="34" charset="0"/>
              </a:rPr>
              <a:t>A Resident engineer is considered since the installation of the first node (6 months in 2020 and 12 months in 2021 onwards)</a:t>
            </a:r>
          </a:p>
          <a:p>
            <a:pPr marL="342900" indent="-342900">
              <a:buFont typeface="Arial" panose="020B0604020202020204" pitchFamily="34" charset="0"/>
              <a:buChar char="•"/>
            </a:pPr>
            <a:r>
              <a:rPr lang="en-GB" sz="2400" dirty="0" smtClean="0">
                <a:solidFill>
                  <a:prstClr val="black"/>
                </a:solidFill>
                <a:latin typeface="Calibri" panose="020F0502020204030204" pitchFamily="34" charset="0"/>
                <a:cs typeface="Calibri" panose="020F0502020204030204" pitchFamily="34" charset="0"/>
              </a:rPr>
              <a:t> In the year 2022, there are not HW extensions or licenses, only maintenance, Professional Services and the Resident Engineer</a:t>
            </a:r>
          </a:p>
        </p:txBody>
      </p:sp>
      <p:sp>
        <p:nvSpPr>
          <p:cNvPr id="20" name="Rectángulo 7"/>
          <p:cNvSpPr/>
          <p:nvPr/>
        </p:nvSpPr>
        <p:spPr>
          <a:xfrm>
            <a:off x="1855831" y="10197455"/>
            <a:ext cx="20702258" cy="2739211"/>
          </a:xfrm>
          <a:prstGeom prst="rect">
            <a:avLst/>
          </a:prstGeom>
          <a:noFill/>
        </p:spPr>
        <p:txBody>
          <a:bodyPr wrap="square">
            <a:spAutoFit/>
          </a:bodyPr>
          <a:lstStyle/>
          <a:p>
            <a:endParaRPr lang="en-GB" sz="2400" dirty="0" smtClean="0">
              <a:solidFill>
                <a:prstClr val="black"/>
              </a:solidFill>
              <a:latin typeface="Calibri" panose="020F0502020204030204" pitchFamily="34" charset="0"/>
              <a:cs typeface="Calibri" panose="020F0502020204030204" pitchFamily="34" charset="0"/>
            </a:endParaRPr>
          </a:p>
          <a:p>
            <a:r>
              <a:rPr lang="en-GB" sz="2800" b="1" dirty="0" smtClean="0">
                <a:solidFill>
                  <a:prstClr val="black"/>
                </a:solidFill>
                <a:latin typeface="Calibri" panose="020F0502020204030204" pitchFamily="34" charset="0"/>
                <a:cs typeface="Calibri" panose="020F0502020204030204" pitchFamily="34" charset="0"/>
              </a:rPr>
              <a:t>Notes:</a:t>
            </a:r>
          </a:p>
          <a:p>
            <a:pPr marL="342900" indent="-342900">
              <a:buFont typeface="Arial" panose="020B0604020202020204" pitchFamily="34" charset="0"/>
              <a:buChar char="•"/>
            </a:pPr>
            <a:r>
              <a:rPr lang="en-GB" sz="2400" b="1" dirty="0" smtClean="0">
                <a:solidFill>
                  <a:prstClr val="black"/>
                </a:solidFill>
                <a:latin typeface="Calibri" panose="020F0502020204030204" pitchFamily="34" charset="0"/>
                <a:cs typeface="Calibri" panose="020F0502020204030204" pitchFamily="34" charset="0"/>
              </a:rPr>
              <a:t>Current node</a:t>
            </a:r>
            <a:r>
              <a:rPr lang="en-GB" sz="2400" dirty="0" smtClean="0">
                <a:solidFill>
                  <a:prstClr val="black"/>
                </a:solidFill>
                <a:latin typeface="Calibri" panose="020F0502020204030204" pitchFamily="34" charset="0"/>
                <a:cs typeface="Calibri" panose="020F0502020204030204" pitchFamily="34" charset="0"/>
              </a:rPr>
              <a:t>: By reusing the nodes we are already installing from the optimization Project.  It will be </a:t>
            </a:r>
            <a:r>
              <a:rPr lang="en-GB" sz="2400" dirty="0" err="1" smtClean="0">
                <a:solidFill>
                  <a:prstClr val="black"/>
                </a:solidFill>
                <a:latin typeface="Calibri" panose="020F0502020204030204" pitchFamily="34" charset="0"/>
                <a:cs typeface="Calibri" panose="020F0502020204030204" pitchFamily="34" charset="0"/>
              </a:rPr>
              <a:t>necesarry</a:t>
            </a:r>
            <a:r>
              <a:rPr lang="en-GB" sz="2400" dirty="0" smtClean="0">
                <a:solidFill>
                  <a:prstClr val="black"/>
                </a:solidFill>
                <a:latin typeface="Calibri" panose="020F0502020204030204" pitchFamily="34" charset="0"/>
                <a:cs typeface="Calibri" panose="020F0502020204030204" pitchFamily="34" charset="0"/>
              </a:rPr>
              <a:t> to add some additional HW to do the DPI (1 card and 2 data storage servers)</a:t>
            </a:r>
          </a:p>
          <a:p>
            <a:pPr marL="342900" indent="-342900">
              <a:buFont typeface="Arial" panose="020B0604020202020204" pitchFamily="34" charset="0"/>
              <a:buChar char="•"/>
            </a:pPr>
            <a:r>
              <a:rPr lang="en-GB" sz="2400" b="1" dirty="0" smtClean="0">
                <a:solidFill>
                  <a:prstClr val="black"/>
                </a:solidFill>
                <a:latin typeface="Calibri" panose="020F0502020204030204" pitchFamily="34" charset="0"/>
                <a:cs typeface="Calibri" panose="020F0502020204030204" pitchFamily="34" charset="0"/>
              </a:rPr>
              <a:t>New node: </a:t>
            </a:r>
            <a:r>
              <a:rPr lang="en-GB" sz="2400" dirty="0" smtClean="0">
                <a:solidFill>
                  <a:prstClr val="black"/>
                </a:solidFill>
                <a:latin typeface="Calibri" panose="020F0502020204030204" pitchFamily="34" charset="0"/>
                <a:cs typeface="Calibri" panose="020F0502020204030204" pitchFamily="34" charset="0"/>
              </a:rPr>
              <a:t>Using the same Service Gateway (SG-</a:t>
            </a:r>
            <a:r>
              <a:rPr lang="en-GB" sz="2400" dirty="0" err="1" smtClean="0">
                <a:solidFill>
                  <a:prstClr val="black"/>
                </a:solidFill>
                <a:latin typeface="Calibri" panose="020F0502020204030204" pitchFamily="34" charset="0"/>
                <a:cs typeface="Calibri" panose="020F0502020204030204" pitchFamily="34" charset="0"/>
              </a:rPr>
              <a:t>Tera</a:t>
            </a:r>
            <a:r>
              <a:rPr lang="en-GB" sz="2400" dirty="0" smtClean="0">
                <a:solidFill>
                  <a:prstClr val="black"/>
                </a:solidFill>
                <a:latin typeface="Calibri" panose="020F0502020204030204" pitchFamily="34" charset="0"/>
                <a:cs typeface="Calibri" panose="020F0502020204030204" pitchFamily="34" charset="0"/>
              </a:rPr>
              <a:t>) that is in the nodes of the optimization project</a:t>
            </a:r>
          </a:p>
          <a:p>
            <a:pPr marL="342900" indent="-342900">
              <a:buFont typeface="Arial" panose="020B0604020202020204" pitchFamily="34" charset="0"/>
              <a:buChar char="•"/>
            </a:pPr>
            <a:r>
              <a:rPr lang="en-GB" sz="2400" b="1" dirty="0" smtClean="0">
                <a:solidFill>
                  <a:prstClr val="black"/>
                </a:solidFill>
                <a:latin typeface="Calibri" panose="020F0502020204030204" pitchFamily="34" charset="0"/>
                <a:cs typeface="Calibri" panose="020F0502020204030204" pitchFamily="34" charset="0"/>
              </a:rPr>
              <a:t>Maintenance: </a:t>
            </a:r>
            <a:r>
              <a:rPr lang="en-GB" sz="2400" dirty="0" smtClean="0">
                <a:solidFill>
                  <a:prstClr val="black"/>
                </a:solidFill>
                <a:latin typeface="Calibri" panose="020F0502020204030204" pitchFamily="34" charset="0"/>
                <a:cs typeface="Calibri" panose="020F0502020204030204" pitchFamily="34" charset="0"/>
              </a:rPr>
              <a:t>15% HW (5% FLM + 10% HW)</a:t>
            </a:r>
          </a:p>
          <a:p>
            <a:pPr marL="342900" indent="-342900">
              <a:buFont typeface="Arial" panose="020B0604020202020204" pitchFamily="34" charset="0"/>
              <a:buChar char="•"/>
            </a:pPr>
            <a:r>
              <a:rPr lang="en-GB" sz="2400" dirty="0" smtClean="0">
                <a:solidFill>
                  <a:prstClr val="black"/>
                </a:solidFill>
                <a:latin typeface="Calibri" panose="020F0502020204030204" pitchFamily="34" charset="0"/>
                <a:cs typeface="Calibri" panose="020F0502020204030204" pitchFamily="34" charset="0"/>
              </a:rPr>
              <a:t>18% SW</a:t>
            </a:r>
            <a:endParaRPr lang="en-GB" sz="2400" dirty="0">
              <a:solidFill>
                <a:prstClr val="black"/>
              </a:solidFill>
              <a:latin typeface="Calibri" panose="020F0502020204030204" pitchFamily="34" charset="0"/>
              <a:cs typeface="Calibri" panose="020F0502020204030204" pitchFamily="34" charset="0"/>
            </a:endParaRPr>
          </a:p>
        </p:txBody>
      </p:sp>
      <p:sp>
        <p:nvSpPr>
          <p:cNvPr id="21"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Agenda 20.02.2020</a:t>
            </a:r>
            <a:endParaRPr lang="en-US" sz="2400" b="1" dirty="0">
              <a:solidFill>
                <a:prstClr val="white"/>
              </a:solidFill>
              <a:latin typeface="Calibri" panose="020F0502020204030204" pitchFamily="34" charset="0"/>
            </a:endParaRPr>
          </a:p>
        </p:txBody>
      </p:sp>
    </p:spTree>
    <p:extLst>
      <p:ext uri="{BB962C8B-B14F-4D97-AF65-F5344CB8AC3E}">
        <p14:creationId xmlns:p14="http://schemas.microsoft.com/office/powerpoint/2010/main" val="3303913610"/>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defRPr/>
            </a:pPr>
            <a:r>
              <a:rPr lang="en-US" sz="4000" b="1" cap="all" dirty="0">
                <a:solidFill>
                  <a:prstClr val="black"/>
                </a:solidFill>
                <a:latin typeface="Calibri" panose="020F0502020204030204" pitchFamily="34" charset="0"/>
              </a:rPr>
              <a:t>5G monitoring solution </a:t>
            </a:r>
          </a:p>
        </p:txBody>
      </p:sp>
      <p:sp>
        <p:nvSpPr>
          <p:cNvPr id="14" name="TextBox 13"/>
          <p:cNvSpPr txBox="1"/>
          <p:nvPr/>
        </p:nvSpPr>
        <p:spPr>
          <a:xfrm>
            <a:off x="1390800" y="1923150"/>
            <a:ext cx="21583500" cy="584775"/>
          </a:xfrm>
          <a:prstGeom prst="rect">
            <a:avLst/>
          </a:prstGeom>
          <a:noFill/>
        </p:spPr>
        <p:txBody>
          <a:bodyPr wrap="square" rtlCol="0">
            <a:spAutoFit/>
          </a:bodyPr>
          <a:lstStyle/>
          <a:p>
            <a:r>
              <a:rPr lang="en-US" sz="3200" dirty="0">
                <a:solidFill>
                  <a:prstClr val="black"/>
                </a:solidFill>
                <a:latin typeface="Calibri" panose="020F0502020204030204" pitchFamily="34" charset="0"/>
              </a:rPr>
              <a:t>Evolution to 5G: LTE</a:t>
            </a:r>
          </a:p>
        </p:txBody>
      </p:sp>
      <p:sp>
        <p:nvSpPr>
          <p:cNvPr id="65"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66" name="Rectangle 65"/>
          <p:cNvSpPr/>
          <p:nvPr/>
        </p:nvSpPr>
        <p:spPr>
          <a:xfrm rot="16200000">
            <a:off x="-464128" y="11488386"/>
            <a:ext cx="2463138"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smtClean="0">
                <a:solidFill>
                  <a:prstClr val="white"/>
                </a:solidFill>
                <a:latin typeface="Calibri" panose="020F0502020204030204" pitchFamily="34" charset="0"/>
              </a:rPr>
              <a:t>PROBES</a:t>
            </a:r>
            <a:endParaRPr lang="en-US" sz="2400" dirty="0">
              <a:solidFill>
                <a:prstClr val="white"/>
              </a:solidFill>
              <a:latin typeface="Calibri" panose="020F0502020204030204" pitchFamily="34" charset="0"/>
            </a:endParaRPr>
          </a:p>
        </p:txBody>
      </p:sp>
      <p:sp>
        <p:nvSpPr>
          <p:cNvPr id="68" name="Rectangle 67"/>
          <p:cNvSpPr/>
          <p:nvPr/>
        </p:nvSpPr>
        <p:spPr>
          <a:xfrm rot="16200000">
            <a:off x="-477755" y="8869623"/>
            <a:ext cx="2490392"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DATA LAKE</a:t>
            </a:r>
          </a:p>
        </p:txBody>
      </p:sp>
      <p:sp>
        <p:nvSpPr>
          <p:cNvPr id="69" name="Rectangle 68"/>
          <p:cNvSpPr/>
          <p:nvPr/>
        </p:nvSpPr>
        <p:spPr>
          <a:xfrm rot="16200000">
            <a:off x="-1735649" y="5005080"/>
            <a:ext cx="5006181"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SOC-cem-sqm</a:t>
            </a:r>
          </a:p>
        </p:txBody>
      </p:sp>
      <p:pic>
        <p:nvPicPr>
          <p:cNvPr id="10" name="Picture 1">
            <a:extLst>
              <a:ext uri="{FF2B5EF4-FFF2-40B4-BE49-F238E27FC236}">
                <a16:creationId xmlns:a16="http://schemas.microsoft.com/office/drawing/2014/main" xmlns="" id="{FFE3A4D6-1237-4121-B90B-91EB0BD24AE8}"/>
              </a:ext>
            </a:extLst>
          </p:cNvPr>
          <p:cNvPicPr>
            <a:picLocks noChangeAspect="1"/>
          </p:cNvPicPr>
          <p:nvPr/>
        </p:nvPicPr>
        <p:blipFill>
          <a:blip r:embed="rId4"/>
          <a:stretch>
            <a:fillRect/>
          </a:stretch>
        </p:blipFill>
        <p:spPr>
          <a:xfrm>
            <a:off x="1390799" y="3337589"/>
            <a:ext cx="11720937" cy="8033887"/>
          </a:xfrm>
          <a:prstGeom prst="rect">
            <a:avLst/>
          </a:prstGeom>
        </p:spPr>
      </p:pic>
      <p:pic>
        <p:nvPicPr>
          <p:cNvPr id="11" name="Picture 2">
            <a:extLst>
              <a:ext uri="{FF2B5EF4-FFF2-40B4-BE49-F238E27FC236}">
                <a16:creationId xmlns:a16="http://schemas.microsoft.com/office/drawing/2014/main" xmlns="" id="{710AA351-ADFB-4006-904F-68C970F0B2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43034" y="3348724"/>
            <a:ext cx="10861572" cy="8022753"/>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Agenda 20.02.2020</a:t>
            </a:r>
            <a:endParaRPr lang="en-US" sz="2400" b="1" dirty="0">
              <a:solidFill>
                <a:prstClr val="white"/>
              </a:solidFill>
              <a:latin typeface="Calibri" panose="020F0502020204030204" pitchFamily="34" charset="0"/>
            </a:endParaRPr>
          </a:p>
        </p:txBody>
      </p:sp>
      <p:pic>
        <p:nvPicPr>
          <p:cNvPr id="13" name="Picture 2">
            <a:extLst>
              <a:ext uri="{FF2B5EF4-FFF2-40B4-BE49-F238E27FC236}">
                <a16:creationId xmlns:a16="http://schemas.microsoft.com/office/drawing/2014/main" xmlns="" id="{710AA351-ADFB-4006-904F-68C970F0B2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26992" y="3337589"/>
            <a:ext cx="10861572" cy="8022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555339"/>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Understanding of a</a:t>
            </a:r>
          </a:p>
          <a:p>
            <a:pPr marL="0" lvl="0" indent="0" algn="ctr">
              <a:buNone/>
            </a:pPr>
            <a:r>
              <a:rPr lang="en-US" sz="2400" b="1" dirty="0" smtClean="0">
                <a:solidFill>
                  <a:prstClr val="white"/>
                </a:solidFill>
                <a:latin typeface="Calibri" panose="020F0502020204030204" pitchFamily="34" charset="0"/>
              </a:rPr>
              <a:t>SOC Solution</a:t>
            </a:r>
            <a:endParaRPr lang="en-US" sz="2400" b="1" dirty="0">
              <a:solidFill>
                <a:prstClr val="white"/>
              </a:solidFill>
              <a:latin typeface="Calibri" panose="020F0502020204030204" pitchFamily="34" charset="0"/>
            </a:endParaRPr>
          </a:p>
        </p:txBody>
      </p:sp>
      <p:sp>
        <p:nvSpPr>
          <p:cNvPr id="4" name="Rectángulo 25"/>
          <p:cNvSpPr/>
          <p:nvPr/>
        </p:nvSpPr>
        <p:spPr>
          <a:xfrm>
            <a:off x="1390800" y="873133"/>
            <a:ext cx="16459200"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defRPr/>
            </a:pPr>
            <a:r>
              <a:rPr lang="en-US" sz="4000" b="1" dirty="0" smtClean="0">
                <a:solidFill>
                  <a:prstClr val="black"/>
                </a:solidFill>
                <a:latin typeface="Calibri" panose="020F0502020204030204" pitchFamily="34" charset="0"/>
              </a:rPr>
              <a:t>OUR UNDERSTANDING</a:t>
            </a:r>
            <a:endParaRPr lang="en-US" sz="4000" b="1" dirty="0">
              <a:solidFill>
                <a:prstClr val="black"/>
              </a:solidFill>
              <a:latin typeface="Calibri" panose="020F0502020204030204" pitchFamily="34" charset="0"/>
            </a:endParaRPr>
          </a:p>
        </p:txBody>
      </p:sp>
      <p:sp>
        <p:nvSpPr>
          <p:cNvPr id="21" name="Slide Number Placeholder 20"/>
          <p:cNvSpPr>
            <a:spLocks noGrp="1"/>
          </p:cNvSpPr>
          <p:nvPr>
            <p:ph type="sldNum" sz="quarter" idx="2"/>
          </p:nvPr>
        </p:nvSpPr>
        <p:spPr/>
        <p:txBody>
          <a:bodyPr/>
          <a:lstStyle/>
          <a:p>
            <a:fld id="{86CB4B4D-7CA3-9044-876B-883B54F8677D}" type="slidenum">
              <a:rPr lang="en-US" smtClean="0">
                <a:solidFill>
                  <a:prstClr val="black">
                    <a:tint val="75000"/>
                  </a:prstClr>
                </a:solidFill>
                <a:latin typeface="Calibri" panose="020F0502020204030204" pitchFamily="34" charset="0"/>
              </a:rPr>
              <a:pPr/>
              <a:t>5</a:t>
            </a:fld>
            <a:endParaRPr lang="en-US">
              <a:solidFill>
                <a:prstClr val="black">
                  <a:tint val="75000"/>
                </a:prstClr>
              </a:solidFill>
              <a:latin typeface="Calibri" panose="020F0502020204030204" pitchFamily="34" charset="0"/>
            </a:endParaRPr>
          </a:p>
        </p:txBody>
      </p:sp>
      <p:sp>
        <p:nvSpPr>
          <p:cNvPr id="23" name="TextBox 22"/>
          <p:cNvSpPr txBox="1"/>
          <p:nvPr/>
        </p:nvSpPr>
        <p:spPr>
          <a:xfrm>
            <a:off x="1390799" y="1923150"/>
            <a:ext cx="21973255" cy="1569660"/>
          </a:xfrm>
          <a:prstGeom prst="rect">
            <a:avLst/>
          </a:prstGeom>
          <a:noFill/>
        </p:spPr>
        <p:txBody>
          <a:bodyPr wrap="square" rtlCol="0">
            <a:spAutoFit/>
          </a:bodyPr>
          <a:lstStyle/>
          <a:p>
            <a:r>
              <a:rPr lang="en-US" sz="3200" dirty="0" smtClean="0">
                <a:solidFill>
                  <a:prstClr val="black"/>
                </a:solidFill>
                <a:latin typeface="Calibri" panose="020F0502020204030204" pitchFamily="34" charset="0"/>
              </a:rPr>
              <a:t>SOC Solution is able to identify faults and performance </a:t>
            </a:r>
            <a:r>
              <a:rPr lang="en-US" sz="3200" dirty="0">
                <a:solidFill>
                  <a:prstClr val="black"/>
                </a:solidFill>
                <a:latin typeface="Calibri" panose="020F0502020204030204" pitchFamily="34" charset="0"/>
              </a:rPr>
              <a:t>bottlenecks </a:t>
            </a:r>
            <a:r>
              <a:rPr lang="en-US" sz="3200" dirty="0" smtClean="0">
                <a:solidFill>
                  <a:prstClr val="black"/>
                </a:solidFill>
                <a:latin typeface="Calibri" panose="020F0502020204030204" pitchFamily="34" charset="0"/>
              </a:rPr>
              <a:t>with </a:t>
            </a:r>
            <a:r>
              <a:rPr lang="en-US" sz="3200" b="1" dirty="0" smtClean="0">
                <a:solidFill>
                  <a:prstClr val="black"/>
                </a:solidFill>
                <a:latin typeface="Calibri" panose="020F0502020204030204" pitchFamily="34" charset="0"/>
              </a:rPr>
              <a:t>focus on service </a:t>
            </a:r>
            <a:r>
              <a:rPr lang="en-US" sz="3200" b="1" dirty="0">
                <a:solidFill>
                  <a:prstClr val="black"/>
                </a:solidFill>
                <a:latin typeface="Calibri" panose="020F0502020204030204" pitchFamily="34" charset="0"/>
              </a:rPr>
              <a:t>quality </a:t>
            </a:r>
            <a:r>
              <a:rPr lang="en-US" sz="3200" dirty="0">
                <a:solidFill>
                  <a:prstClr val="black"/>
                </a:solidFill>
                <a:latin typeface="Calibri" panose="020F0502020204030204" pitchFamily="34" charset="0"/>
              </a:rPr>
              <a:t>and </a:t>
            </a:r>
            <a:r>
              <a:rPr lang="en-US" sz="3200" dirty="0" smtClean="0">
                <a:solidFill>
                  <a:prstClr val="black"/>
                </a:solidFill>
                <a:latin typeface="Calibri" panose="020F0502020204030204" pitchFamily="34" charset="0"/>
              </a:rPr>
              <a:t>to resolve them </a:t>
            </a:r>
            <a:r>
              <a:rPr lang="en-US" sz="3200" dirty="0">
                <a:solidFill>
                  <a:prstClr val="black"/>
                </a:solidFill>
                <a:latin typeface="Calibri" panose="020F0502020204030204" pitchFamily="34" charset="0"/>
              </a:rPr>
              <a:t>proactively </a:t>
            </a:r>
            <a:r>
              <a:rPr lang="en-US" sz="3200" dirty="0" smtClean="0">
                <a:solidFill>
                  <a:prstClr val="black"/>
                </a:solidFill>
                <a:latin typeface="Calibri" panose="020F0502020204030204" pitchFamily="34" charset="0"/>
              </a:rPr>
              <a:t>to ensure the best customer experience avoiding service impact. Our Customer Centric Approach goes from monitoring and control to be full </a:t>
            </a:r>
            <a:r>
              <a:rPr lang="en-US" sz="3200" b="1" dirty="0" smtClean="0">
                <a:solidFill>
                  <a:prstClr val="black"/>
                </a:solidFill>
                <a:latin typeface="Calibri" panose="020F0502020204030204" pitchFamily="34" charset="0"/>
              </a:rPr>
              <a:t>Data </a:t>
            </a:r>
            <a:r>
              <a:rPr lang="en-US" sz="3200" b="1" dirty="0">
                <a:solidFill>
                  <a:prstClr val="black"/>
                </a:solidFill>
                <a:latin typeface="Calibri" panose="020F0502020204030204" pitchFamily="34" charset="0"/>
              </a:rPr>
              <a:t>D</a:t>
            </a:r>
            <a:r>
              <a:rPr lang="en-US" sz="3200" b="1" dirty="0" smtClean="0">
                <a:solidFill>
                  <a:prstClr val="black"/>
                </a:solidFill>
                <a:latin typeface="Calibri" panose="020F0502020204030204" pitchFamily="34" charset="0"/>
              </a:rPr>
              <a:t>riven </a:t>
            </a:r>
            <a:r>
              <a:rPr lang="en-US" sz="3200" b="1" dirty="0">
                <a:solidFill>
                  <a:prstClr val="black"/>
                </a:solidFill>
                <a:latin typeface="Calibri" panose="020F0502020204030204" pitchFamily="34" charset="0"/>
              </a:rPr>
              <a:t>O</a:t>
            </a:r>
            <a:r>
              <a:rPr lang="en-US" sz="3200" b="1" dirty="0" smtClean="0">
                <a:solidFill>
                  <a:prstClr val="black"/>
                </a:solidFill>
                <a:latin typeface="Calibri" panose="020F0502020204030204" pitchFamily="34" charset="0"/>
              </a:rPr>
              <a:t>perations</a:t>
            </a:r>
            <a:endParaRPr lang="en-US" sz="3200" b="1" dirty="0">
              <a:solidFill>
                <a:prstClr val="black"/>
              </a:solidFill>
              <a:latin typeface="Calibri" panose="020F0502020204030204" pitchFamily="34" charset="0"/>
            </a:endParaRPr>
          </a:p>
        </p:txBody>
      </p:sp>
      <p:sp>
        <p:nvSpPr>
          <p:cNvPr id="24"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Introduction &amp; Context</a:t>
            </a:r>
            <a:endParaRPr lang="en-US" altLang="es-ES" sz="2400" b="1" dirty="0">
              <a:solidFill>
                <a:srgbClr val="A6A6A6"/>
              </a:solidFill>
              <a:latin typeface="Calibri" panose="020F0502020204030204" pitchFamily="34" charset="0"/>
            </a:endParaRPr>
          </a:p>
        </p:txBody>
      </p:sp>
      <p:sp>
        <p:nvSpPr>
          <p:cNvPr id="51" name="Rectangle 50"/>
          <p:cNvSpPr/>
          <p:nvPr/>
        </p:nvSpPr>
        <p:spPr>
          <a:xfrm>
            <a:off x="10347271" y="8286622"/>
            <a:ext cx="12744450" cy="1944000"/>
          </a:xfrm>
          <a:prstGeom prst="rect">
            <a:avLst/>
          </a:prstGeom>
          <a:noFill/>
          <a:ln>
            <a:noFill/>
          </a:ln>
        </p:spPr>
        <p:txBody>
          <a:bodyPr wrap="square">
            <a:noAutofit/>
          </a:bodyPr>
          <a:lstStyle/>
          <a:p>
            <a:pPr marL="457200" indent="-457200">
              <a:lnSpc>
                <a:spcPct val="150000"/>
              </a:lnSpc>
              <a:buFont typeface="Arial" panose="020B0604020202020204" pitchFamily="34" charset="0"/>
              <a:buChar char="•"/>
            </a:pPr>
            <a:r>
              <a:rPr lang="en-US" sz="3200" dirty="0" smtClean="0">
                <a:solidFill>
                  <a:prstClr val="black"/>
                </a:solidFill>
                <a:latin typeface="Calibri" panose="020F0502020204030204" pitchFamily="34" charset="0"/>
                <a:ea typeface="Times New Roman" panose="02020603050405020304" pitchFamily="18" charset="0"/>
                <a:cs typeface="Calibri" panose="020F0502020204030204" pitchFamily="34" charset="0"/>
              </a:rPr>
              <a:t>Real </a:t>
            </a:r>
            <a:r>
              <a:rPr lang="en-US" sz="3200" dirty="0">
                <a:solidFill>
                  <a:prstClr val="black"/>
                </a:solidFill>
                <a:latin typeface="Calibri" panose="020F0502020204030204" pitchFamily="34" charset="0"/>
                <a:ea typeface="Times New Roman" panose="02020603050405020304" pitchFamily="18" charset="0"/>
                <a:cs typeface="Calibri" panose="020F0502020204030204" pitchFamily="34" charset="0"/>
              </a:rPr>
              <a:t>time event </a:t>
            </a:r>
            <a:r>
              <a:rPr lang="en-US" sz="3200" dirty="0" smtClean="0">
                <a:solidFill>
                  <a:prstClr val="black"/>
                </a:solidFill>
                <a:latin typeface="Calibri" panose="020F0502020204030204" pitchFamily="34" charset="0"/>
                <a:ea typeface="Times New Roman" panose="02020603050405020304" pitchFamily="18" charset="0"/>
                <a:cs typeface="Calibri" panose="020F0502020204030204" pitchFamily="34" charset="0"/>
              </a:rPr>
              <a:t>data processing : </a:t>
            </a:r>
            <a:r>
              <a:rPr lang="en-US" sz="3200" dirty="0">
                <a:solidFill>
                  <a:prstClr val="black"/>
                </a:solidFill>
                <a:latin typeface="Calibri" panose="020F0502020204030204" pitchFamily="34" charset="0"/>
                <a:ea typeface="Times New Roman" panose="02020603050405020304" pitchFamily="18" charset="0"/>
                <a:cs typeface="Calibri" panose="020F0502020204030204" pitchFamily="34" charset="0"/>
              </a:rPr>
              <a:t>100% of traffic ,100% of Customers, in all interfaces between networks </a:t>
            </a:r>
            <a:r>
              <a:rPr lang="en-US" sz="3200" dirty="0" smtClean="0">
                <a:solidFill>
                  <a:prstClr val="black"/>
                </a:solidFill>
                <a:latin typeface="Calibri" panose="020F0502020204030204" pitchFamily="34" charset="0"/>
                <a:ea typeface="Times New Roman" panose="02020603050405020304" pitchFamily="18" charset="0"/>
                <a:cs typeface="Calibri" panose="020F0502020204030204" pitchFamily="34" charset="0"/>
              </a:rPr>
              <a:t>elements.</a:t>
            </a:r>
            <a:endParaRPr lang="es-ES" sz="3200" dirty="0">
              <a:solidFill>
                <a:prstClr val="black"/>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60" name="Rectangle 59"/>
          <p:cNvSpPr/>
          <p:nvPr/>
        </p:nvSpPr>
        <p:spPr>
          <a:xfrm>
            <a:off x="10347271" y="3994246"/>
            <a:ext cx="12744450" cy="2545814"/>
          </a:xfrm>
          <a:prstGeom prst="rect">
            <a:avLst/>
          </a:prstGeom>
          <a:noFill/>
          <a:ln>
            <a:noFill/>
          </a:ln>
        </p:spPr>
        <p:txBody>
          <a:bodyPr wrap="square">
            <a:noAutofit/>
          </a:bodyPr>
          <a:lstStyle/>
          <a:p>
            <a:pPr marL="457200" indent="-457200">
              <a:lnSpc>
                <a:spcPct val="150000"/>
              </a:lnSpc>
              <a:buFont typeface="Arial" panose="020B0604020202020204" pitchFamily="34" charset="0"/>
              <a:buChar char="•"/>
            </a:pPr>
            <a:r>
              <a:rPr lang="en-US" sz="3200" dirty="0" smtClean="0">
                <a:solidFill>
                  <a:prstClr val="black"/>
                </a:solidFill>
                <a:latin typeface="Calibri" panose="020F0502020204030204" pitchFamily="34" charset="0"/>
                <a:ea typeface="Times New Roman" panose="02020603050405020304" pitchFamily="18" charset="0"/>
                <a:cs typeface="Calibri" panose="020F0502020204030204" pitchFamily="34" charset="0"/>
              </a:rPr>
              <a:t>Visualization layer for Monitoring, Troubleshooting </a:t>
            </a:r>
            <a:r>
              <a:rPr lang="en-US" sz="3200" dirty="0">
                <a:solidFill>
                  <a:prstClr val="black"/>
                </a:solidFill>
                <a:latin typeface="Calibri" panose="020F0502020204030204" pitchFamily="34" charset="0"/>
                <a:ea typeface="Times New Roman" panose="02020603050405020304" pitchFamily="18" charset="0"/>
                <a:cs typeface="Calibri" panose="020F0502020204030204" pitchFamily="34" charset="0"/>
              </a:rPr>
              <a:t>and Resolution of Network/Service/Customer </a:t>
            </a:r>
            <a:r>
              <a:rPr lang="en-US" sz="3200" dirty="0" smtClean="0">
                <a:solidFill>
                  <a:prstClr val="black"/>
                </a:solidFill>
                <a:latin typeface="Calibri" panose="020F0502020204030204" pitchFamily="34" charset="0"/>
                <a:ea typeface="Times New Roman" panose="02020603050405020304" pitchFamily="18" charset="0"/>
                <a:cs typeface="Calibri" panose="020F0502020204030204" pitchFamily="34" charset="0"/>
              </a:rPr>
              <a:t>incidents/problems. </a:t>
            </a:r>
          </a:p>
        </p:txBody>
      </p:sp>
      <p:sp>
        <p:nvSpPr>
          <p:cNvPr id="67" name="Rectangle 66"/>
          <p:cNvSpPr/>
          <p:nvPr/>
        </p:nvSpPr>
        <p:spPr>
          <a:xfrm>
            <a:off x="10347271" y="10195081"/>
            <a:ext cx="12744450" cy="1944000"/>
          </a:xfrm>
          <a:prstGeom prst="rect">
            <a:avLst/>
          </a:prstGeom>
          <a:noFill/>
          <a:ln>
            <a:noFill/>
          </a:ln>
        </p:spPr>
        <p:txBody>
          <a:bodyPr wrap="square">
            <a:noAutofit/>
          </a:bodyPr>
          <a:lstStyle/>
          <a:p>
            <a:pPr marL="457200" indent="-457200">
              <a:lnSpc>
                <a:spcPct val="150000"/>
              </a:lnSpc>
              <a:buFont typeface="Arial" panose="020B0604020202020204" pitchFamily="34" charset="0"/>
              <a:buChar char="•"/>
            </a:pPr>
            <a:r>
              <a:rPr lang="en-US" sz="3200" dirty="0" smtClean="0">
                <a:solidFill>
                  <a:prstClr val="black"/>
                </a:solidFill>
                <a:latin typeface="Calibri" panose="020F0502020204030204" pitchFamily="34" charset="0"/>
                <a:ea typeface="Times New Roman" panose="02020603050405020304" pitchFamily="18" charset="0"/>
                <a:cs typeface="Calibri" panose="020F0502020204030204" pitchFamily="34" charset="0"/>
              </a:rPr>
              <a:t>End </a:t>
            </a:r>
            <a:r>
              <a:rPr lang="en-US" sz="3200" dirty="0">
                <a:solidFill>
                  <a:prstClr val="black"/>
                </a:solidFill>
                <a:latin typeface="Calibri" panose="020F0502020204030204" pitchFamily="34" charset="0"/>
                <a:ea typeface="Times New Roman" panose="02020603050405020304" pitchFamily="18" charset="0"/>
                <a:cs typeface="Calibri" panose="020F0502020204030204" pitchFamily="34" charset="0"/>
              </a:rPr>
              <a:t>to end </a:t>
            </a:r>
            <a:r>
              <a:rPr lang="en-US" sz="3200" dirty="0" smtClean="0">
                <a:solidFill>
                  <a:prstClr val="black"/>
                </a:solidFill>
                <a:latin typeface="Calibri" panose="020F0502020204030204" pitchFamily="34" charset="0"/>
                <a:ea typeface="Times New Roman" panose="02020603050405020304" pitchFamily="18" charset="0"/>
                <a:cs typeface="Calibri" panose="020F0502020204030204" pitchFamily="34" charset="0"/>
              </a:rPr>
              <a:t> service tracing </a:t>
            </a:r>
            <a:r>
              <a:rPr lang="en-US" sz="3200" dirty="0">
                <a:solidFill>
                  <a:prstClr val="black"/>
                </a:solidFill>
                <a:latin typeface="Calibri" panose="020F0502020204030204" pitchFamily="34" charset="0"/>
                <a:ea typeface="Times New Roman" panose="02020603050405020304" pitchFamily="18" charset="0"/>
                <a:cs typeface="Calibri" panose="020F0502020204030204" pitchFamily="34" charset="0"/>
              </a:rPr>
              <a:t>capability. </a:t>
            </a:r>
            <a:r>
              <a:rPr lang="en-US" sz="3200" dirty="0" smtClean="0">
                <a:solidFill>
                  <a:prstClr val="black"/>
                </a:solidFill>
                <a:latin typeface="Calibri" panose="020F0502020204030204" pitchFamily="34" charset="0"/>
                <a:ea typeface="Times New Roman" panose="02020603050405020304" pitchFamily="18" charset="0"/>
                <a:cs typeface="Calibri" panose="020F0502020204030204" pitchFamily="34" charset="0"/>
              </a:rPr>
              <a:t>Users are able </a:t>
            </a:r>
            <a:r>
              <a:rPr lang="en-US" sz="3200" dirty="0">
                <a:solidFill>
                  <a:prstClr val="black"/>
                </a:solidFill>
                <a:latin typeface="Calibri" panose="020F0502020204030204" pitchFamily="34" charset="0"/>
                <a:ea typeface="Times New Roman" panose="02020603050405020304" pitchFamily="18" charset="0"/>
                <a:cs typeface="Calibri" panose="020F0502020204030204" pitchFamily="34" charset="0"/>
              </a:rPr>
              <a:t>to perform a </a:t>
            </a:r>
            <a:r>
              <a:rPr lang="en-US" sz="3200" dirty="0" smtClean="0">
                <a:solidFill>
                  <a:prstClr val="black"/>
                </a:solidFill>
                <a:latin typeface="Calibri" panose="020F0502020204030204" pitchFamily="34" charset="0"/>
                <a:ea typeface="Times New Roman" panose="02020603050405020304" pitchFamily="18" charset="0"/>
                <a:cs typeface="Calibri" panose="020F0502020204030204" pitchFamily="34" charset="0"/>
              </a:rPr>
              <a:t> service trace </a:t>
            </a:r>
            <a:r>
              <a:rPr lang="en-US" sz="3200" dirty="0">
                <a:solidFill>
                  <a:prstClr val="black"/>
                </a:solidFill>
                <a:latin typeface="Calibri" panose="020F0502020204030204" pitchFamily="34" charset="0"/>
                <a:ea typeface="Times New Roman" panose="02020603050405020304" pitchFamily="18" charset="0"/>
                <a:cs typeface="Calibri" panose="020F0502020204030204" pitchFamily="34" charset="0"/>
              </a:rPr>
              <a:t>including all the network </a:t>
            </a:r>
            <a:r>
              <a:rPr lang="en-US" sz="3200" dirty="0" smtClean="0">
                <a:solidFill>
                  <a:prstClr val="black"/>
                </a:solidFill>
                <a:latin typeface="Calibri" panose="020F0502020204030204" pitchFamily="34" charset="0"/>
                <a:ea typeface="Times New Roman" panose="02020603050405020304" pitchFamily="18" charset="0"/>
                <a:cs typeface="Calibri" panose="020F0502020204030204" pitchFamily="34" charset="0"/>
              </a:rPr>
              <a:t>segments,  </a:t>
            </a:r>
            <a:r>
              <a:rPr lang="en-US" sz="3200" dirty="0">
                <a:solidFill>
                  <a:prstClr val="black"/>
                </a:solidFill>
                <a:latin typeface="Calibri" panose="020F0502020204030204" pitchFamily="34" charset="0"/>
                <a:ea typeface="Times New Roman" panose="02020603050405020304" pitchFamily="18" charset="0"/>
                <a:cs typeface="Calibri" panose="020F0502020204030204" pitchFamily="34" charset="0"/>
              </a:rPr>
              <a:t>combining information </a:t>
            </a:r>
            <a:r>
              <a:rPr lang="en-US" sz="3200" dirty="0" smtClean="0">
                <a:solidFill>
                  <a:prstClr val="black"/>
                </a:solidFill>
                <a:latin typeface="Calibri" panose="020F0502020204030204" pitchFamily="34" charset="0"/>
                <a:ea typeface="Times New Roman" panose="02020603050405020304" pitchFamily="18" charset="0"/>
                <a:cs typeface="Calibri" panose="020F0502020204030204" pitchFamily="34" charset="0"/>
              </a:rPr>
              <a:t>collected by  </a:t>
            </a:r>
            <a:r>
              <a:rPr lang="en-US" sz="3200" dirty="0">
                <a:solidFill>
                  <a:prstClr val="black"/>
                </a:solidFill>
                <a:latin typeface="Calibri" panose="020F0502020204030204" pitchFamily="34" charset="0"/>
                <a:ea typeface="Times New Roman" panose="02020603050405020304" pitchFamily="18" charset="0"/>
                <a:cs typeface="Calibri" panose="020F0502020204030204" pitchFamily="34" charset="0"/>
              </a:rPr>
              <a:t>existing probes and </a:t>
            </a:r>
            <a:r>
              <a:rPr lang="en-US" sz="3200" dirty="0" smtClean="0">
                <a:solidFill>
                  <a:prstClr val="black"/>
                </a:solidFill>
                <a:latin typeface="Calibri" panose="020F0502020204030204" pitchFamily="34" charset="0"/>
                <a:ea typeface="Times New Roman" panose="02020603050405020304" pitchFamily="18" charset="0"/>
                <a:cs typeface="Calibri" panose="020F0502020204030204" pitchFamily="34" charset="0"/>
              </a:rPr>
              <a:t>user plane data by </a:t>
            </a:r>
            <a:r>
              <a:rPr lang="en-US" sz="3200" dirty="0">
                <a:solidFill>
                  <a:prstClr val="black"/>
                </a:solidFill>
                <a:latin typeface="Calibri" panose="020F0502020204030204" pitchFamily="34" charset="0"/>
                <a:ea typeface="Times New Roman" panose="02020603050405020304" pitchFamily="18" charset="0"/>
                <a:cs typeface="Calibri" panose="020F0502020204030204" pitchFamily="34" charset="0"/>
              </a:rPr>
              <a:t>the new SOC </a:t>
            </a:r>
            <a:r>
              <a:rPr lang="en-US" sz="3200" dirty="0" smtClean="0">
                <a:solidFill>
                  <a:prstClr val="black"/>
                </a:solidFill>
                <a:latin typeface="Calibri" panose="020F0502020204030204" pitchFamily="34" charset="0"/>
                <a:ea typeface="Times New Roman" panose="02020603050405020304" pitchFamily="18" charset="0"/>
                <a:cs typeface="Calibri" panose="020F0502020204030204" pitchFamily="34" charset="0"/>
              </a:rPr>
              <a:t>probes</a:t>
            </a:r>
            <a:endParaRPr lang="en-US" sz="3200" dirty="0">
              <a:solidFill>
                <a:prstClr val="black"/>
              </a:solidFill>
              <a:latin typeface="Calibri" panose="020F0502020204030204" pitchFamily="34" charset="0"/>
              <a:ea typeface="Times New Roman" panose="02020603050405020304" pitchFamily="18" charset="0"/>
              <a:cs typeface="Calibri" panose="020F0502020204030204" pitchFamily="34" charset="0"/>
            </a:endParaRPr>
          </a:p>
        </p:txBody>
      </p:sp>
      <p:grpSp>
        <p:nvGrpSpPr>
          <p:cNvPr id="73" name="Grupo 24"/>
          <p:cNvGrpSpPr/>
          <p:nvPr/>
        </p:nvGrpSpPr>
        <p:grpSpPr>
          <a:xfrm>
            <a:off x="1420212" y="3796860"/>
            <a:ext cx="8164286" cy="9382750"/>
            <a:chOff x="2851417" y="4177553"/>
            <a:chExt cx="8164286" cy="9382750"/>
          </a:xfrm>
        </p:grpSpPr>
        <p:sp>
          <p:nvSpPr>
            <p:cNvPr id="74" name="Rectangle 2"/>
            <p:cNvSpPr/>
            <p:nvPr/>
          </p:nvSpPr>
          <p:spPr>
            <a:xfrm>
              <a:off x="2851417" y="4177553"/>
              <a:ext cx="8164286" cy="8480612"/>
            </a:xfrm>
            <a:prstGeom prst="rect">
              <a:avLst/>
            </a:prstGeom>
            <a:noFill/>
            <a:ln>
              <a:solidFill>
                <a:srgbClr val="9AAE0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 name="Rounded Rectangle 74"/>
            <p:cNvSpPr/>
            <p:nvPr/>
          </p:nvSpPr>
          <p:spPr>
            <a:xfrm>
              <a:off x="3772086" y="4751294"/>
              <a:ext cx="6189756" cy="923365"/>
            </a:xfrm>
            <a:prstGeom prst="roundRect">
              <a:avLst/>
            </a:prstGeom>
            <a:solidFill>
              <a:schemeClr val="bg1"/>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black"/>
                  </a:solidFill>
                  <a:latin typeface="Calibri" panose="020F0502020204030204" pitchFamily="34" charset="0"/>
                  <a:cs typeface="Calibri" panose="020F0502020204030204" pitchFamily="34" charset="0"/>
                </a:rPr>
                <a:t>Visualization</a:t>
              </a:r>
            </a:p>
          </p:txBody>
        </p:sp>
        <p:sp>
          <p:nvSpPr>
            <p:cNvPr id="76" name="Rounded Rectangle 75"/>
            <p:cNvSpPr/>
            <p:nvPr/>
          </p:nvSpPr>
          <p:spPr>
            <a:xfrm>
              <a:off x="3772086" y="5997388"/>
              <a:ext cx="6189756" cy="923365"/>
            </a:xfrm>
            <a:prstGeom prst="roundRect">
              <a:avLst/>
            </a:prstGeom>
            <a:solidFill>
              <a:schemeClr val="bg1"/>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black"/>
                  </a:solidFill>
                  <a:latin typeface="Calibri" panose="020F0502020204030204" pitchFamily="34" charset="0"/>
                  <a:cs typeface="Calibri" panose="020F0502020204030204" pitchFamily="34" charset="0"/>
                </a:rPr>
                <a:t>Transformation</a:t>
              </a:r>
            </a:p>
          </p:txBody>
        </p:sp>
        <p:sp>
          <p:nvSpPr>
            <p:cNvPr id="77" name="Rounded Rectangle 76"/>
            <p:cNvSpPr/>
            <p:nvPr/>
          </p:nvSpPr>
          <p:spPr>
            <a:xfrm>
              <a:off x="3772086" y="7153835"/>
              <a:ext cx="6189756" cy="923365"/>
            </a:xfrm>
            <a:prstGeom prst="roundRect">
              <a:avLst/>
            </a:prstGeom>
            <a:solidFill>
              <a:schemeClr val="bg1"/>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prstClr val="black"/>
                  </a:solidFill>
                  <a:latin typeface="Calibri" panose="020F0502020204030204" pitchFamily="34" charset="0"/>
                  <a:cs typeface="Calibri" panose="020F0502020204030204" pitchFamily="34" charset="0"/>
                </a:rPr>
                <a:t>Storage</a:t>
              </a:r>
              <a:endParaRPr lang="en-US" sz="2800" dirty="0">
                <a:solidFill>
                  <a:prstClr val="black"/>
                </a:solidFill>
                <a:latin typeface="Calibri" panose="020F0502020204030204" pitchFamily="34" charset="0"/>
                <a:cs typeface="Calibri" panose="020F0502020204030204" pitchFamily="34" charset="0"/>
              </a:endParaRPr>
            </a:p>
          </p:txBody>
        </p:sp>
        <p:sp>
          <p:nvSpPr>
            <p:cNvPr id="78" name="Rounded Rectangle 29"/>
            <p:cNvSpPr/>
            <p:nvPr/>
          </p:nvSpPr>
          <p:spPr>
            <a:xfrm>
              <a:off x="3772086" y="8453718"/>
              <a:ext cx="6189756" cy="923365"/>
            </a:xfrm>
            <a:prstGeom prst="roundRect">
              <a:avLst/>
            </a:prstGeom>
            <a:solidFill>
              <a:schemeClr val="bg1"/>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black"/>
                  </a:solidFill>
                  <a:latin typeface="Calibri" panose="020F0502020204030204" pitchFamily="34" charset="0"/>
                  <a:cs typeface="Calibri" panose="020F0502020204030204" pitchFamily="34" charset="0"/>
                </a:rPr>
                <a:t>Data Intake</a:t>
              </a:r>
            </a:p>
          </p:txBody>
        </p:sp>
        <p:sp>
          <p:nvSpPr>
            <p:cNvPr id="79" name="Rounded Rectangle 30"/>
            <p:cNvSpPr/>
            <p:nvPr/>
          </p:nvSpPr>
          <p:spPr>
            <a:xfrm>
              <a:off x="3200586" y="10170459"/>
              <a:ext cx="3059020" cy="923365"/>
            </a:xfrm>
            <a:prstGeom prst="roundRect">
              <a:avLst/>
            </a:prstGeom>
            <a:no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black"/>
                  </a:solidFill>
                  <a:latin typeface="Calibri" panose="020F0502020204030204" pitchFamily="34" charset="0"/>
                  <a:cs typeface="Calibri" panose="020F0502020204030204" pitchFamily="34" charset="0"/>
                </a:rPr>
                <a:t>Control Plane + Others</a:t>
              </a:r>
            </a:p>
          </p:txBody>
        </p:sp>
        <p:sp>
          <p:nvSpPr>
            <p:cNvPr id="80" name="Rounded Rectangle 31"/>
            <p:cNvSpPr/>
            <p:nvPr/>
          </p:nvSpPr>
          <p:spPr>
            <a:xfrm>
              <a:off x="7474325" y="10170459"/>
              <a:ext cx="3059018" cy="923365"/>
            </a:xfrm>
            <a:prstGeom prst="roundRect">
              <a:avLst/>
            </a:prstGeom>
            <a:no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black"/>
                  </a:solidFill>
                  <a:latin typeface="Calibri" panose="020F0502020204030204" pitchFamily="34" charset="0"/>
                  <a:cs typeface="Calibri" panose="020F0502020204030204" pitchFamily="34" charset="0"/>
                </a:rPr>
                <a:t>User </a:t>
              </a:r>
              <a:r>
                <a:rPr lang="en-US" sz="2800" dirty="0" smtClean="0">
                  <a:solidFill>
                    <a:prstClr val="black"/>
                  </a:solidFill>
                  <a:latin typeface="Calibri" panose="020F0502020204030204" pitchFamily="34" charset="0"/>
                  <a:cs typeface="Calibri" panose="020F0502020204030204" pitchFamily="34" charset="0"/>
                </a:rPr>
                <a:t>Plane</a:t>
              </a:r>
              <a:endParaRPr lang="en-US" sz="2800" dirty="0">
                <a:solidFill>
                  <a:prstClr val="black"/>
                </a:solidFill>
                <a:latin typeface="Calibri" panose="020F0502020204030204" pitchFamily="34" charset="0"/>
                <a:cs typeface="Calibri" panose="020F0502020204030204" pitchFamily="34" charset="0"/>
              </a:endParaRPr>
            </a:p>
          </p:txBody>
        </p:sp>
        <p:cxnSp>
          <p:nvCxnSpPr>
            <p:cNvPr id="81" name="Elbow Connector 6"/>
            <p:cNvCxnSpPr>
              <a:stCxn id="78" idx="2"/>
              <a:endCxn id="80" idx="0"/>
            </p:cNvCxnSpPr>
            <p:nvPr/>
          </p:nvCxnSpPr>
          <p:spPr>
            <a:xfrm rot="16200000" flipH="1">
              <a:off x="7538711" y="8705336"/>
              <a:ext cx="793376" cy="2136870"/>
            </a:xfrm>
            <a:prstGeom prst="bentConnector3">
              <a:avLst/>
            </a:prstGeom>
            <a:ln>
              <a:solidFill>
                <a:srgbClr val="9AAE04"/>
              </a:solidFill>
              <a:tailEnd type="triangle"/>
            </a:ln>
          </p:spPr>
          <p:style>
            <a:lnRef idx="1">
              <a:schemeClr val="accent1"/>
            </a:lnRef>
            <a:fillRef idx="0">
              <a:schemeClr val="accent1"/>
            </a:fillRef>
            <a:effectRef idx="0">
              <a:schemeClr val="accent1"/>
            </a:effectRef>
            <a:fontRef idx="minor">
              <a:schemeClr val="tx1"/>
            </a:fontRef>
          </p:style>
        </p:cxnSp>
        <p:cxnSp>
          <p:nvCxnSpPr>
            <p:cNvPr id="82" name="Elbow Connector 32"/>
            <p:cNvCxnSpPr>
              <a:stCxn id="78" idx="2"/>
              <a:endCxn id="79" idx="0"/>
            </p:cNvCxnSpPr>
            <p:nvPr/>
          </p:nvCxnSpPr>
          <p:spPr>
            <a:xfrm rot="5400000">
              <a:off x="5401842" y="8705337"/>
              <a:ext cx="793376" cy="2136868"/>
            </a:xfrm>
            <a:prstGeom prst="bentConnector3">
              <a:avLst>
                <a:gd name="adj1" fmla="val 50000"/>
              </a:avLst>
            </a:prstGeom>
            <a:ln>
              <a:solidFill>
                <a:srgbClr val="9AAE04"/>
              </a:solidFill>
              <a:tailEnd type="triangle"/>
            </a:ln>
          </p:spPr>
          <p:style>
            <a:lnRef idx="1">
              <a:schemeClr val="accent1"/>
            </a:lnRef>
            <a:fillRef idx="0">
              <a:schemeClr val="accent1"/>
            </a:fillRef>
            <a:effectRef idx="0">
              <a:schemeClr val="accent1"/>
            </a:effectRef>
            <a:fontRef idx="minor">
              <a:schemeClr val="tx1"/>
            </a:fontRef>
          </p:style>
        </p:cxnSp>
        <p:pic>
          <p:nvPicPr>
            <p:cNvPr id="87"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4686" y="12980894"/>
              <a:ext cx="2065416" cy="579409"/>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pic>
      </p:grpSp>
      <p:sp>
        <p:nvSpPr>
          <p:cNvPr id="3" name="TextBox 2"/>
          <p:cNvSpPr txBox="1"/>
          <p:nvPr/>
        </p:nvSpPr>
        <p:spPr>
          <a:xfrm>
            <a:off x="2151529" y="10986861"/>
            <a:ext cx="3040128" cy="369332"/>
          </a:xfrm>
          <a:prstGeom prst="rect">
            <a:avLst/>
          </a:prstGeom>
          <a:noFill/>
        </p:spPr>
        <p:txBody>
          <a:bodyPr wrap="square" rtlCol="0">
            <a:spAutoFit/>
          </a:bodyPr>
          <a:lstStyle/>
          <a:p>
            <a:r>
              <a:rPr lang="en-US" dirty="0" smtClean="0">
                <a:solidFill>
                  <a:prstClr val="black"/>
                </a:solidFill>
              </a:rPr>
              <a:t> OSS, </a:t>
            </a:r>
            <a:r>
              <a:rPr lang="en-US" dirty="0" err="1" smtClean="0">
                <a:solidFill>
                  <a:prstClr val="black"/>
                </a:solidFill>
              </a:rPr>
              <a:t>Polystar</a:t>
            </a:r>
            <a:r>
              <a:rPr lang="en-US" dirty="0" smtClean="0">
                <a:solidFill>
                  <a:prstClr val="black"/>
                </a:solidFill>
              </a:rPr>
              <a:t>, </a:t>
            </a:r>
            <a:r>
              <a:rPr lang="en-US" dirty="0" err="1" smtClean="0">
                <a:solidFill>
                  <a:prstClr val="black"/>
                </a:solidFill>
              </a:rPr>
              <a:t>etc</a:t>
            </a:r>
            <a:endParaRPr lang="es-ES" dirty="0">
              <a:solidFill>
                <a:prstClr val="black"/>
              </a:solidFill>
            </a:endParaRPr>
          </a:p>
        </p:txBody>
      </p:sp>
      <p:sp>
        <p:nvSpPr>
          <p:cNvPr id="28" name="Text Box 2"/>
          <p:cNvSpPr txBox="1">
            <a:spLocks noChangeArrowheads="1"/>
          </p:cNvSpPr>
          <p:nvPr>
            <p:custDataLst>
              <p:tags r:id="rId2"/>
            </p:custDataLst>
          </p:nvPr>
        </p:nvSpPr>
        <p:spPr bwMode="auto">
          <a:xfrm>
            <a:off x="11154886" y="3203716"/>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3200" b="1" i="1" dirty="0" err="1" smtClean="0">
                <a:latin typeface="Calibri" panose="020F0502020204030204" pitchFamily="34" charset="0"/>
              </a:rPr>
              <a:t>Telefónica´s</a:t>
            </a:r>
            <a:r>
              <a:rPr lang="en-US" altLang="es-ES" sz="3200" b="1" i="1" dirty="0" smtClean="0">
                <a:latin typeface="Calibri" panose="020F0502020204030204" pitchFamily="34" charset="0"/>
              </a:rPr>
              <a:t> Requirements</a:t>
            </a:r>
            <a:endParaRPr lang="en-US" altLang="es-ES" sz="3200" b="1" i="1" dirty="0">
              <a:latin typeface="Calibri" panose="020F0502020204030204" pitchFamily="34" charset="0"/>
            </a:endParaRPr>
          </a:p>
        </p:txBody>
      </p:sp>
      <p:cxnSp>
        <p:nvCxnSpPr>
          <p:cNvPr id="29" name="Straight Connector 22"/>
          <p:cNvCxnSpPr/>
          <p:nvPr/>
        </p:nvCxnSpPr>
        <p:spPr>
          <a:xfrm>
            <a:off x="10619830" y="3911829"/>
            <a:ext cx="12744000" cy="0"/>
          </a:xfrm>
          <a:prstGeom prst="line">
            <a:avLst/>
          </a:prstGeom>
          <a:ln w="38100">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2"/>
          <p:cNvCxnSpPr/>
          <p:nvPr/>
        </p:nvCxnSpPr>
        <p:spPr>
          <a:xfrm>
            <a:off x="10347721" y="9809248"/>
            <a:ext cx="12744000" cy="0"/>
          </a:xfrm>
          <a:prstGeom prst="line">
            <a:avLst/>
          </a:prstGeom>
          <a:ln>
            <a:solidFill>
              <a:srgbClr val="9AAE04"/>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2"/>
          <p:cNvCxnSpPr/>
          <p:nvPr/>
        </p:nvCxnSpPr>
        <p:spPr>
          <a:xfrm>
            <a:off x="10347721" y="7106083"/>
            <a:ext cx="12744000" cy="0"/>
          </a:xfrm>
          <a:prstGeom prst="line">
            <a:avLst/>
          </a:prstGeom>
          <a:ln>
            <a:solidFill>
              <a:srgbClr val="9AAE04"/>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347271" y="5457223"/>
            <a:ext cx="12744450" cy="1944000"/>
          </a:xfrm>
          <a:prstGeom prst="rect">
            <a:avLst/>
          </a:prstGeom>
          <a:noFill/>
          <a:ln>
            <a:noFill/>
          </a:ln>
        </p:spPr>
        <p:txBody>
          <a:bodyPr wrap="square">
            <a:noAutofit/>
          </a:bodyPr>
          <a:lstStyle/>
          <a:p>
            <a:pPr marL="457200" indent="-457200">
              <a:lnSpc>
                <a:spcPct val="150000"/>
              </a:lnSpc>
              <a:buFont typeface="Arial" panose="020B0604020202020204" pitchFamily="34" charset="0"/>
              <a:buChar char="•"/>
            </a:pPr>
            <a:r>
              <a:rPr lang="en-GB" sz="3200" dirty="0" smtClean="0">
                <a:solidFill>
                  <a:prstClr val="black"/>
                </a:solidFill>
                <a:latin typeface="Calibri" panose="020F0502020204030204" pitchFamily="34" charset="0"/>
                <a:ea typeface="Times New Roman" panose="02020603050405020304" pitchFamily="18" charset="0"/>
                <a:cs typeface="Calibri" panose="020F0502020204030204" pitchFamily="34" charset="0"/>
              </a:rPr>
              <a:t>KPI calculation &amp; analytics models execution leveraging  Telefonica´s existing components.</a:t>
            </a:r>
            <a:endParaRPr lang="en-US" sz="3200" dirty="0">
              <a:solidFill>
                <a:prstClr val="black"/>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33" name="Rectangle 32"/>
          <p:cNvSpPr/>
          <p:nvPr/>
        </p:nvSpPr>
        <p:spPr>
          <a:xfrm>
            <a:off x="10347271" y="7013729"/>
            <a:ext cx="12744450" cy="1944000"/>
          </a:xfrm>
          <a:prstGeom prst="rect">
            <a:avLst/>
          </a:prstGeom>
          <a:noFill/>
          <a:ln>
            <a:noFill/>
          </a:ln>
        </p:spPr>
        <p:txBody>
          <a:bodyPr wrap="square">
            <a:noAutofit/>
          </a:bodyPr>
          <a:lstStyle/>
          <a:p>
            <a:pPr marL="457200" indent="-457200">
              <a:lnSpc>
                <a:spcPct val="150000"/>
              </a:lnSpc>
              <a:buFont typeface="Arial" panose="020B0604020202020204" pitchFamily="34" charset="0"/>
              <a:buChar char="•"/>
            </a:pPr>
            <a:r>
              <a:rPr lang="en-GB" sz="3200" dirty="0" smtClean="0">
                <a:solidFill>
                  <a:prstClr val="black"/>
                </a:solidFill>
                <a:latin typeface="Calibri" panose="020F0502020204030204" pitchFamily="34" charset="0"/>
                <a:ea typeface="Times New Roman" panose="02020603050405020304" pitchFamily="18" charset="0"/>
                <a:cs typeface="Calibri" panose="020F0502020204030204" pitchFamily="34" charset="0"/>
              </a:rPr>
              <a:t>Data provided will be stored, processed and analysed in real time</a:t>
            </a:r>
            <a:endParaRPr lang="en-US" sz="3200" dirty="0">
              <a:solidFill>
                <a:prstClr val="black"/>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34" name="Rectángulo 33"/>
          <p:cNvSpPr/>
          <p:nvPr/>
        </p:nvSpPr>
        <p:spPr>
          <a:xfrm>
            <a:off x="-273727" y="-139987"/>
            <a:ext cx="892668" cy="636814"/>
          </a:xfrm>
          <a:prstGeom prst="rect">
            <a:avLst/>
          </a:prstGeom>
          <a:solidFill>
            <a:srgbClr val="9AAE04"/>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6000" dirty="0" smtClean="0"/>
              <a:t>*</a:t>
            </a:r>
            <a:endParaRPr lang="es-ES_tradnl" sz="6000" dirty="0"/>
          </a:p>
        </p:txBody>
      </p:sp>
    </p:spTree>
    <p:extLst>
      <p:ext uri="{BB962C8B-B14F-4D97-AF65-F5344CB8AC3E}">
        <p14:creationId xmlns:p14="http://schemas.microsoft.com/office/powerpoint/2010/main" val="3434105423"/>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defRPr/>
            </a:pPr>
            <a:r>
              <a:rPr lang="en-US" sz="4000" b="1" cap="all" dirty="0">
                <a:solidFill>
                  <a:prstClr val="black"/>
                </a:solidFill>
                <a:latin typeface="Calibri" panose="020F0502020204030204" pitchFamily="34" charset="0"/>
              </a:rPr>
              <a:t>5G monitoring solution </a:t>
            </a:r>
          </a:p>
        </p:txBody>
      </p:sp>
      <p:sp>
        <p:nvSpPr>
          <p:cNvPr id="14" name="TextBox 13"/>
          <p:cNvSpPr txBox="1"/>
          <p:nvPr/>
        </p:nvSpPr>
        <p:spPr>
          <a:xfrm>
            <a:off x="1390800" y="1923150"/>
            <a:ext cx="21583500" cy="584775"/>
          </a:xfrm>
          <a:prstGeom prst="rect">
            <a:avLst/>
          </a:prstGeom>
          <a:noFill/>
        </p:spPr>
        <p:txBody>
          <a:bodyPr wrap="square" rtlCol="0">
            <a:spAutoFit/>
          </a:bodyPr>
          <a:lstStyle/>
          <a:p>
            <a:r>
              <a:rPr lang="en-US" sz="3200" dirty="0">
                <a:solidFill>
                  <a:prstClr val="black"/>
                </a:solidFill>
                <a:latin typeface="Calibri" panose="020F0502020204030204" pitchFamily="34" charset="0"/>
              </a:rPr>
              <a:t>Evolution to 5G: From LTE to NSA (CUPS)</a:t>
            </a:r>
          </a:p>
        </p:txBody>
      </p:sp>
      <p:sp>
        <p:nvSpPr>
          <p:cNvPr id="65"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66" name="Rectangle 65"/>
          <p:cNvSpPr/>
          <p:nvPr/>
        </p:nvSpPr>
        <p:spPr>
          <a:xfrm rot="16200000">
            <a:off x="-464128" y="11488386"/>
            <a:ext cx="2463138"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smtClean="0">
                <a:solidFill>
                  <a:prstClr val="white"/>
                </a:solidFill>
                <a:latin typeface="Calibri" panose="020F0502020204030204" pitchFamily="34" charset="0"/>
              </a:rPr>
              <a:t>PROBES</a:t>
            </a:r>
            <a:endParaRPr lang="en-US" sz="2400" dirty="0">
              <a:solidFill>
                <a:prstClr val="white"/>
              </a:solidFill>
              <a:latin typeface="Calibri" panose="020F0502020204030204" pitchFamily="34" charset="0"/>
            </a:endParaRPr>
          </a:p>
        </p:txBody>
      </p:sp>
      <p:sp>
        <p:nvSpPr>
          <p:cNvPr id="68" name="Rectangle 67"/>
          <p:cNvSpPr/>
          <p:nvPr/>
        </p:nvSpPr>
        <p:spPr>
          <a:xfrm rot="16200000">
            <a:off x="-477755" y="8869623"/>
            <a:ext cx="2490392"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DATA LAKE</a:t>
            </a:r>
          </a:p>
        </p:txBody>
      </p:sp>
      <p:sp>
        <p:nvSpPr>
          <p:cNvPr id="69" name="Rectangle 68"/>
          <p:cNvSpPr/>
          <p:nvPr/>
        </p:nvSpPr>
        <p:spPr>
          <a:xfrm rot="16200000">
            <a:off x="-1735649" y="5005080"/>
            <a:ext cx="5006181"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SOC-cem-sqm</a:t>
            </a:r>
          </a:p>
        </p:txBody>
      </p:sp>
      <p:pic>
        <p:nvPicPr>
          <p:cNvPr id="12" name="Picture 2">
            <a:extLst>
              <a:ext uri="{FF2B5EF4-FFF2-40B4-BE49-F238E27FC236}">
                <a16:creationId xmlns:a16="http://schemas.microsoft.com/office/drawing/2014/main" xmlns="" id="{07FE2210-D8DF-4318-B15B-F0E7873C99F2}"/>
              </a:ext>
            </a:extLst>
          </p:cNvPr>
          <p:cNvPicPr>
            <a:picLocks noChangeAspect="1"/>
          </p:cNvPicPr>
          <p:nvPr/>
        </p:nvPicPr>
        <p:blipFill>
          <a:blip r:embed="rId4"/>
          <a:stretch>
            <a:fillRect/>
          </a:stretch>
        </p:blipFill>
        <p:spPr>
          <a:xfrm>
            <a:off x="6646199" y="3207959"/>
            <a:ext cx="11091603" cy="8797719"/>
          </a:xfrm>
          <a:prstGeom prst="rect">
            <a:avLst/>
          </a:prstGeom>
        </p:spPr>
      </p:pic>
      <p:sp>
        <p:nvSpPr>
          <p:cNvPr id="11"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Agenda 20.02.2020</a:t>
            </a:r>
            <a:endParaRPr lang="en-US" sz="2400" b="1" dirty="0">
              <a:solidFill>
                <a:prstClr val="white"/>
              </a:solidFill>
              <a:latin typeface="Calibri" panose="020F0502020204030204" pitchFamily="34" charset="0"/>
            </a:endParaRPr>
          </a:p>
        </p:txBody>
      </p:sp>
    </p:spTree>
    <p:extLst>
      <p:ext uri="{BB962C8B-B14F-4D97-AF65-F5344CB8AC3E}">
        <p14:creationId xmlns:p14="http://schemas.microsoft.com/office/powerpoint/2010/main" val="3835426360"/>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defRPr/>
            </a:pPr>
            <a:r>
              <a:rPr lang="en-US" sz="4000" b="1" cap="all" dirty="0">
                <a:solidFill>
                  <a:prstClr val="black"/>
                </a:solidFill>
                <a:latin typeface="Calibri" panose="020F0502020204030204" pitchFamily="34" charset="0"/>
              </a:rPr>
              <a:t>5G monitoring solution </a:t>
            </a:r>
          </a:p>
        </p:txBody>
      </p:sp>
      <p:sp>
        <p:nvSpPr>
          <p:cNvPr id="14" name="TextBox 13"/>
          <p:cNvSpPr txBox="1"/>
          <p:nvPr/>
        </p:nvSpPr>
        <p:spPr>
          <a:xfrm>
            <a:off x="1390800" y="1923150"/>
            <a:ext cx="21583500" cy="584775"/>
          </a:xfrm>
          <a:prstGeom prst="rect">
            <a:avLst/>
          </a:prstGeom>
          <a:noFill/>
        </p:spPr>
        <p:txBody>
          <a:bodyPr wrap="square" rtlCol="0">
            <a:spAutoFit/>
          </a:bodyPr>
          <a:lstStyle/>
          <a:p>
            <a:r>
              <a:rPr lang="en-US" sz="3200" dirty="0">
                <a:solidFill>
                  <a:prstClr val="black"/>
                </a:solidFill>
                <a:latin typeface="Calibri" panose="020F0502020204030204" pitchFamily="34" charset="0"/>
              </a:rPr>
              <a:t>Evolution to 5G: 5GC SA</a:t>
            </a:r>
          </a:p>
        </p:txBody>
      </p:sp>
      <p:sp>
        <p:nvSpPr>
          <p:cNvPr id="65"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noAutofit/>
          </a:bodyPr>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Solution Details</a:t>
            </a:r>
            <a:endParaRPr lang="en-US" altLang="es-ES" sz="2400" b="1" dirty="0">
              <a:solidFill>
                <a:srgbClr val="A6A6A6"/>
              </a:solidFill>
              <a:latin typeface="Calibri" panose="020F0502020204030204" pitchFamily="34" charset="0"/>
            </a:endParaRPr>
          </a:p>
        </p:txBody>
      </p:sp>
      <p:sp>
        <p:nvSpPr>
          <p:cNvPr id="66" name="Rectangle 65"/>
          <p:cNvSpPr/>
          <p:nvPr/>
        </p:nvSpPr>
        <p:spPr>
          <a:xfrm rot="16200000">
            <a:off x="-464128" y="11488386"/>
            <a:ext cx="2463138" cy="1143000"/>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smtClean="0">
                <a:solidFill>
                  <a:prstClr val="white"/>
                </a:solidFill>
                <a:latin typeface="Calibri" panose="020F0502020204030204" pitchFamily="34" charset="0"/>
              </a:rPr>
              <a:t>PROBES</a:t>
            </a:r>
            <a:endParaRPr lang="en-US" sz="2400" dirty="0">
              <a:solidFill>
                <a:prstClr val="white"/>
              </a:solidFill>
              <a:latin typeface="Calibri" panose="020F0502020204030204" pitchFamily="34" charset="0"/>
            </a:endParaRPr>
          </a:p>
        </p:txBody>
      </p:sp>
      <p:sp>
        <p:nvSpPr>
          <p:cNvPr id="68" name="Rectangle 67"/>
          <p:cNvSpPr/>
          <p:nvPr/>
        </p:nvSpPr>
        <p:spPr>
          <a:xfrm rot="16200000">
            <a:off x="-477755" y="8869623"/>
            <a:ext cx="2490392"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DATA LAKE</a:t>
            </a:r>
          </a:p>
        </p:txBody>
      </p:sp>
      <p:sp>
        <p:nvSpPr>
          <p:cNvPr id="69" name="Rectangle 68"/>
          <p:cNvSpPr/>
          <p:nvPr/>
        </p:nvSpPr>
        <p:spPr>
          <a:xfrm rot="16200000">
            <a:off x="-1735649" y="5005080"/>
            <a:ext cx="5006181"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noAutofit/>
          </a:bodyPr>
          <a:lstStyle/>
          <a:p>
            <a:pPr algn="ctr"/>
            <a:r>
              <a:rPr lang="en-US" sz="2400" b="1" cap="all" dirty="0">
                <a:solidFill>
                  <a:prstClr val="white"/>
                </a:solidFill>
                <a:latin typeface="Calibri" panose="020F0502020204030204" pitchFamily="34" charset="0"/>
              </a:rPr>
              <a:t>SOC-cem-sqm</a:t>
            </a:r>
          </a:p>
        </p:txBody>
      </p:sp>
      <p:pic>
        <p:nvPicPr>
          <p:cNvPr id="11" name="Picture 1">
            <a:extLst>
              <a:ext uri="{FF2B5EF4-FFF2-40B4-BE49-F238E27FC236}">
                <a16:creationId xmlns:a16="http://schemas.microsoft.com/office/drawing/2014/main" xmlns="" id="{E7A444D0-F89F-407F-9287-A45ACAD2262E}"/>
              </a:ext>
            </a:extLst>
          </p:cNvPr>
          <p:cNvPicPr>
            <a:picLocks noChangeAspect="1"/>
          </p:cNvPicPr>
          <p:nvPr/>
        </p:nvPicPr>
        <p:blipFill>
          <a:blip r:embed="rId4"/>
          <a:stretch>
            <a:fillRect/>
          </a:stretch>
        </p:blipFill>
        <p:spPr>
          <a:xfrm>
            <a:off x="3178783" y="4269012"/>
            <a:ext cx="18007534" cy="6563213"/>
          </a:xfrm>
          <a:prstGeom prst="rect">
            <a:avLst/>
          </a:prstGeom>
        </p:spPr>
      </p:pic>
      <p:sp>
        <p:nvSpPr>
          <p:cNvPr id="12"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Agenda 20.02.2020</a:t>
            </a:r>
            <a:endParaRPr lang="en-US" sz="2400" b="1" dirty="0">
              <a:solidFill>
                <a:prstClr val="white"/>
              </a:solidFill>
              <a:latin typeface="Calibri" panose="020F0502020204030204" pitchFamily="34" charset="0"/>
            </a:endParaRPr>
          </a:p>
        </p:txBody>
      </p:sp>
    </p:spTree>
    <p:extLst>
      <p:ext uri="{BB962C8B-B14F-4D97-AF65-F5344CB8AC3E}">
        <p14:creationId xmlns:p14="http://schemas.microsoft.com/office/powerpoint/2010/main" val="4004405561"/>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5" descr="Afficher l'image d'origine"/>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l="15534" r="191"/>
          <a:stretch/>
        </p:blipFill>
        <p:spPr bwMode="auto">
          <a:xfrm>
            <a:off x="1" y="3"/>
            <a:ext cx="16693102" cy="13725106"/>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8"/>
          <p:cNvSpPr/>
          <p:nvPr/>
        </p:nvSpPr>
        <p:spPr>
          <a:xfrm>
            <a:off x="2566611" y="1"/>
            <a:ext cx="21817390" cy="13715998"/>
          </a:xfrm>
          <a:prstGeom prst="rect">
            <a:avLst/>
          </a:prstGeom>
          <a:gradFill>
            <a:gsLst>
              <a:gs pos="0">
                <a:schemeClr val="accent1">
                  <a:tint val="66000"/>
                  <a:satMod val="160000"/>
                  <a:alpha val="0"/>
                </a:schemeClr>
              </a:gs>
              <a:gs pos="66000">
                <a:srgbClr val="215D6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00" dirty="0"/>
          </a:p>
        </p:txBody>
      </p:sp>
      <p:cxnSp>
        <p:nvCxnSpPr>
          <p:cNvPr id="13" name="Straight Connector 12"/>
          <p:cNvCxnSpPr/>
          <p:nvPr/>
        </p:nvCxnSpPr>
        <p:spPr>
          <a:xfrm flipH="1">
            <a:off x="10876547" y="3056020"/>
            <a:ext cx="6593309" cy="10659980"/>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52" idx="2"/>
          </p:cNvCxnSpPr>
          <p:nvPr/>
        </p:nvCxnSpPr>
        <p:spPr>
          <a:xfrm flipH="1">
            <a:off x="11766885" y="4470370"/>
            <a:ext cx="5714016" cy="9245630"/>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53" idx="2"/>
          </p:cNvCxnSpPr>
          <p:nvPr/>
        </p:nvCxnSpPr>
        <p:spPr>
          <a:xfrm flipH="1">
            <a:off x="12585033" y="5734037"/>
            <a:ext cx="4895868" cy="798196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54" idx="2"/>
          </p:cNvCxnSpPr>
          <p:nvPr/>
        </p:nvCxnSpPr>
        <p:spPr>
          <a:xfrm flipH="1">
            <a:off x="13427243" y="6983217"/>
            <a:ext cx="4053658" cy="673278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64" idx="2"/>
          </p:cNvCxnSpPr>
          <p:nvPr/>
        </p:nvCxnSpPr>
        <p:spPr>
          <a:xfrm flipH="1">
            <a:off x="14341643" y="8232397"/>
            <a:ext cx="3139258" cy="548360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10010274" y="2061411"/>
            <a:ext cx="7427500" cy="11654589"/>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Marcador de texto 6"/>
          <p:cNvSpPr txBox="1">
            <a:spLocks/>
          </p:cNvSpPr>
          <p:nvPr/>
        </p:nvSpPr>
        <p:spPr>
          <a:xfrm>
            <a:off x="18259074" y="921259"/>
            <a:ext cx="2483369" cy="1425574"/>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vert="horz" lIns="95992" tIns="95992" rIns="95992" bIns="95992" rtlCol="0" anchor="ctr">
            <a:normAutofit/>
          </a:bodyPr>
          <a:lstStyle>
            <a:defPPr>
              <a:defRPr lang="en-US"/>
            </a:defPPr>
            <a:lvl1pPr marL="0" algn="r" defTabSz="914400" rtl="0" eaLnBrk="1" latinLnBrk="0" hangingPunct="1">
              <a:defRPr sz="24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3200"/>
              </a:spcBef>
            </a:pPr>
            <a:r>
              <a:rPr lang="en-US" sz="4000" b="1" dirty="0" smtClean="0">
                <a:solidFill>
                  <a:schemeClr val="bg1"/>
                </a:solidFill>
                <a:latin typeface="Calibri" panose="020F0502020204030204" pitchFamily="34" charset="0"/>
              </a:rPr>
              <a:t>Agenda</a:t>
            </a:r>
            <a:endParaRPr lang="en-US" sz="4000" b="1" dirty="0">
              <a:solidFill>
                <a:schemeClr val="bg1"/>
              </a:solidFill>
              <a:latin typeface="Calibri" panose="020F0502020204030204" pitchFamily="34" charset="0"/>
            </a:endParaRPr>
          </a:p>
        </p:txBody>
      </p:sp>
      <p:cxnSp>
        <p:nvCxnSpPr>
          <p:cNvPr id="69" name="Straight Connector 68"/>
          <p:cNvCxnSpPr>
            <a:stCxn id="65" idx="2"/>
          </p:cNvCxnSpPr>
          <p:nvPr/>
        </p:nvCxnSpPr>
        <p:spPr>
          <a:xfrm flipH="1">
            <a:off x="15111664" y="9496064"/>
            <a:ext cx="2369237" cy="4219936"/>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6" idx="2"/>
          </p:cNvCxnSpPr>
          <p:nvPr/>
        </p:nvCxnSpPr>
        <p:spPr>
          <a:xfrm flipH="1">
            <a:off x="15953875" y="10759731"/>
            <a:ext cx="1527026" cy="2956269"/>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8" idx="2"/>
          </p:cNvCxnSpPr>
          <p:nvPr/>
        </p:nvCxnSpPr>
        <p:spPr>
          <a:xfrm flipH="1">
            <a:off x="16606157" y="12023397"/>
            <a:ext cx="865780" cy="169260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17469853" y="0"/>
            <a:ext cx="0" cy="13716000"/>
          </a:xfrm>
          <a:prstGeom prst="line">
            <a:avLst/>
          </a:prstGeom>
          <a:ln w="66675">
            <a:solidFill>
              <a:srgbClr val="FFFFF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Diamond 4"/>
          <p:cNvSpPr/>
          <p:nvPr/>
        </p:nvSpPr>
        <p:spPr>
          <a:xfrm>
            <a:off x="17015107" y="1155031"/>
            <a:ext cx="900000" cy="900000"/>
          </a:xfrm>
          <a:prstGeom prst="diamond">
            <a:avLst/>
          </a:prstGeom>
          <a:solidFill>
            <a:srgbClr val="FFFF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iamond 10"/>
          <p:cNvSpPr/>
          <p:nvPr/>
        </p:nvSpPr>
        <p:spPr>
          <a:xfrm>
            <a:off x="17253361" y="1395962"/>
            <a:ext cx="432000" cy="432000"/>
          </a:xfrm>
          <a:prstGeom prst="diamond">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2836566"/>
            <a:ext cx="384624" cy="384624"/>
          </a:xfrm>
          <a:prstGeom prst="rect">
            <a:avLst/>
          </a:prstGeom>
        </p:spPr>
      </p:pic>
      <p:pic>
        <p:nvPicPr>
          <p:cNvPr id="52" name="Picture 5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4085746"/>
            <a:ext cx="384624" cy="384624"/>
          </a:xfrm>
          <a:prstGeom prst="rect">
            <a:avLst/>
          </a:prstGeom>
        </p:spPr>
      </p:pic>
      <p:pic>
        <p:nvPicPr>
          <p:cNvPr id="53" name="Picture 5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5349413"/>
            <a:ext cx="384624" cy="384624"/>
          </a:xfrm>
          <a:prstGeom prst="rect">
            <a:avLst/>
          </a:prstGeom>
        </p:spPr>
      </p:pic>
      <p:pic>
        <p:nvPicPr>
          <p:cNvPr id="54" name="Picture 5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6598593"/>
            <a:ext cx="384624" cy="384624"/>
          </a:xfrm>
          <a:prstGeom prst="rect">
            <a:avLst/>
          </a:prstGeom>
        </p:spPr>
      </p:pic>
      <p:pic>
        <p:nvPicPr>
          <p:cNvPr id="64" name="Picture 6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7847773"/>
            <a:ext cx="384624" cy="384624"/>
          </a:xfrm>
          <a:prstGeom prst="rect">
            <a:avLst/>
          </a:prstGeom>
        </p:spPr>
      </p:pic>
      <p:pic>
        <p:nvPicPr>
          <p:cNvPr id="65" name="Picture 64"/>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9111440"/>
            <a:ext cx="384624" cy="384624"/>
          </a:xfrm>
          <a:prstGeom prst="rect">
            <a:avLst/>
          </a:prstGeom>
        </p:spPr>
      </p:pic>
      <p:pic>
        <p:nvPicPr>
          <p:cNvPr id="66" name="Picture 65"/>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10375107"/>
            <a:ext cx="384624" cy="384624"/>
          </a:xfrm>
          <a:prstGeom prst="rect">
            <a:avLst/>
          </a:prstGeom>
        </p:spPr>
      </p:pic>
      <p:pic>
        <p:nvPicPr>
          <p:cNvPr id="78" name="Picture 7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79625" y="11638773"/>
            <a:ext cx="384624" cy="384624"/>
          </a:xfrm>
          <a:prstGeom prst="rect">
            <a:avLst/>
          </a:prstGeom>
        </p:spPr>
      </p:pic>
      <p:sp>
        <p:nvSpPr>
          <p:cNvPr id="67" name="Rectángulo 8"/>
          <p:cNvSpPr/>
          <p:nvPr/>
        </p:nvSpPr>
        <p:spPr>
          <a:xfrm>
            <a:off x="17834091" y="5264633"/>
            <a:ext cx="5326595" cy="6173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0" rIns="0" bIns="0" numCol="1" spcCol="38100" rtlCol="0" anchor="t">
            <a:no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Proposed </a:t>
            </a: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Teams Plan</a:t>
            </a:r>
            <a:endPar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endParaRPr>
          </a:p>
        </p:txBody>
      </p:sp>
      <p:sp>
        <p:nvSpPr>
          <p:cNvPr id="68" name="Rectangle 67"/>
          <p:cNvSpPr/>
          <p:nvPr/>
        </p:nvSpPr>
        <p:spPr>
          <a:xfrm>
            <a:off x="17834091" y="6510773"/>
            <a:ext cx="2216175" cy="553998"/>
          </a:xfrm>
          <a:prstGeom prst="rect">
            <a:avLst/>
          </a:prstGeom>
        </p:spPr>
        <p:txBody>
          <a:bodyPr wrap="none" lIns="72000" tIns="0" rIns="0" bIns="0">
            <a:sp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Deployment Plan</a:t>
            </a:r>
          </a:p>
        </p:txBody>
      </p:sp>
      <p:sp>
        <p:nvSpPr>
          <p:cNvPr id="70" name="Rectangle 69"/>
          <p:cNvSpPr/>
          <p:nvPr/>
        </p:nvSpPr>
        <p:spPr>
          <a:xfrm>
            <a:off x="17834091" y="9066412"/>
            <a:ext cx="5326595" cy="553998"/>
          </a:xfrm>
          <a:prstGeom prst="rect">
            <a:avLst/>
          </a:prstGeom>
        </p:spPr>
        <p:txBody>
          <a:bodyPr wrap="square" lIns="72000" tIns="0" rIns="0" bIns="0">
            <a:sp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Details - </a:t>
            </a: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Data Lake</a:t>
            </a:r>
          </a:p>
        </p:txBody>
      </p:sp>
      <p:sp>
        <p:nvSpPr>
          <p:cNvPr id="72" name="Rectangle 71"/>
          <p:cNvSpPr/>
          <p:nvPr/>
        </p:nvSpPr>
        <p:spPr>
          <a:xfrm>
            <a:off x="17834091" y="2708994"/>
            <a:ext cx="5326595" cy="6173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0" rIns="0" bIns="0" numCol="1" spcCol="38100" rtlCol="0" anchor="ctr">
            <a:no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Introduction &amp; Context</a:t>
            </a:r>
            <a:endPar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endParaRPr>
          </a:p>
        </p:txBody>
      </p:sp>
      <p:sp>
        <p:nvSpPr>
          <p:cNvPr id="74" name="Rectangle 73"/>
          <p:cNvSpPr/>
          <p:nvPr/>
        </p:nvSpPr>
        <p:spPr>
          <a:xfrm>
            <a:off x="17834091" y="7820272"/>
            <a:ext cx="2763504" cy="553998"/>
          </a:xfrm>
          <a:prstGeom prst="rect">
            <a:avLst/>
          </a:prstGeom>
        </p:spPr>
        <p:txBody>
          <a:bodyPr wrap="none" lIns="72000" tIns="0" rIns="0" bIns="0">
            <a:sp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Details - SOC</a:t>
            </a:r>
          </a:p>
        </p:txBody>
      </p:sp>
      <p:sp>
        <p:nvSpPr>
          <p:cNvPr id="33" name="Rectangle 67 - 1"/>
          <p:cNvSpPr/>
          <p:nvPr/>
        </p:nvSpPr>
        <p:spPr>
          <a:xfrm>
            <a:off x="17834091" y="4018493"/>
            <a:ext cx="2379297" cy="553998"/>
          </a:xfrm>
          <a:prstGeom prst="rect">
            <a:avLst/>
          </a:prstGeom>
        </p:spPr>
        <p:txBody>
          <a:bodyPr wrap="none" lIns="72000" tIns="0" rIns="0" bIns="0">
            <a:sp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Approach</a:t>
            </a:r>
            <a:endPar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endParaRPr>
          </a:p>
        </p:txBody>
      </p:sp>
      <p:sp>
        <p:nvSpPr>
          <p:cNvPr id="36" name="Rectangle 35"/>
          <p:cNvSpPr/>
          <p:nvPr/>
        </p:nvSpPr>
        <p:spPr>
          <a:xfrm>
            <a:off x="17834091" y="10312552"/>
            <a:ext cx="5326595" cy="553998"/>
          </a:xfrm>
          <a:prstGeom prst="rect">
            <a:avLst/>
          </a:prstGeom>
        </p:spPr>
        <p:txBody>
          <a:bodyPr wrap="square" lIns="72000" tIns="0" rIns="0" bIns="0">
            <a:sp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Details – </a:t>
            </a: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Probes</a:t>
            </a:r>
          </a:p>
        </p:txBody>
      </p:sp>
      <p:sp>
        <p:nvSpPr>
          <p:cNvPr id="37" name="Rectangle 36"/>
          <p:cNvSpPr/>
          <p:nvPr/>
        </p:nvSpPr>
        <p:spPr>
          <a:xfrm>
            <a:off x="17834091" y="11558693"/>
            <a:ext cx="5326595" cy="738664"/>
          </a:xfrm>
          <a:prstGeom prst="rect">
            <a:avLst/>
          </a:prstGeom>
        </p:spPr>
        <p:txBody>
          <a:bodyPr wrap="square" lIns="72000" tIns="0" rIns="0" bIns="0">
            <a:spAutoFit/>
          </a:bodyPr>
          <a:lstStyle/>
          <a:p>
            <a:pPr defTabSz="825500" hangingPunct="0">
              <a:lnSpc>
                <a:spcPct val="150000"/>
              </a:lnSpc>
            </a:pPr>
            <a:r>
              <a:rPr lang="en-US" sz="3200" b="1"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References</a:t>
            </a:r>
          </a:p>
        </p:txBody>
      </p:sp>
    </p:spTree>
    <p:extLst>
      <p:ext uri="{BB962C8B-B14F-4D97-AF65-F5344CB8AC3E}">
        <p14:creationId xmlns:p14="http://schemas.microsoft.com/office/powerpoint/2010/main" val="1746916008"/>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a:spcBef>
                <a:spcPts val="3200"/>
              </a:spcBef>
            </a:pPr>
            <a:r>
              <a:rPr lang="en-US" sz="4000" b="1" cap="all" dirty="0" smtClean="0">
                <a:solidFill>
                  <a:prstClr val="black"/>
                </a:solidFill>
                <a:latin typeface="Calibri" panose="020F0502020204030204" pitchFamily="34" charset="0"/>
              </a:rPr>
              <a:t>SOC </a:t>
            </a:r>
            <a:r>
              <a:rPr lang="en-US" sz="4000" b="1" cap="all" dirty="0">
                <a:solidFill>
                  <a:prstClr val="black"/>
                </a:solidFill>
                <a:latin typeface="Calibri" panose="020F0502020204030204" pitchFamily="34" charset="0"/>
              </a:rPr>
              <a:t>Platform Implementation </a:t>
            </a:r>
          </a:p>
        </p:txBody>
      </p:sp>
      <p:sp>
        <p:nvSpPr>
          <p:cNvPr id="6"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References</a:t>
            </a:r>
            <a:endParaRPr lang="en-US" altLang="es-ES" sz="2400" b="1" dirty="0">
              <a:solidFill>
                <a:srgbClr val="A6A6A6"/>
              </a:solidFill>
              <a:latin typeface="Calibri" panose="020F0502020204030204" pitchFamily="34" charset="0"/>
            </a:endParaRPr>
          </a:p>
        </p:txBody>
      </p:sp>
      <p:sp>
        <p:nvSpPr>
          <p:cNvPr id="7" name="TextBox 6"/>
          <p:cNvSpPr txBox="1"/>
          <p:nvPr/>
        </p:nvSpPr>
        <p:spPr>
          <a:xfrm>
            <a:off x="1390800" y="1923150"/>
            <a:ext cx="21583500" cy="584775"/>
          </a:xfrm>
          <a:prstGeom prst="rect">
            <a:avLst/>
          </a:prstGeom>
          <a:noFill/>
        </p:spPr>
        <p:txBody>
          <a:bodyPr wrap="square" rtlCol="0">
            <a:spAutoFit/>
          </a:bodyPr>
          <a:lstStyle/>
          <a:p>
            <a:r>
              <a:rPr lang="en-US" sz="3200" b="1" dirty="0" smtClean="0">
                <a:latin typeface="Calibri" panose="020F0502020204030204" pitchFamily="34" charset="0"/>
              </a:rPr>
              <a:t>Telefónica Spain SOC for IPTV Services</a:t>
            </a:r>
            <a:endParaRPr lang="en-US" sz="3200" b="1" dirty="0">
              <a:latin typeface="Calibri" panose="020F0502020204030204" pitchFamily="34" charset="0"/>
              <a:cs typeface="Arial" panose="020B0604020202020204" pitchFamily="34" charset="0"/>
            </a:endParaRPr>
          </a:p>
        </p:txBody>
      </p:sp>
      <p:grpSp>
        <p:nvGrpSpPr>
          <p:cNvPr id="56" name="Group 55"/>
          <p:cNvGrpSpPr/>
          <p:nvPr/>
        </p:nvGrpSpPr>
        <p:grpSpPr>
          <a:xfrm>
            <a:off x="7505700" y="6077151"/>
            <a:ext cx="5292000" cy="6751294"/>
            <a:chOff x="787574" y="2974586"/>
            <a:chExt cx="9496426" cy="6751294"/>
          </a:xfrm>
        </p:grpSpPr>
        <p:sp>
          <p:nvSpPr>
            <p:cNvPr id="57" name="Rectángulo 4"/>
            <p:cNvSpPr/>
            <p:nvPr/>
          </p:nvSpPr>
          <p:spPr>
            <a:xfrm>
              <a:off x="787574" y="2974586"/>
              <a:ext cx="9496426" cy="648000"/>
            </a:xfrm>
            <a:prstGeom prst="rect">
              <a:avLst/>
            </a:prstGeom>
            <a:solidFill>
              <a:srgbClr val="A4BA09"/>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2400" b="1" dirty="0" smtClean="0">
                  <a:solidFill>
                    <a:prstClr val="white"/>
                  </a:solidFill>
                  <a:latin typeface="Calibri" panose="020F0502020204030204" pitchFamily="34" charset="0"/>
                  <a:cs typeface="Arial" panose="020B0604020202020204" pitchFamily="34" charset="0"/>
                </a:rPr>
                <a:t>Results</a:t>
              </a:r>
              <a:endParaRPr lang="en-US" sz="2400" b="1" dirty="0">
                <a:solidFill>
                  <a:prstClr val="white"/>
                </a:solidFill>
                <a:latin typeface="Calibri" panose="020F0502020204030204" pitchFamily="34" charset="0"/>
                <a:cs typeface="Arial" panose="020B0604020202020204" pitchFamily="34" charset="0"/>
              </a:endParaRPr>
            </a:p>
          </p:txBody>
        </p:sp>
        <p:sp>
          <p:nvSpPr>
            <p:cNvPr id="58" name="Rectángulo 7"/>
            <p:cNvSpPr/>
            <p:nvPr/>
          </p:nvSpPr>
          <p:spPr>
            <a:xfrm>
              <a:off x="787574" y="3710340"/>
              <a:ext cx="9496426" cy="6015540"/>
            </a:xfrm>
            <a:prstGeom prst="rect">
              <a:avLst/>
            </a:prstGeom>
            <a:solidFill>
              <a:schemeClr val="bg1"/>
            </a:solidFill>
            <a:ln>
              <a:solidFill>
                <a:srgbClr val="A4BA09"/>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marL="457200" indent="-342900" defTabSz="1219170">
                <a:spcBef>
                  <a:spcPts val="600"/>
                </a:spcBef>
                <a:buFont typeface="Arial" panose="020B0604020202020204" pitchFamily="34" charset="0"/>
                <a:buChar char="•"/>
              </a:pPr>
              <a:r>
                <a:rPr lang="en-US" sz="2400" b="1" dirty="0">
                  <a:solidFill>
                    <a:prstClr val="black"/>
                  </a:solidFill>
                  <a:latin typeface="Calibri" panose="020F0502020204030204" pitchFamily="34" charset="0"/>
                  <a:cs typeface="Arial" panose="020B0604020202020204" pitchFamily="34" charset="0"/>
                </a:rPr>
                <a:t>Reduced</a:t>
              </a:r>
              <a:r>
                <a:rPr lang="en-US" sz="2400" dirty="0">
                  <a:solidFill>
                    <a:prstClr val="black"/>
                  </a:solidFill>
                  <a:latin typeface="Calibri" panose="020F0502020204030204" pitchFamily="34" charset="0"/>
                  <a:cs typeface="Arial" panose="020B0604020202020204" pitchFamily="34" charset="0"/>
                </a:rPr>
                <a:t> customer </a:t>
              </a:r>
              <a:r>
                <a:rPr lang="en-US" sz="2400" b="1" dirty="0">
                  <a:solidFill>
                    <a:prstClr val="black"/>
                  </a:solidFill>
                  <a:latin typeface="Calibri" panose="020F0502020204030204" pitchFamily="34" charset="0"/>
                  <a:cs typeface="Arial" panose="020B0604020202020204" pitchFamily="34" charset="0"/>
                </a:rPr>
                <a:t>churn</a:t>
              </a:r>
            </a:p>
            <a:p>
              <a:pPr marL="457200" indent="-342900" defTabSz="1219170">
                <a:spcBef>
                  <a:spcPts val="600"/>
                </a:spcBef>
                <a:buFont typeface="Arial" panose="020B0604020202020204" pitchFamily="34" charset="0"/>
                <a:buChar char="•"/>
              </a:pPr>
              <a:r>
                <a:rPr lang="en-US" sz="2400" b="1" dirty="0">
                  <a:solidFill>
                    <a:prstClr val="black"/>
                  </a:solidFill>
                  <a:latin typeface="Calibri" panose="020F0502020204030204" pitchFamily="34" charset="0"/>
                  <a:cs typeface="Arial" panose="020B0604020202020204" pitchFamily="34" charset="0"/>
                </a:rPr>
                <a:t>Reduced</a:t>
              </a:r>
              <a:r>
                <a:rPr lang="en-US" sz="2400" dirty="0">
                  <a:solidFill>
                    <a:prstClr val="black"/>
                  </a:solidFill>
                  <a:latin typeface="Calibri" panose="020F0502020204030204" pitchFamily="34" charset="0"/>
                  <a:cs typeface="Arial" panose="020B0604020202020204" pitchFamily="34" charset="0"/>
                </a:rPr>
                <a:t> volume of </a:t>
              </a:r>
              <a:r>
                <a:rPr lang="en-US" sz="2400" b="1" dirty="0">
                  <a:solidFill>
                    <a:prstClr val="black"/>
                  </a:solidFill>
                  <a:latin typeface="Calibri" panose="020F0502020204030204" pitchFamily="34" charset="0"/>
                  <a:cs typeface="Arial" panose="020B0604020202020204" pitchFamily="34" charset="0"/>
                </a:rPr>
                <a:t>helpdesk calls</a:t>
              </a:r>
            </a:p>
            <a:p>
              <a:pPr marL="457200" indent="-342900" defTabSz="1219170">
                <a:spcBef>
                  <a:spcPts val="600"/>
                </a:spcBef>
                <a:buFont typeface="Arial" panose="020B0604020202020204" pitchFamily="34" charset="0"/>
                <a:buChar char="•"/>
              </a:pPr>
              <a:r>
                <a:rPr lang="en-US" sz="2400" dirty="0">
                  <a:solidFill>
                    <a:prstClr val="black"/>
                  </a:solidFill>
                  <a:latin typeface="Calibri" panose="020F0502020204030204" pitchFamily="34" charset="0"/>
                  <a:cs typeface="Arial" panose="020B0604020202020204" pitchFamily="34" charset="0"/>
                </a:rPr>
                <a:t>Reduced </a:t>
              </a:r>
              <a:r>
                <a:rPr lang="en-US" sz="2400" b="1" dirty="0">
                  <a:solidFill>
                    <a:prstClr val="black"/>
                  </a:solidFill>
                  <a:latin typeface="Calibri" panose="020F0502020204030204" pitchFamily="34" charset="0"/>
                  <a:cs typeface="Arial" panose="020B0604020202020204" pitchFamily="34" charset="0"/>
                </a:rPr>
                <a:t>average client call time</a:t>
              </a:r>
            </a:p>
            <a:p>
              <a:pPr marL="457200" indent="-342900" defTabSz="1219170">
                <a:spcBef>
                  <a:spcPts val="600"/>
                </a:spcBef>
                <a:buFont typeface="Arial" panose="020B0604020202020204" pitchFamily="34" charset="0"/>
                <a:buChar char="•"/>
              </a:pPr>
              <a:r>
                <a:rPr lang="en-US" sz="2400" b="1" dirty="0">
                  <a:solidFill>
                    <a:prstClr val="black"/>
                  </a:solidFill>
                  <a:latin typeface="Calibri" panose="020F0502020204030204" pitchFamily="34" charset="0"/>
                  <a:cs typeface="Arial" panose="020B0604020202020204" pitchFamily="34" charset="0"/>
                </a:rPr>
                <a:t>Improved customer satisfaction </a:t>
              </a:r>
              <a:r>
                <a:rPr lang="en-US" sz="2400" dirty="0">
                  <a:solidFill>
                    <a:prstClr val="black"/>
                  </a:solidFill>
                  <a:latin typeface="Calibri" panose="020F0502020204030204" pitchFamily="34" charset="0"/>
                  <a:cs typeface="Arial" panose="020B0604020202020204" pitchFamily="34" charset="0"/>
                </a:rPr>
                <a:t>through rapid time-to-insight</a:t>
              </a:r>
            </a:p>
            <a:p>
              <a:pPr marL="457200" indent="-342900" defTabSz="1219170">
                <a:spcBef>
                  <a:spcPts val="600"/>
                </a:spcBef>
                <a:buFont typeface="Arial" panose="020B0604020202020204" pitchFamily="34" charset="0"/>
                <a:buChar char="•"/>
              </a:pPr>
              <a:r>
                <a:rPr lang="en-US" sz="2400" b="1" dirty="0" smtClean="0">
                  <a:solidFill>
                    <a:prstClr val="black"/>
                  </a:solidFill>
                  <a:latin typeface="Calibri" panose="020F0502020204030204" pitchFamily="34" charset="0"/>
                  <a:cs typeface="Arial" panose="020B0604020202020204" pitchFamily="34" charset="0"/>
                </a:rPr>
                <a:t>Real-time analysis and visualization </a:t>
              </a:r>
              <a:r>
                <a:rPr lang="en-US" sz="2400" dirty="0" smtClean="0">
                  <a:solidFill>
                    <a:prstClr val="black"/>
                  </a:solidFill>
                  <a:latin typeface="Calibri" panose="020F0502020204030204" pitchFamily="34" charset="0"/>
                  <a:cs typeface="Arial" panose="020B0604020202020204" pitchFamily="34" charset="0"/>
                </a:rPr>
                <a:t>of </a:t>
              </a:r>
              <a:r>
                <a:rPr lang="en-US" sz="2400" dirty="0">
                  <a:solidFill>
                    <a:prstClr val="black"/>
                  </a:solidFill>
                  <a:latin typeface="Calibri" panose="020F0502020204030204" pitchFamily="34" charset="0"/>
                  <a:cs typeface="Arial" panose="020B0604020202020204" pitchFamily="34" charset="0"/>
                </a:rPr>
                <a:t>large data volumes provides at-a-glance customer insight</a:t>
              </a:r>
            </a:p>
            <a:p>
              <a:pPr marL="457200" indent="-342900" defTabSz="1219170">
                <a:spcBef>
                  <a:spcPts val="600"/>
                </a:spcBef>
                <a:buFont typeface="Arial" panose="020B0604020202020204" pitchFamily="34" charset="0"/>
                <a:buChar char="•"/>
              </a:pPr>
              <a:r>
                <a:rPr lang="en-US" sz="2400" b="1" dirty="0">
                  <a:solidFill>
                    <a:prstClr val="black"/>
                  </a:solidFill>
                  <a:latin typeface="Calibri" panose="020F0502020204030204" pitchFamily="34" charset="0"/>
                  <a:cs typeface="Arial" panose="020B0604020202020204" pitchFamily="34" charset="0"/>
                </a:rPr>
                <a:t>Data correlation supports </a:t>
              </a:r>
              <a:r>
                <a:rPr lang="en-US" sz="2400" dirty="0">
                  <a:solidFill>
                    <a:prstClr val="black"/>
                  </a:solidFill>
                  <a:latin typeface="Calibri" panose="020F0502020204030204" pitchFamily="34" charset="0"/>
                  <a:cs typeface="Arial" panose="020B0604020202020204" pitchFamily="34" charset="0"/>
                </a:rPr>
                <a:t>a proactive approach to problem resolutions</a:t>
              </a:r>
            </a:p>
          </p:txBody>
        </p:sp>
      </p:grpSp>
      <p:grpSp>
        <p:nvGrpSpPr>
          <p:cNvPr id="65" name="Analytics14" descr="{&quot;Key&quot;:&quot;POWER_USER_SHAPE_ICON&quot;,&quot;Value&quot;:&quot;POWER_USER_SHAPE_ICON_STYLE_1&quot;}"/>
          <p:cNvGrpSpPr>
            <a:grpSpLocks noChangeAspect="1"/>
          </p:cNvGrpSpPr>
          <p:nvPr>
            <p:custDataLst>
              <p:tags r:id="rId2"/>
            </p:custDataLst>
          </p:nvPr>
        </p:nvGrpSpPr>
        <p:grpSpPr>
          <a:xfrm>
            <a:off x="11715903" y="6130851"/>
            <a:ext cx="850725" cy="570003"/>
            <a:chOff x="4683125" y="7820025"/>
            <a:chExt cx="1449388" cy="1243013"/>
          </a:xfrm>
          <a:solidFill>
            <a:schemeClr val="bg1"/>
          </a:solidFill>
        </p:grpSpPr>
        <p:sp>
          <p:nvSpPr>
            <p:cNvPr id="66" name="Rectangle 384"/>
            <p:cNvSpPr>
              <a:spLocks noChangeArrowheads="1"/>
            </p:cNvSpPr>
            <p:nvPr/>
          </p:nvSpPr>
          <p:spPr bwMode="auto">
            <a:xfrm>
              <a:off x="5497513" y="8212138"/>
              <a:ext cx="69850" cy="325438"/>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67" name="Rectangle 385"/>
            <p:cNvSpPr>
              <a:spLocks noChangeArrowheads="1"/>
            </p:cNvSpPr>
            <p:nvPr/>
          </p:nvSpPr>
          <p:spPr bwMode="auto">
            <a:xfrm>
              <a:off x="5610225" y="8166100"/>
              <a:ext cx="68263" cy="37147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68" name="Rectangle 386"/>
            <p:cNvSpPr>
              <a:spLocks noChangeArrowheads="1"/>
            </p:cNvSpPr>
            <p:nvPr/>
          </p:nvSpPr>
          <p:spPr bwMode="auto">
            <a:xfrm>
              <a:off x="5722938" y="8099425"/>
              <a:ext cx="68263" cy="438150"/>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69" name="Rectangle 387"/>
            <p:cNvSpPr>
              <a:spLocks noChangeArrowheads="1"/>
            </p:cNvSpPr>
            <p:nvPr/>
          </p:nvSpPr>
          <p:spPr bwMode="auto">
            <a:xfrm>
              <a:off x="5834063" y="8240713"/>
              <a:ext cx="68263" cy="296863"/>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70" name="Rectangle 388"/>
            <p:cNvSpPr>
              <a:spLocks noChangeArrowheads="1"/>
            </p:cNvSpPr>
            <p:nvPr/>
          </p:nvSpPr>
          <p:spPr bwMode="auto">
            <a:xfrm>
              <a:off x="5945188" y="8166100"/>
              <a:ext cx="68263" cy="371475"/>
            </a:xfrm>
            <a:prstGeom prst="rect">
              <a:avLst/>
            </a:prstGeom>
            <a:grpFill/>
            <a:ln>
              <a:noFill/>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71" name="Freeform 389"/>
            <p:cNvSpPr>
              <a:spLocks/>
            </p:cNvSpPr>
            <p:nvPr/>
          </p:nvSpPr>
          <p:spPr bwMode="auto">
            <a:xfrm>
              <a:off x="5486400" y="7985125"/>
              <a:ext cx="539750" cy="214313"/>
            </a:xfrm>
            <a:custGeom>
              <a:avLst/>
              <a:gdLst>
                <a:gd name="T0" fmla="*/ 174 w 340"/>
                <a:gd name="T1" fmla="*/ 24 h 135"/>
                <a:gd name="T2" fmla="*/ 243 w 340"/>
                <a:gd name="T3" fmla="*/ 135 h 135"/>
                <a:gd name="T4" fmla="*/ 313 w 340"/>
                <a:gd name="T5" fmla="*/ 61 h 135"/>
                <a:gd name="T6" fmla="*/ 329 w 340"/>
                <a:gd name="T7" fmla="*/ 72 h 135"/>
                <a:gd name="T8" fmla="*/ 340 w 340"/>
                <a:gd name="T9" fmla="*/ 10 h 135"/>
                <a:gd name="T10" fmla="*/ 282 w 340"/>
                <a:gd name="T11" fmla="*/ 37 h 135"/>
                <a:gd name="T12" fmla="*/ 299 w 340"/>
                <a:gd name="T13" fmla="*/ 50 h 135"/>
                <a:gd name="T14" fmla="*/ 246 w 340"/>
                <a:gd name="T15" fmla="*/ 108 h 135"/>
                <a:gd name="T16" fmla="*/ 181 w 340"/>
                <a:gd name="T17" fmla="*/ 0 h 135"/>
                <a:gd name="T18" fmla="*/ 0 w 340"/>
                <a:gd name="T19" fmla="*/ 97 h 135"/>
                <a:gd name="T20" fmla="*/ 8 w 340"/>
                <a:gd name="T21" fmla="*/ 113 h 135"/>
                <a:gd name="T22" fmla="*/ 174 w 340"/>
                <a:gd name="T23" fmla="*/ 2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135">
                  <a:moveTo>
                    <a:pt x="174" y="24"/>
                  </a:moveTo>
                  <a:lnTo>
                    <a:pt x="243" y="135"/>
                  </a:lnTo>
                  <a:lnTo>
                    <a:pt x="313" y="61"/>
                  </a:lnTo>
                  <a:lnTo>
                    <a:pt x="329" y="72"/>
                  </a:lnTo>
                  <a:lnTo>
                    <a:pt x="340" y="10"/>
                  </a:lnTo>
                  <a:lnTo>
                    <a:pt x="282" y="37"/>
                  </a:lnTo>
                  <a:lnTo>
                    <a:pt x="299" y="50"/>
                  </a:lnTo>
                  <a:lnTo>
                    <a:pt x="246" y="108"/>
                  </a:lnTo>
                  <a:lnTo>
                    <a:pt x="181" y="0"/>
                  </a:lnTo>
                  <a:lnTo>
                    <a:pt x="0" y="97"/>
                  </a:lnTo>
                  <a:lnTo>
                    <a:pt x="8" y="113"/>
                  </a:lnTo>
                  <a:lnTo>
                    <a:pt x="174" y="24"/>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72" name="Freeform 390"/>
            <p:cNvSpPr>
              <a:spLocks/>
            </p:cNvSpPr>
            <p:nvPr/>
          </p:nvSpPr>
          <p:spPr bwMode="auto">
            <a:xfrm>
              <a:off x="5554663" y="8647113"/>
              <a:ext cx="419100" cy="415925"/>
            </a:xfrm>
            <a:custGeom>
              <a:avLst/>
              <a:gdLst>
                <a:gd name="T0" fmla="*/ 233 w 550"/>
                <a:gd name="T1" fmla="*/ 0 h 547"/>
                <a:gd name="T2" fmla="*/ 233 w 550"/>
                <a:gd name="T3" fmla="*/ 279 h 547"/>
                <a:gd name="T4" fmla="*/ 133 w 550"/>
                <a:gd name="T5" fmla="*/ 279 h 547"/>
                <a:gd name="T6" fmla="*/ 9 w 550"/>
                <a:gd name="T7" fmla="*/ 490 h 547"/>
                <a:gd name="T8" fmla="*/ 22 w 550"/>
                <a:gd name="T9" fmla="*/ 537 h 547"/>
                <a:gd name="T10" fmla="*/ 39 w 550"/>
                <a:gd name="T11" fmla="*/ 541 h 547"/>
                <a:gd name="T12" fmla="*/ 69 w 550"/>
                <a:gd name="T13" fmla="*/ 524 h 547"/>
                <a:gd name="T14" fmla="*/ 171 w 550"/>
                <a:gd name="T15" fmla="*/ 350 h 547"/>
                <a:gd name="T16" fmla="*/ 242 w 550"/>
                <a:gd name="T17" fmla="*/ 350 h 547"/>
                <a:gd name="T18" fmla="*/ 242 w 550"/>
                <a:gd name="T19" fmla="*/ 505 h 547"/>
                <a:gd name="T20" fmla="*/ 266 w 550"/>
                <a:gd name="T21" fmla="*/ 540 h 547"/>
                <a:gd name="T22" fmla="*/ 311 w 550"/>
                <a:gd name="T23" fmla="*/ 507 h 547"/>
                <a:gd name="T24" fmla="*/ 311 w 550"/>
                <a:gd name="T25" fmla="*/ 350 h 547"/>
                <a:gd name="T26" fmla="*/ 383 w 550"/>
                <a:gd name="T27" fmla="*/ 350 h 547"/>
                <a:gd name="T28" fmla="*/ 485 w 550"/>
                <a:gd name="T29" fmla="*/ 524 h 547"/>
                <a:gd name="T30" fmla="*/ 515 w 550"/>
                <a:gd name="T31" fmla="*/ 541 h 547"/>
                <a:gd name="T32" fmla="*/ 532 w 550"/>
                <a:gd name="T33" fmla="*/ 537 h 547"/>
                <a:gd name="T34" fmla="*/ 548 w 550"/>
                <a:gd name="T35" fmla="*/ 516 h 547"/>
                <a:gd name="T36" fmla="*/ 545 w 550"/>
                <a:gd name="T37" fmla="*/ 490 h 547"/>
                <a:gd name="T38" fmla="*/ 421 w 550"/>
                <a:gd name="T39" fmla="*/ 279 h 547"/>
                <a:gd name="T40" fmla="*/ 321 w 550"/>
                <a:gd name="T41" fmla="*/ 279 h 547"/>
                <a:gd name="T42" fmla="*/ 321 w 550"/>
                <a:gd name="T43" fmla="*/ 0 h 547"/>
                <a:gd name="T44" fmla="*/ 233 w 550"/>
                <a:gd name="T45"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0" h="547">
                  <a:moveTo>
                    <a:pt x="233" y="0"/>
                  </a:moveTo>
                  <a:lnTo>
                    <a:pt x="233" y="279"/>
                  </a:lnTo>
                  <a:lnTo>
                    <a:pt x="133" y="279"/>
                  </a:lnTo>
                  <a:lnTo>
                    <a:pt x="9" y="490"/>
                  </a:lnTo>
                  <a:cubicBezTo>
                    <a:pt x="0" y="506"/>
                    <a:pt x="5" y="527"/>
                    <a:pt x="22" y="537"/>
                  </a:cubicBezTo>
                  <a:cubicBezTo>
                    <a:pt x="27" y="540"/>
                    <a:pt x="33" y="541"/>
                    <a:pt x="39" y="541"/>
                  </a:cubicBezTo>
                  <a:cubicBezTo>
                    <a:pt x="51" y="541"/>
                    <a:pt x="63" y="535"/>
                    <a:pt x="69" y="524"/>
                  </a:cubicBezTo>
                  <a:lnTo>
                    <a:pt x="171" y="350"/>
                  </a:lnTo>
                  <a:lnTo>
                    <a:pt x="242" y="350"/>
                  </a:lnTo>
                  <a:lnTo>
                    <a:pt x="242" y="505"/>
                  </a:lnTo>
                  <a:cubicBezTo>
                    <a:pt x="242" y="521"/>
                    <a:pt x="251" y="535"/>
                    <a:pt x="266" y="540"/>
                  </a:cubicBezTo>
                  <a:cubicBezTo>
                    <a:pt x="289" y="547"/>
                    <a:pt x="311" y="530"/>
                    <a:pt x="311" y="507"/>
                  </a:cubicBezTo>
                  <a:lnTo>
                    <a:pt x="311" y="350"/>
                  </a:lnTo>
                  <a:lnTo>
                    <a:pt x="383" y="350"/>
                  </a:lnTo>
                  <a:lnTo>
                    <a:pt x="485" y="524"/>
                  </a:lnTo>
                  <a:cubicBezTo>
                    <a:pt x="491" y="535"/>
                    <a:pt x="503" y="541"/>
                    <a:pt x="515" y="541"/>
                  </a:cubicBezTo>
                  <a:cubicBezTo>
                    <a:pt x="521" y="541"/>
                    <a:pt x="527" y="540"/>
                    <a:pt x="532" y="537"/>
                  </a:cubicBezTo>
                  <a:cubicBezTo>
                    <a:pt x="540" y="532"/>
                    <a:pt x="546" y="525"/>
                    <a:pt x="548" y="516"/>
                  </a:cubicBezTo>
                  <a:cubicBezTo>
                    <a:pt x="550" y="507"/>
                    <a:pt x="549" y="498"/>
                    <a:pt x="545" y="490"/>
                  </a:cubicBezTo>
                  <a:lnTo>
                    <a:pt x="421" y="279"/>
                  </a:lnTo>
                  <a:lnTo>
                    <a:pt x="321" y="279"/>
                  </a:lnTo>
                  <a:lnTo>
                    <a:pt x="321" y="0"/>
                  </a:lnTo>
                  <a:lnTo>
                    <a:pt x="233" y="0"/>
                  </a:ln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73" name="Freeform 391"/>
            <p:cNvSpPr>
              <a:spLocks noEditPoints="1"/>
            </p:cNvSpPr>
            <p:nvPr/>
          </p:nvSpPr>
          <p:spPr bwMode="auto">
            <a:xfrm>
              <a:off x="5389563" y="7859713"/>
              <a:ext cx="742950" cy="754063"/>
            </a:xfrm>
            <a:custGeom>
              <a:avLst/>
              <a:gdLst>
                <a:gd name="T0" fmla="*/ 932 w 974"/>
                <a:gd name="T1" fmla="*/ 46 h 989"/>
                <a:gd name="T2" fmla="*/ 932 w 974"/>
                <a:gd name="T3" fmla="*/ 943 h 989"/>
                <a:gd name="T4" fmla="*/ 928 w 974"/>
                <a:gd name="T5" fmla="*/ 948 h 989"/>
                <a:gd name="T6" fmla="*/ 46 w 974"/>
                <a:gd name="T7" fmla="*/ 948 h 989"/>
                <a:gd name="T8" fmla="*/ 41 w 974"/>
                <a:gd name="T9" fmla="*/ 943 h 989"/>
                <a:gd name="T10" fmla="*/ 41 w 974"/>
                <a:gd name="T11" fmla="*/ 46 h 989"/>
                <a:gd name="T12" fmla="*/ 46 w 974"/>
                <a:gd name="T13" fmla="*/ 42 h 989"/>
                <a:gd name="T14" fmla="*/ 928 w 974"/>
                <a:gd name="T15" fmla="*/ 42 h 989"/>
                <a:gd name="T16" fmla="*/ 932 w 974"/>
                <a:gd name="T17" fmla="*/ 46 h 989"/>
                <a:gd name="T18" fmla="*/ 0 w 974"/>
                <a:gd name="T19" fmla="*/ 46 h 989"/>
                <a:gd name="T20" fmla="*/ 0 w 974"/>
                <a:gd name="T21" fmla="*/ 943 h 989"/>
                <a:gd name="T22" fmla="*/ 46 w 974"/>
                <a:gd name="T23" fmla="*/ 989 h 989"/>
                <a:gd name="T24" fmla="*/ 928 w 974"/>
                <a:gd name="T25" fmla="*/ 989 h 989"/>
                <a:gd name="T26" fmla="*/ 974 w 974"/>
                <a:gd name="T27" fmla="*/ 943 h 989"/>
                <a:gd name="T28" fmla="*/ 974 w 974"/>
                <a:gd name="T29" fmla="*/ 46 h 989"/>
                <a:gd name="T30" fmla="*/ 928 w 974"/>
                <a:gd name="T31" fmla="*/ 0 h 989"/>
                <a:gd name="T32" fmla="*/ 46 w 974"/>
                <a:gd name="T33" fmla="*/ 0 h 989"/>
                <a:gd name="T34" fmla="*/ 0 w 974"/>
                <a:gd name="T35" fmla="*/ 46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4" h="989">
                  <a:moveTo>
                    <a:pt x="932" y="46"/>
                  </a:moveTo>
                  <a:lnTo>
                    <a:pt x="932" y="943"/>
                  </a:lnTo>
                  <a:cubicBezTo>
                    <a:pt x="932" y="946"/>
                    <a:pt x="930" y="948"/>
                    <a:pt x="928" y="948"/>
                  </a:cubicBezTo>
                  <a:lnTo>
                    <a:pt x="46" y="948"/>
                  </a:lnTo>
                  <a:cubicBezTo>
                    <a:pt x="43" y="948"/>
                    <a:pt x="41" y="946"/>
                    <a:pt x="41" y="943"/>
                  </a:cubicBezTo>
                  <a:lnTo>
                    <a:pt x="41" y="46"/>
                  </a:lnTo>
                  <a:cubicBezTo>
                    <a:pt x="41" y="44"/>
                    <a:pt x="43" y="42"/>
                    <a:pt x="46" y="42"/>
                  </a:cubicBezTo>
                  <a:lnTo>
                    <a:pt x="928" y="42"/>
                  </a:lnTo>
                  <a:cubicBezTo>
                    <a:pt x="930" y="42"/>
                    <a:pt x="932" y="44"/>
                    <a:pt x="932" y="46"/>
                  </a:cubicBezTo>
                  <a:close/>
                  <a:moveTo>
                    <a:pt x="0" y="46"/>
                  </a:moveTo>
                  <a:lnTo>
                    <a:pt x="0" y="943"/>
                  </a:lnTo>
                  <a:cubicBezTo>
                    <a:pt x="0" y="968"/>
                    <a:pt x="20" y="989"/>
                    <a:pt x="46" y="989"/>
                  </a:cubicBezTo>
                  <a:lnTo>
                    <a:pt x="928" y="989"/>
                  </a:lnTo>
                  <a:cubicBezTo>
                    <a:pt x="953" y="989"/>
                    <a:pt x="974" y="968"/>
                    <a:pt x="974" y="943"/>
                  </a:cubicBezTo>
                  <a:lnTo>
                    <a:pt x="974" y="46"/>
                  </a:lnTo>
                  <a:cubicBezTo>
                    <a:pt x="974" y="21"/>
                    <a:pt x="953" y="0"/>
                    <a:pt x="928" y="0"/>
                  </a:cubicBezTo>
                  <a:lnTo>
                    <a:pt x="46" y="0"/>
                  </a:lnTo>
                  <a:cubicBezTo>
                    <a:pt x="20" y="0"/>
                    <a:pt x="0" y="21"/>
                    <a:pt x="0" y="46"/>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74" name="Freeform 392"/>
            <p:cNvSpPr>
              <a:spLocks noEditPoints="1"/>
            </p:cNvSpPr>
            <p:nvPr/>
          </p:nvSpPr>
          <p:spPr bwMode="auto">
            <a:xfrm>
              <a:off x="4683125" y="8110538"/>
              <a:ext cx="677863" cy="947738"/>
            </a:xfrm>
            <a:custGeom>
              <a:avLst/>
              <a:gdLst>
                <a:gd name="T0" fmla="*/ 320 w 889"/>
                <a:gd name="T1" fmla="*/ 103 h 1245"/>
                <a:gd name="T2" fmla="*/ 313 w 889"/>
                <a:gd name="T3" fmla="*/ 79 h 1245"/>
                <a:gd name="T4" fmla="*/ 332 w 889"/>
                <a:gd name="T5" fmla="*/ 45 h 1245"/>
                <a:gd name="T6" fmla="*/ 355 w 889"/>
                <a:gd name="T7" fmla="*/ 38 h 1245"/>
                <a:gd name="T8" fmla="*/ 377 w 889"/>
                <a:gd name="T9" fmla="*/ 45 h 1245"/>
                <a:gd name="T10" fmla="*/ 396 w 889"/>
                <a:gd name="T11" fmla="*/ 79 h 1245"/>
                <a:gd name="T12" fmla="*/ 390 w 889"/>
                <a:gd name="T13" fmla="*/ 103 h 1245"/>
                <a:gd name="T14" fmla="*/ 371 w 889"/>
                <a:gd name="T15" fmla="*/ 140 h 1245"/>
                <a:gd name="T16" fmla="*/ 426 w 889"/>
                <a:gd name="T17" fmla="*/ 377 h 1245"/>
                <a:gd name="T18" fmla="*/ 355 w 889"/>
                <a:gd name="T19" fmla="*/ 458 h 1245"/>
                <a:gd name="T20" fmla="*/ 283 w 889"/>
                <a:gd name="T21" fmla="*/ 377 h 1245"/>
                <a:gd name="T22" fmla="*/ 338 w 889"/>
                <a:gd name="T23" fmla="*/ 140 h 1245"/>
                <a:gd name="T24" fmla="*/ 320 w 889"/>
                <a:gd name="T25" fmla="*/ 103 h 1245"/>
                <a:gd name="T26" fmla="*/ 24 w 889"/>
                <a:gd name="T27" fmla="*/ 582 h 1245"/>
                <a:gd name="T28" fmla="*/ 73 w 889"/>
                <a:gd name="T29" fmla="*/ 592 h 1245"/>
                <a:gd name="T30" fmla="*/ 116 w 889"/>
                <a:gd name="T31" fmla="*/ 558 h 1245"/>
                <a:gd name="T32" fmla="*/ 171 w 889"/>
                <a:gd name="T33" fmla="*/ 325 h 1245"/>
                <a:gd name="T34" fmla="*/ 171 w 889"/>
                <a:gd name="T35" fmla="*/ 1192 h 1245"/>
                <a:gd name="T36" fmla="*/ 205 w 889"/>
                <a:gd name="T37" fmla="*/ 1245 h 1245"/>
                <a:gd name="T38" fmla="*/ 267 w 889"/>
                <a:gd name="T39" fmla="*/ 1245 h 1245"/>
                <a:gd name="T40" fmla="*/ 302 w 889"/>
                <a:gd name="T41" fmla="*/ 1190 h 1245"/>
                <a:gd name="T42" fmla="*/ 355 w 889"/>
                <a:gd name="T43" fmla="*/ 721 h 1245"/>
                <a:gd name="T44" fmla="*/ 407 w 889"/>
                <a:gd name="T45" fmla="*/ 1190 h 1245"/>
                <a:gd name="T46" fmla="*/ 442 w 889"/>
                <a:gd name="T47" fmla="*/ 1245 h 1245"/>
                <a:gd name="T48" fmla="*/ 504 w 889"/>
                <a:gd name="T49" fmla="*/ 1245 h 1245"/>
                <a:gd name="T50" fmla="*/ 538 w 889"/>
                <a:gd name="T51" fmla="*/ 1192 h 1245"/>
                <a:gd name="T52" fmla="*/ 538 w 889"/>
                <a:gd name="T53" fmla="*/ 214 h 1245"/>
                <a:gd name="T54" fmla="*/ 583 w 889"/>
                <a:gd name="T55" fmla="*/ 309 h 1245"/>
                <a:gd name="T56" fmla="*/ 712 w 889"/>
                <a:gd name="T57" fmla="*/ 351 h 1245"/>
                <a:gd name="T58" fmla="*/ 865 w 889"/>
                <a:gd name="T59" fmla="*/ 207 h 1245"/>
                <a:gd name="T60" fmla="*/ 874 w 889"/>
                <a:gd name="T61" fmla="*/ 153 h 1245"/>
                <a:gd name="T62" fmla="*/ 840 w 889"/>
                <a:gd name="T63" fmla="*/ 115 h 1245"/>
                <a:gd name="T64" fmla="*/ 783 w 889"/>
                <a:gd name="T65" fmla="*/ 129 h 1245"/>
                <a:gd name="T66" fmla="*/ 689 w 889"/>
                <a:gd name="T67" fmla="*/ 207 h 1245"/>
                <a:gd name="T68" fmla="*/ 650 w 889"/>
                <a:gd name="T69" fmla="*/ 109 h 1245"/>
                <a:gd name="T70" fmla="*/ 501 w 889"/>
                <a:gd name="T71" fmla="*/ 0 h 1245"/>
                <a:gd name="T72" fmla="*/ 355 w 889"/>
                <a:gd name="T73" fmla="*/ 0 h 1245"/>
                <a:gd name="T74" fmla="*/ 208 w 889"/>
                <a:gd name="T75" fmla="*/ 0 h 1245"/>
                <a:gd name="T76" fmla="*/ 80 w 889"/>
                <a:gd name="T77" fmla="*/ 132 h 1245"/>
                <a:gd name="T78" fmla="*/ 7 w 889"/>
                <a:gd name="T79" fmla="*/ 525 h 1245"/>
                <a:gd name="T80" fmla="*/ 24 w 889"/>
                <a:gd name="T81" fmla="*/ 582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89" h="1245">
                  <a:moveTo>
                    <a:pt x="320" y="103"/>
                  </a:moveTo>
                  <a:cubicBezTo>
                    <a:pt x="312" y="96"/>
                    <a:pt x="307" y="89"/>
                    <a:pt x="313" y="79"/>
                  </a:cubicBezTo>
                  <a:cubicBezTo>
                    <a:pt x="318" y="70"/>
                    <a:pt x="325" y="58"/>
                    <a:pt x="332" y="45"/>
                  </a:cubicBezTo>
                  <a:cubicBezTo>
                    <a:pt x="336" y="40"/>
                    <a:pt x="344" y="38"/>
                    <a:pt x="355" y="38"/>
                  </a:cubicBezTo>
                  <a:cubicBezTo>
                    <a:pt x="365" y="38"/>
                    <a:pt x="373" y="40"/>
                    <a:pt x="377" y="45"/>
                  </a:cubicBezTo>
                  <a:cubicBezTo>
                    <a:pt x="385" y="58"/>
                    <a:pt x="391" y="70"/>
                    <a:pt x="396" y="79"/>
                  </a:cubicBezTo>
                  <a:cubicBezTo>
                    <a:pt x="402" y="89"/>
                    <a:pt x="398" y="96"/>
                    <a:pt x="390" y="103"/>
                  </a:cubicBezTo>
                  <a:cubicBezTo>
                    <a:pt x="374" y="116"/>
                    <a:pt x="368" y="123"/>
                    <a:pt x="371" y="140"/>
                  </a:cubicBezTo>
                  <a:cubicBezTo>
                    <a:pt x="377" y="173"/>
                    <a:pt x="421" y="351"/>
                    <a:pt x="426" y="377"/>
                  </a:cubicBezTo>
                  <a:cubicBezTo>
                    <a:pt x="415" y="399"/>
                    <a:pt x="366" y="458"/>
                    <a:pt x="355" y="458"/>
                  </a:cubicBezTo>
                  <a:cubicBezTo>
                    <a:pt x="343" y="458"/>
                    <a:pt x="295" y="399"/>
                    <a:pt x="283" y="377"/>
                  </a:cubicBezTo>
                  <a:cubicBezTo>
                    <a:pt x="288" y="351"/>
                    <a:pt x="332" y="173"/>
                    <a:pt x="338" y="140"/>
                  </a:cubicBezTo>
                  <a:cubicBezTo>
                    <a:pt x="342" y="123"/>
                    <a:pt x="335" y="116"/>
                    <a:pt x="320" y="103"/>
                  </a:cubicBezTo>
                  <a:close/>
                  <a:moveTo>
                    <a:pt x="24" y="582"/>
                  </a:moveTo>
                  <a:cubicBezTo>
                    <a:pt x="42" y="586"/>
                    <a:pt x="55" y="589"/>
                    <a:pt x="73" y="592"/>
                  </a:cubicBezTo>
                  <a:cubicBezTo>
                    <a:pt x="96" y="596"/>
                    <a:pt x="109" y="585"/>
                    <a:pt x="116" y="558"/>
                  </a:cubicBezTo>
                  <a:cubicBezTo>
                    <a:pt x="142" y="455"/>
                    <a:pt x="151" y="418"/>
                    <a:pt x="171" y="325"/>
                  </a:cubicBezTo>
                  <a:lnTo>
                    <a:pt x="171" y="1192"/>
                  </a:lnTo>
                  <a:cubicBezTo>
                    <a:pt x="171" y="1237"/>
                    <a:pt x="187" y="1245"/>
                    <a:pt x="205" y="1245"/>
                  </a:cubicBezTo>
                  <a:lnTo>
                    <a:pt x="267" y="1245"/>
                  </a:lnTo>
                  <a:cubicBezTo>
                    <a:pt x="284" y="1245"/>
                    <a:pt x="296" y="1230"/>
                    <a:pt x="302" y="1190"/>
                  </a:cubicBezTo>
                  <a:cubicBezTo>
                    <a:pt x="312" y="1123"/>
                    <a:pt x="331" y="966"/>
                    <a:pt x="355" y="721"/>
                  </a:cubicBezTo>
                  <a:cubicBezTo>
                    <a:pt x="378" y="966"/>
                    <a:pt x="397" y="1123"/>
                    <a:pt x="407" y="1190"/>
                  </a:cubicBezTo>
                  <a:cubicBezTo>
                    <a:pt x="413" y="1230"/>
                    <a:pt x="426" y="1245"/>
                    <a:pt x="442" y="1245"/>
                  </a:cubicBezTo>
                  <a:lnTo>
                    <a:pt x="504" y="1245"/>
                  </a:lnTo>
                  <a:cubicBezTo>
                    <a:pt x="522" y="1245"/>
                    <a:pt x="538" y="1237"/>
                    <a:pt x="538" y="1192"/>
                  </a:cubicBezTo>
                  <a:lnTo>
                    <a:pt x="538" y="214"/>
                  </a:lnTo>
                  <a:cubicBezTo>
                    <a:pt x="552" y="244"/>
                    <a:pt x="568" y="276"/>
                    <a:pt x="583" y="309"/>
                  </a:cubicBezTo>
                  <a:cubicBezTo>
                    <a:pt x="608" y="361"/>
                    <a:pt x="679" y="380"/>
                    <a:pt x="712" y="351"/>
                  </a:cubicBezTo>
                  <a:cubicBezTo>
                    <a:pt x="742" y="325"/>
                    <a:pt x="840" y="231"/>
                    <a:pt x="865" y="207"/>
                  </a:cubicBezTo>
                  <a:cubicBezTo>
                    <a:pt x="886" y="188"/>
                    <a:pt x="889" y="171"/>
                    <a:pt x="874" y="153"/>
                  </a:cubicBezTo>
                  <a:cubicBezTo>
                    <a:pt x="862" y="138"/>
                    <a:pt x="853" y="129"/>
                    <a:pt x="840" y="115"/>
                  </a:cubicBezTo>
                  <a:cubicBezTo>
                    <a:pt x="832" y="105"/>
                    <a:pt x="811" y="105"/>
                    <a:pt x="783" y="129"/>
                  </a:cubicBezTo>
                  <a:cubicBezTo>
                    <a:pt x="701" y="198"/>
                    <a:pt x="715" y="186"/>
                    <a:pt x="689" y="207"/>
                  </a:cubicBezTo>
                  <a:cubicBezTo>
                    <a:pt x="677" y="175"/>
                    <a:pt x="664" y="142"/>
                    <a:pt x="650" y="109"/>
                  </a:cubicBezTo>
                  <a:cubicBezTo>
                    <a:pt x="625" y="47"/>
                    <a:pt x="583" y="0"/>
                    <a:pt x="501" y="0"/>
                  </a:cubicBezTo>
                  <a:lnTo>
                    <a:pt x="355" y="0"/>
                  </a:lnTo>
                  <a:lnTo>
                    <a:pt x="208" y="0"/>
                  </a:lnTo>
                  <a:cubicBezTo>
                    <a:pt x="127" y="0"/>
                    <a:pt x="94" y="67"/>
                    <a:pt x="80" y="132"/>
                  </a:cubicBezTo>
                  <a:cubicBezTo>
                    <a:pt x="50" y="267"/>
                    <a:pt x="33" y="381"/>
                    <a:pt x="7" y="525"/>
                  </a:cubicBezTo>
                  <a:cubicBezTo>
                    <a:pt x="0" y="562"/>
                    <a:pt x="11" y="579"/>
                    <a:pt x="24" y="582"/>
                  </a:cubicBezTo>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75" name="Oval 393"/>
            <p:cNvSpPr>
              <a:spLocks noChangeArrowheads="1"/>
            </p:cNvSpPr>
            <p:nvPr/>
          </p:nvSpPr>
          <p:spPr bwMode="auto">
            <a:xfrm>
              <a:off x="4852988" y="7820025"/>
              <a:ext cx="201613" cy="249238"/>
            </a:xfrm>
            <a:prstGeom prst="ellipse">
              <a:avLst/>
            </a:prstGeom>
            <a:grpFill/>
            <a:ln>
              <a:noFill/>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grpSp>
      <p:grpSp>
        <p:nvGrpSpPr>
          <p:cNvPr id="4" name="Group 3"/>
          <p:cNvGrpSpPr/>
          <p:nvPr/>
        </p:nvGrpSpPr>
        <p:grpSpPr>
          <a:xfrm>
            <a:off x="787574" y="2650736"/>
            <a:ext cx="12010126" cy="3291756"/>
            <a:chOff x="787574" y="2974586"/>
            <a:chExt cx="9496426" cy="3291756"/>
          </a:xfrm>
        </p:grpSpPr>
        <p:sp>
          <p:nvSpPr>
            <p:cNvPr id="51" name="Rectángulo 4"/>
            <p:cNvSpPr/>
            <p:nvPr/>
          </p:nvSpPr>
          <p:spPr>
            <a:xfrm>
              <a:off x="787574" y="2974586"/>
              <a:ext cx="9496426" cy="648000"/>
            </a:xfrm>
            <a:prstGeom prst="rect">
              <a:avLst/>
            </a:prstGeom>
            <a:solidFill>
              <a:srgbClr val="A4BA09"/>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2400" b="1" dirty="0" smtClean="0">
                  <a:solidFill>
                    <a:prstClr val="white"/>
                  </a:solidFill>
                  <a:latin typeface="Calibri" panose="020F0502020204030204" pitchFamily="34" charset="0"/>
                  <a:cs typeface="Arial" panose="020B0604020202020204" pitchFamily="34" charset="0"/>
                </a:rPr>
                <a:t>Starting Situation</a:t>
              </a:r>
              <a:endParaRPr lang="en-US" sz="2400" b="1" dirty="0">
                <a:solidFill>
                  <a:prstClr val="white"/>
                </a:solidFill>
                <a:latin typeface="Calibri" panose="020F0502020204030204" pitchFamily="34" charset="0"/>
                <a:cs typeface="Arial" panose="020B0604020202020204" pitchFamily="34" charset="0"/>
              </a:endParaRPr>
            </a:p>
          </p:txBody>
        </p:sp>
        <p:sp>
          <p:nvSpPr>
            <p:cNvPr id="52" name="Rectángulo 7"/>
            <p:cNvSpPr/>
            <p:nvPr/>
          </p:nvSpPr>
          <p:spPr>
            <a:xfrm>
              <a:off x="787574" y="3710342"/>
              <a:ext cx="9496426" cy="2556000"/>
            </a:xfrm>
            <a:prstGeom prst="rect">
              <a:avLst/>
            </a:prstGeom>
            <a:solidFill>
              <a:schemeClr val="bg1"/>
            </a:solidFill>
            <a:ln>
              <a:solidFill>
                <a:srgbClr val="A4BA09"/>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marL="457200" indent="-342900" defTabSz="1219170">
                <a:lnSpc>
                  <a:spcPct val="110000"/>
                </a:lnSpc>
                <a:buFont typeface="Arial" panose="020B0604020202020204" pitchFamily="34" charset="0"/>
                <a:buChar char="•"/>
              </a:pPr>
              <a:r>
                <a:rPr lang="en-US" sz="2400" dirty="0">
                  <a:solidFill>
                    <a:prstClr val="black"/>
                  </a:solidFill>
                  <a:latin typeface="Calibri" panose="020F0502020204030204" pitchFamily="34" charset="0"/>
                  <a:cs typeface="Arial" panose="020B0604020202020204" pitchFamily="34" charset="0"/>
                </a:rPr>
                <a:t>Telefonica wanted to reduce customer churn and improve the quality of experience of its Movistar+ TV service. The telecom leader needed an end to end platform to measure, track and visualize the quality of service to each customer in real time. DEVO solution was implemented in order to offer the e2e IPTV service vision and monitor customer experience</a:t>
              </a:r>
            </a:p>
          </p:txBody>
        </p:sp>
      </p:grpSp>
      <p:sp>
        <p:nvSpPr>
          <p:cNvPr id="76" name="Confirmation" descr="{&quot;Key&quot;:&quot;POWER_USER_SHAPE_ICON&quot;,&quot;Value&quot;:&quot;POWER_USER_SHAPE_ICON_STYLE_1&quot;}"/>
          <p:cNvSpPr>
            <a:spLocks noChangeAspect="1" noEditPoints="1"/>
          </p:cNvSpPr>
          <p:nvPr>
            <p:custDataLst>
              <p:tags r:id="rId3"/>
            </p:custDataLst>
          </p:nvPr>
        </p:nvSpPr>
        <p:spPr bwMode="auto">
          <a:xfrm>
            <a:off x="11936313" y="2670115"/>
            <a:ext cx="706455" cy="706455"/>
          </a:xfrm>
          <a:custGeom>
            <a:avLst/>
            <a:gdLst>
              <a:gd name="T0" fmla="*/ 911 w 5137"/>
              <a:gd name="T1" fmla="*/ 911 h 5137"/>
              <a:gd name="T2" fmla="*/ 3116 w 5137"/>
              <a:gd name="T3" fmla="*/ 911 h 5137"/>
              <a:gd name="T4" fmla="*/ 3116 w 5137"/>
              <a:gd name="T5" fmla="*/ 3115 h 5137"/>
              <a:gd name="T6" fmla="*/ 911 w 5137"/>
              <a:gd name="T7" fmla="*/ 3115 h 5137"/>
              <a:gd name="T8" fmla="*/ 911 w 5137"/>
              <a:gd name="T9" fmla="*/ 911 h 5137"/>
              <a:gd name="T10" fmla="*/ 2601 w 5137"/>
              <a:gd name="T11" fmla="*/ 1883 h 5137"/>
              <a:gd name="T12" fmla="*/ 2332 w 5137"/>
              <a:gd name="T13" fmla="*/ 2119 h 5137"/>
              <a:gd name="T14" fmla="*/ 2064 w 5137"/>
              <a:gd name="T15" fmla="*/ 2356 h 5137"/>
              <a:gd name="T16" fmla="*/ 2013 w 5137"/>
              <a:gd name="T17" fmla="*/ 2400 h 5137"/>
              <a:gd name="T18" fmla="*/ 1962 w 5137"/>
              <a:gd name="T19" fmla="*/ 2356 h 5137"/>
              <a:gd name="T20" fmla="*/ 1694 w 5137"/>
              <a:gd name="T21" fmla="*/ 2119 h 5137"/>
              <a:gd name="T22" fmla="*/ 1425 w 5137"/>
              <a:gd name="T23" fmla="*/ 1883 h 5137"/>
              <a:gd name="T24" fmla="*/ 1526 w 5137"/>
              <a:gd name="T25" fmla="*/ 1767 h 5137"/>
              <a:gd name="T26" fmla="*/ 1795 w 5137"/>
              <a:gd name="T27" fmla="*/ 2004 h 5137"/>
              <a:gd name="T28" fmla="*/ 2013 w 5137"/>
              <a:gd name="T29" fmla="*/ 2196 h 5137"/>
              <a:gd name="T30" fmla="*/ 2231 w 5137"/>
              <a:gd name="T31" fmla="*/ 2004 h 5137"/>
              <a:gd name="T32" fmla="*/ 2500 w 5137"/>
              <a:gd name="T33" fmla="*/ 1767 h 5137"/>
              <a:gd name="T34" fmla="*/ 2601 w 5137"/>
              <a:gd name="T35" fmla="*/ 1883 h 5137"/>
              <a:gd name="T36" fmla="*/ 2439 w 5137"/>
              <a:gd name="T37" fmla="*/ 1275 h 5137"/>
              <a:gd name="T38" fmla="*/ 2013 w 5137"/>
              <a:gd name="T39" fmla="*/ 1029 h 5137"/>
              <a:gd name="T40" fmla="*/ 1587 w 5137"/>
              <a:gd name="T41" fmla="*/ 1275 h 5137"/>
              <a:gd name="T42" fmla="*/ 1161 w 5137"/>
              <a:gd name="T43" fmla="*/ 1521 h 5137"/>
              <a:gd name="T44" fmla="*/ 1161 w 5137"/>
              <a:gd name="T45" fmla="*/ 2013 h 5137"/>
              <a:gd name="T46" fmla="*/ 1161 w 5137"/>
              <a:gd name="T47" fmla="*/ 2506 h 5137"/>
              <a:gd name="T48" fmla="*/ 1587 w 5137"/>
              <a:gd name="T49" fmla="*/ 2751 h 5137"/>
              <a:gd name="T50" fmla="*/ 2013 w 5137"/>
              <a:gd name="T51" fmla="*/ 2998 h 5137"/>
              <a:gd name="T52" fmla="*/ 2439 w 5137"/>
              <a:gd name="T53" fmla="*/ 2751 h 5137"/>
              <a:gd name="T54" fmla="*/ 2865 w 5137"/>
              <a:gd name="T55" fmla="*/ 2506 h 5137"/>
              <a:gd name="T56" fmla="*/ 2865 w 5137"/>
              <a:gd name="T57" fmla="*/ 2013 h 5137"/>
              <a:gd name="T58" fmla="*/ 2865 w 5137"/>
              <a:gd name="T59" fmla="*/ 1521 h 5137"/>
              <a:gd name="T60" fmla="*/ 2439 w 5137"/>
              <a:gd name="T61" fmla="*/ 1275 h 5137"/>
              <a:gd name="T62" fmla="*/ 4716 w 5137"/>
              <a:gd name="T63" fmla="*/ 5137 h 5137"/>
              <a:gd name="T64" fmla="*/ 5137 w 5137"/>
              <a:gd name="T65" fmla="*/ 4716 h 5137"/>
              <a:gd name="T66" fmla="*/ 3741 w 5137"/>
              <a:gd name="T67" fmla="*/ 3320 h 5137"/>
              <a:gd name="T68" fmla="*/ 3677 w 5137"/>
              <a:gd name="T69" fmla="*/ 3401 h 5137"/>
              <a:gd name="T70" fmla="*/ 3545 w 5137"/>
              <a:gd name="T71" fmla="*/ 3545 h 5137"/>
              <a:gd name="T72" fmla="*/ 3401 w 5137"/>
              <a:gd name="T73" fmla="*/ 3677 h 5137"/>
              <a:gd name="T74" fmla="*/ 3320 w 5137"/>
              <a:gd name="T75" fmla="*/ 3741 h 5137"/>
              <a:gd name="T76" fmla="*/ 4716 w 5137"/>
              <a:gd name="T77" fmla="*/ 5137 h 5137"/>
              <a:gd name="T78" fmla="*/ 589 w 5137"/>
              <a:gd name="T79" fmla="*/ 589 h 5137"/>
              <a:gd name="T80" fmla="*/ 589 w 5137"/>
              <a:gd name="T81" fmla="*/ 589 h 5137"/>
              <a:gd name="T82" fmla="*/ 589 w 5137"/>
              <a:gd name="T83" fmla="*/ 589 h 5137"/>
              <a:gd name="T84" fmla="*/ 0 w 5137"/>
              <a:gd name="T85" fmla="*/ 2013 h 5137"/>
              <a:gd name="T86" fmla="*/ 589 w 5137"/>
              <a:gd name="T87" fmla="*/ 3437 h 5137"/>
              <a:gd name="T88" fmla="*/ 589 w 5137"/>
              <a:gd name="T89" fmla="*/ 3437 h 5137"/>
              <a:gd name="T90" fmla="*/ 589 w 5137"/>
              <a:gd name="T91" fmla="*/ 3437 h 5137"/>
              <a:gd name="T92" fmla="*/ 2013 w 5137"/>
              <a:gd name="T93" fmla="*/ 4026 h 5137"/>
              <a:gd name="T94" fmla="*/ 3437 w 5137"/>
              <a:gd name="T95" fmla="*/ 3437 h 5137"/>
              <a:gd name="T96" fmla="*/ 3437 w 5137"/>
              <a:gd name="T97" fmla="*/ 3437 h 5137"/>
              <a:gd name="T98" fmla="*/ 3437 w 5137"/>
              <a:gd name="T99" fmla="*/ 3437 h 5137"/>
              <a:gd name="T100" fmla="*/ 4026 w 5137"/>
              <a:gd name="T101" fmla="*/ 2013 h 5137"/>
              <a:gd name="T102" fmla="*/ 3437 w 5137"/>
              <a:gd name="T103" fmla="*/ 589 h 5137"/>
              <a:gd name="T104" fmla="*/ 3437 w 5137"/>
              <a:gd name="T105" fmla="*/ 589 h 5137"/>
              <a:gd name="T106" fmla="*/ 3437 w 5137"/>
              <a:gd name="T107" fmla="*/ 589 h 5137"/>
              <a:gd name="T108" fmla="*/ 2013 w 5137"/>
              <a:gd name="T109" fmla="*/ 0 h 5137"/>
              <a:gd name="T110" fmla="*/ 589 w 5137"/>
              <a:gd name="T111" fmla="*/ 589 h 5137"/>
              <a:gd name="T112" fmla="*/ 589 w 5137"/>
              <a:gd name="T113" fmla="*/ 589 h 5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37" h="5137">
                <a:moveTo>
                  <a:pt x="911" y="911"/>
                </a:moveTo>
                <a:cubicBezTo>
                  <a:pt x="1519" y="302"/>
                  <a:pt x="2507" y="302"/>
                  <a:pt x="3116" y="911"/>
                </a:cubicBezTo>
                <a:cubicBezTo>
                  <a:pt x="3725" y="1519"/>
                  <a:pt x="3725" y="2507"/>
                  <a:pt x="3116" y="3115"/>
                </a:cubicBezTo>
                <a:cubicBezTo>
                  <a:pt x="2507" y="3725"/>
                  <a:pt x="1519" y="3725"/>
                  <a:pt x="911" y="3115"/>
                </a:cubicBezTo>
                <a:cubicBezTo>
                  <a:pt x="302" y="2507"/>
                  <a:pt x="302" y="1519"/>
                  <a:pt x="911" y="911"/>
                </a:cubicBezTo>
                <a:close/>
                <a:moveTo>
                  <a:pt x="2601" y="1883"/>
                </a:moveTo>
                <a:lnTo>
                  <a:pt x="2332" y="2119"/>
                </a:lnTo>
                <a:lnTo>
                  <a:pt x="2064" y="2356"/>
                </a:lnTo>
                <a:lnTo>
                  <a:pt x="2013" y="2400"/>
                </a:lnTo>
                <a:lnTo>
                  <a:pt x="1962" y="2356"/>
                </a:lnTo>
                <a:lnTo>
                  <a:pt x="1694" y="2119"/>
                </a:lnTo>
                <a:lnTo>
                  <a:pt x="1425" y="1883"/>
                </a:lnTo>
                <a:lnTo>
                  <a:pt x="1526" y="1767"/>
                </a:lnTo>
                <a:lnTo>
                  <a:pt x="1795" y="2004"/>
                </a:lnTo>
                <a:lnTo>
                  <a:pt x="2013" y="2196"/>
                </a:lnTo>
                <a:lnTo>
                  <a:pt x="2231" y="2004"/>
                </a:lnTo>
                <a:lnTo>
                  <a:pt x="2500" y="1767"/>
                </a:lnTo>
                <a:lnTo>
                  <a:pt x="2601" y="1883"/>
                </a:lnTo>
                <a:close/>
                <a:moveTo>
                  <a:pt x="2439" y="1275"/>
                </a:moveTo>
                <a:lnTo>
                  <a:pt x="2013" y="1029"/>
                </a:lnTo>
                <a:lnTo>
                  <a:pt x="1587" y="1275"/>
                </a:lnTo>
                <a:lnTo>
                  <a:pt x="1161" y="1521"/>
                </a:lnTo>
                <a:lnTo>
                  <a:pt x="1161" y="2013"/>
                </a:lnTo>
                <a:lnTo>
                  <a:pt x="1161" y="2506"/>
                </a:lnTo>
                <a:lnTo>
                  <a:pt x="1587" y="2751"/>
                </a:lnTo>
                <a:lnTo>
                  <a:pt x="2013" y="2998"/>
                </a:lnTo>
                <a:lnTo>
                  <a:pt x="2439" y="2751"/>
                </a:lnTo>
                <a:lnTo>
                  <a:pt x="2865" y="2506"/>
                </a:lnTo>
                <a:lnTo>
                  <a:pt x="2865" y="2013"/>
                </a:lnTo>
                <a:lnTo>
                  <a:pt x="2865" y="1521"/>
                </a:lnTo>
                <a:lnTo>
                  <a:pt x="2439" y="1275"/>
                </a:lnTo>
                <a:close/>
                <a:moveTo>
                  <a:pt x="4716" y="5137"/>
                </a:moveTo>
                <a:lnTo>
                  <a:pt x="5137" y="4716"/>
                </a:lnTo>
                <a:lnTo>
                  <a:pt x="3741" y="3320"/>
                </a:lnTo>
                <a:cubicBezTo>
                  <a:pt x="3720" y="3348"/>
                  <a:pt x="3699" y="3375"/>
                  <a:pt x="3677" y="3401"/>
                </a:cubicBezTo>
                <a:cubicBezTo>
                  <a:pt x="3635" y="3451"/>
                  <a:pt x="3591" y="3499"/>
                  <a:pt x="3545" y="3545"/>
                </a:cubicBezTo>
                <a:cubicBezTo>
                  <a:pt x="3499" y="3591"/>
                  <a:pt x="3451" y="3635"/>
                  <a:pt x="3401" y="3677"/>
                </a:cubicBezTo>
                <a:cubicBezTo>
                  <a:pt x="3375" y="3699"/>
                  <a:pt x="3348" y="3720"/>
                  <a:pt x="3320" y="3741"/>
                </a:cubicBezTo>
                <a:cubicBezTo>
                  <a:pt x="3786" y="4207"/>
                  <a:pt x="4251" y="4672"/>
                  <a:pt x="4716" y="5137"/>
                </a:cubicBezTo>
                <a:close/>
                <a:moveTo>
                  <a:pt x="589" y="589"/>
                </a:moveTo>
                <a:lnTo>
                  <a:pt x="589" y="589"/>
                </a:lnTo>
                <a:lnTo>
                  <a:pt x="589" y="589"/>
                </a:lnTo>
                <a:cubicBezTo>
                  <a:pt x="196" y="982"/>
                  <a:pt x="0" y="1498"/>
                  <a:pt x="0" y="2013"/>
                </a:cubicBezTo>
                <a:cubicBezTo>
                  <a:pt x="0" y="2528"/>
                  <a:pt x="196" y="3043"/>
                  <a:pt x="589" y="3437"/>
                </a:cubicBezTo>
                <a:lnTo>
                  <a:pt x="589" y="3437"/>
                </a:lnTo>
                <a:lnTo>
                  <a:pt x="589" y="3437"/>
                </a:lnTo>
                <a:cubicBezTo>
                  <a:pt x="983" y="3830"/>
                  <a:pt x="1498" y="4026"/>
                  <a:pt x="2013" y="4026"/>
                </a:cubicBezTo>
                <a:cubicBezTo>
                  <a:pt x="2528" y="4026"/>
                  <a:pt x="3043" y="3830"/>
                  <a:pt x="3437" y="3437"/>
                </a:cubicBezTo>
                <a:lnTo>
                  <a:pt x="3437" y="3437"/>
                </a:lnTo>
                <a:lnTo>
                  <a:pt x="3437" y="3437"/>
                </a:lnTo>
                <a:cubicBezTo>
                  <a:pt x="3830" y="3043"/>
                  <a:pt x="4026" y="2528"/>
                  <a:pt x="4026" y="2013"/>
                </a:cubicBezTo>
                <a:cubicBezTo>
                  <a:pt x="4026" y="1498"/>
                  <a:pt x="3830" y="982"/>
                  <a:pt x="3437" y="589"/>
                </a:cubicBezTo>
                <a:lnTo>
                  <a:pt x="3437" y="589"/>
                </a:lnTo>
                <a:lnTo>
                  <a:pt x="3437" y="589"/>
                </a:lnTo>
                <a:cubicBezTo>
                  <a:pt x="3043" y="196"/>
                  <a:pt x="2528" y="0"/>
                  <a:pt x="2013" y="0"/>
                </a:cubicBezTo>
                <a:cubicBezTo>
                  <a:pt x="1498" y="0"/>
                  <a:pt x="983" y="196"/>
                  <a:pt x="589" y="589"/>
                </a:cubicBezTo>
                <a:lnTo>
                  <a:pt x="589" y="5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grpSp>
        <p:nvGrpSpPr>
          <p:cNvPr id="53" name="Group 52"/>
          <p:cNvGrpSpPr/>
          <p:nvPr/>
        </p:nvGrpSpPr>
        <p:grpSpPr>
          <a:xfrm>
            <a:off x="787574" y="6077151"/>
            <a:ext cx="6386409" cy="6751294"/>
            <a:chOff x="787574" y="2974586"/>
            <a:chExt cx="9496426" cy="6751294"/>
          </a:xfrm>
        </p:grpSpPr>
        <p:sp>
          <p:nvSpPr>
            <p:cNvPr id="54" name="Rectángulo 4"/>
            <p:cNvSpPr/>
            <p:nvPr/>
          </p:nvSpPr>
          <p:spPr>
            <a:xfrm>
              <a:off x="787574" y="2974586"/>
              <a:ext cx="9496426" cy="648000"/>
            </a:xfrm>
            <a:prstGeom prst="rect">
              <a:avLst/>
            </a:prstGeom>
            <a:solidFill>
              <a:srgbClr val="A4BA09"/>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2400" b="1" dirty="0" smtClean="0">
                  <a:solidFill>
                    <a:prstClr val="white"/>
                  </a:solidFill>
                  <a:latin typeface="Calibri" panose="020F0502020204030204" pitchFamily="34" charset="0"/>
                  <a:cs typeface="Arial" panose="020B0604020202020204" pitchFamily="34" charset="0"/>
                </a:rPr>
                <a:t>Objectives</a:t>
              </a:r>
              <a:endParaRPr lang="en-US" sz="2400" b="1" dirty="0">
                <a:solidFill>
                  <a:prstClr val="white"/>
                </a:solidFill>
                <a:latin typeface="Calibri" panose="020F0502020204030204" pitchFamily="34" charset="0"/>
                <a:cs typeface="Arial" panose="020B0604020202020204" pitchFamily="34" charset="0"/>
              </a:endParaRPr>
            </a:p>
          </p:txBody>
        </p:sp>
        <p:sp>
          <p:nvSpPr>
            <p:cNvPr id="55" name="Rectángulo 7"/>
            <p:cNvSpPr/>
            <p:nvPr/>
          </p:nvSpPr>
          <p:spPr>
            <a:xfrm>
              <a:off x="787574" y="3710340"/>
              <a:ext cx="9496426" cy="6015540"/>
            </a:xfrm>
            <a:prstGeom prst="rect">
              <a:avLst/>
            </a:prstGeom>
            <a:solidFill>
              <a:schemeClr val="bg1"/>
            </a:solidFill>
            <a:ln>
              <a:solidFill>
                <a:srgbClr val="A4BA09"/>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marL="457200" indent="-342900" defTabSz="1219170">
                <a:lnSpc>
                  <a:spcPct val="110000"/>
                </a:lnSpc>
                <a:spcBef>
                  <a:spcPts val="600"/>
                </a:spcBef>
                <a:buClr>
                  <a:srgbClr val="000000"/>
                </a:buClr>
                <a:buFont typeface="Arial" panose="020B0604020202020204" pitchFamily="34" charset="0"/>
                <a:buChar char="•"/>
              </a:pPr>
              <a:r>
                <a:rPr lang="en-US" sz="2400" dirty="0">
                  <a:solidFill>
                    <a:prstClr val="black"/>
                  </a:solidFill>
                  <a:latin typeface="Calibri" panose="020F0502020204030204" pitchFamily="34" charset="0"/>
                  <a:cs typeface="Arial" panose="020B0604020202020204" pitchFamily="34" charset="0"/>
                </a:rPr>
                <a:t>To form a single cloud-based data and analytics platform </a:t>
              </a:r>
            </a:p>
            <a:p>
              <a:pPr marL="457200" indent="-342900" defTabSz="1219170">
                <a:lnSpc>
                  <a:spcPct val="110000"/>
                </a:lnSpc>
                <a:spcBef>
                  <a:spcPts val="600"/>
                </a:spcBef>
                <a:buClr>
                  <a:srgbClr val="000000"/>
                </a:buClr>
                <a:buFont typeface="Arial" panose="020B0604020202020204" pitchFamily="34" charset="0"/>
                <a:buChar char="•"/>
              </a:pPr>
              <a:r>
                <a:rPr lang="en-US" sz="2400" dirty="0">
                  <a:solidFill>
                    <a:prstClr val="black"/>
                  </a:solidFill>
                  <a:latin typeface="Calibri" panose="020F0502020204030204" pitchFamily="34" charset="0"/>
                  <a:cs typeface="Arial" panose="020B0604020202020204" pitchFamily="34" charset="0"/>
                </a:rPr>
                <a:t>To enable a full analysis of all data involved in providing service to each customer</a:t>
              </a:r>
            </a:p>
            <a:p>
              <a:pPr marL="457200" indent="-342900" defTabSz="1219170">
                <a:lnSpc>
                  <a:spcPct val="110000"/>
                </a:lnSpc>
                <a:spcBef>
                  <a:spcPts val="600"/>
                </a:spcBef>
                <a:buClr>
                  <a:srgbClr val="000000"/>
                </a:buClr>
                <a:buFont typeface="Arial" panose="020B0604020202020204" pitchFamily="34" charset="0"/>
                <a:buChar char="•"/>
              </a:pPr>
              <a:r>
                <a:rPr lang="en-US" sz="2400" dirty="0">
                  <a:solidFill>
                    <a:prstClr val="black"/>
                  </a:solidFill>
                  <a:latin typeface="Calibri" panose="020F0502020204030204" pitchFamily="34" charset="0"/>
                  <a:cs typeface="Arial" panose="020B0604020202020204" pitchFamily="34" charset="0"/>
                </a:rPr>
                <a:t>To identify potential problems and new opportunities in the service provided </a:t>
              </a:r>
            </a:p>
            <a:p>
              <a:pPr marL="457200" indent="-342900" defTabSz="1219170">
                <a:lnSpc>
                  <a:spcPct val="110000"/>
                </a:lnSpc>
                <a:spcBef>
                  <a:spcPts val="600"/>
                </a:spcBef>
                <a:buClr>
                  <a:srgbClr val="000000"/>
                </a:buClr>
                <a:buFont typeface="Arial" panose="020B0604020202020204" pitchFamily="34" charset="0"/>
                <a:buChar char="•"/>
              </a:pPr>
              <a:r>
                <a:rPr lang="en-US" sz="2400" dirty="0">
                  <a:solidFill>
                    <a:prstClr val="black"/>
                  </a:solidFill>
                  <a:latin typeface="Calibri" panose="020F0502020204030204" pitchFamily="34" charset="0"/>
                  <a:cs typeface="Arial" panose="020B0604020202020204" pitchFamily="34" charset="0"/>
                </a:rPr>
                <a:t>To have an end to end IPTV service vision and monitor customer experience</a:t>
              </a:r>
            </a:p>
          </p:txBody>
        </p:sp>
      </p:grpSp>
      <p:sp>
        <p:nvSpPr>
          <p:cNvPr id="77" name="Target2" descr="{&quot;Key&quot;:&quot;POWER_USER_SHAPE_ICON&quot;,&quot;Value&quot;:&quot;POWER_USER_SHAPE_ICON_STYLE_1&quot;}"/>
          <p:cNvSpPr>
            <a:spLocks noChangeAspect="1" noEditPoints="1"/>
          </p:cNvSpPr>
          <p:nvPr>
            <p:custDataLst>
              <p:tags r:id="rId4"/>
            </p:custDataLst>
          </p:nvPr>
        </p:nvSpPr>
        <p:spPr bwMode="auto">
          <a:xfrm>
            <a:off x="6271826" y="6123078"/>
            <a:ext cx="806372" cy="586940"/>
          </a:xfrm>
          <a:custGeom>
            <a:avLst/>
            <a:gdLst>
              <a:gd name="T0" fmla="*/ 297 w 980"/>
              <a:gd name="T1" fmla="*/ 214 h 713"/>
              <a:gd name="T2" fmla="*/ 620 w 980"/>
              <a:gd name="T3" fmla="*/ 51 h 713"/>
              <a:gd name="T4" fmla="*/ 620 w 980"/>
              <a:gd name="T5" fmla="*/ 663 h 713"/>
              <a:gd name="T6" fmla="*/ 329 w 980"/>
              <a:gd name="T7" fmla="*/ 260 h 713"/>
              <a:gd name="T8" fmla="*/ 267 w 980"/>
              <a:gd name="T9" fmla="*/ 356 h 713"/>
              <a:gd name="T10" fmla="*/ 980 w 980"/>
              <a:gd name="T11" fmla="*/ 356 h 713"/>
              <a:gd name="T12" fmla="*/ 22 w 980"/>
              <a:gd name="T13" fmla="*/ 76 h 713"/>
              <a:gd name="T14" fmla="*/ 0 w 980"/>
              <a:gd name="T15" fmla="*/ 142 h 713"/>
              <a:gd name="T16" fmla="*/ 94 w 980"/>
              <a:gd name="T17" fmla="*/ 164 h 713"/>
              <a:gd name="T18" fmla="*/ 593 w 980"/>
              <a:gd name="T19" fmla="*/ 357 h 713"/>
              <a:gd name="T20" fmla="*/ 587 w 980"/>
              <a:gd name="T21" fmla="*/ 394 h 713"/>
              <a:gd name="T22" fmla="*/ 617 w 980"/>
              <a:gd name="T23" fmla="*/ 291 h 713"/>
              <a:gd name="T24" fmla="*/ 603 w 980"/>
              <a:gd name="T25" fmla="*/ 334 h 713"/>
              <a:gd name="T26" fmla="*/ 107 w 980"/>
              <a:gd name="T27" fmla="*/ 142 h 713"/>
              <a:gd name="T28" fmla="*/ 22 w 980"/>
              <a:gd name="T29" fmla="*/ 76 h 713"/>
              <a:gd name="T30" fmla="*/ 379 w 980"/>
              <a:gd name="T31" fmla="*/ 246 h 713"/>
              <a:gd name="T32" fmla="*/ 620 w 980"/>
              <a:gd name="T33" fmla="*/ 144 h 713"/>
              <a:gd name="T34" fmla="*/ 620 w 980"/>
              <a:gd name="T35" fmla="*/ 569 h 713"/>
              <a:gd name="T36" fmla="*/ 417 w 980"/>
              <a:gd name="T37" fmla="*/ 291 h 713"/>
              <a:gd name="T38" fmla="*/ 355 w 980"/>
              <a:gd name="T39" fmla="*/ 356 h 713"/>
              <a:gd name="T40" fmla="*/ 885 w 980"/>
              <a:gd name="T41" fmla="*/ 356 h 713"/>
              <a:gd name="T42" fmla="*/ 620 w 980"/>
              <a:gd name="T43" fmla="*/ 181 h 713"/>
              <a:gd name="T44" fmla="*/ 512 w 980"/>
              <a:gd name="T45" fmla="*/ 298 h 713"/>
              <a:gd name="T46" fmla="*/ 743 w 980"/>
              <a:gd name="T47" fmla="*/ 356 h 713"/>
              <a:gd name="T48" fmla="*/ 497 w 980"/>
              <a:gd name="T49" fmla="*/ 356 h 713"/>
              <a:gd name="T50" fmla="*/ 452 w 980"/>
              <a:gd name="T51" fmla="*/ 305 h 713"/>
              <a:gd name="T52" fmla="*/ 620 w 980"/>
              <a:gd name="T53" fmla="*/ 532 h 713"/>
              <a:gd name="T54" fmla="*/ 620 w 980"/>
              <a:gd name="T55" fmla="*/ 181 h 713"/>
              <a:gd name="T56" fmla="*/ 548 w 980"/>
              <a:gd name="T57" fmla="*/ 310 h 713"/>
              <a:gd name="T58" fmla="*/ 615 w 980"/>
              <a:gd name="T59" fmla="*/ 287 h 713"/>
              <a:gd name="T60" fmla="*/ 618 w 980"/>
              <a:gd name="T61" fmla="*/ 286 h 713"/>
              <a:gd name="T62" fmla="*/ 663 w 980"/>
              <a:gd name="T63" fmla="*/ 357 h 713"/>
              <a:gd name="T64" fmla="*/ 585 w 980"/>
              <a:gd name="T65" fmla="*/ 399 h 713"/>
              <a:gd name="T66" fmla="*/ 583 w 980"/>
              <a:gd name="T67" fmla="*/ 397 h 713"/>
              <a:gd name="T68" fmla="*/ 537 w 980"/>
              <a:gd name="T69" fmla="*/ 338 h 713"/>
              <a:gd name="T70" fmla="*/ 620 w 980"/>
              <a:gd name="T71" fmla="*/ 442 h 713"/>
              <a:gd name="T72" fmla="*/ 620 w 980"/>
              <a:gd name="T73" fmla="*/ 271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0" h="713">
                <a:moveTo>
                  <a:pt x="624" y="0"/>
                </a:moveTo>
                <a:cubicBezTo>
                  <a:pt x="478" y="0"/>
                  <a:pt x="352" y="88"/>
                  <a:pt x="297" y="214"/>
                </a:cubicBezTo>
                <a:lnTo>
                  <a:pt x="341" y="231"/>
                </a:lnTo>
                <a:cubicBezTo>
                  <a:pt x="389" y="125"/>
                  <a:pt x="496" y="51"/>
                  <a:pt x="620" y="51"/>
                </a:cubicBezTo>
                <a:cubicBezTo>
                  <a:pt x="788" y="51"/>
                  <a:pt x="926" y="188"/>
                  <a:pt x="926" y="356"/>
                </a:cubicBezTo>
                <a:cubicBezTo>
                  <a:pt x="926" y="525"/>
                  <a:pt x="788" y="663"/>
                  <a:pt x="620" y="663"/>
                </a:cubicBezTo>
                <a:cubicBezTo>
                  <a:pt x="451" y="663"/>
                  <a:pt x="314" y="525"/>
                  <a:pt x="314" y="356"/>
                </a:cubicBezTo>
                <a:cubicBezTo>
                  <a:pt x="314" y="322"/>
                  <a:pt x="318" y="291"/>
                  <a:pt x="329" y="260"/>
                </a:cubicBezTo>
                <a:lnTo>
                  <a:pt x="286" y="243"/>
                </a:lnTo>
                <a:cubicBezTo>
                  <a:pt x="273" y="279"/>
                  <a:pt x="267" y="316"/>
                  <a:pt x="267" y="356"/>
                </a:cubicBezTo>
                <a:cubicBezTo>
                  <a:pt x="267" y="553"/>
                  <a:pt x="427" y="713"/>
                  <a:pt x="624" y="713"/>
                </a:cubicBezTo>
                <a:cubicBezTo>
                  <a:pt x="821" y="713"/>
                  <a:pt x="980" y="553"/>
                  <a:pt x="980" y="356"/>
                </a:cubicBezTo>
                <a:cubicBezTo>
                  <a:pt x="980" y="160"/>
                  <a:pt x="821" y="0"/>
                  <a:pt x="624" y="0"/>
                </a:cubicBezTo>
                <a:close/>
                <a:moveTo>
                  <a:pt x="22" y="76"/>
                </a:moveTo>
                <a:cubicBezTo>
                  <a:pt x="56" y="114"/>
                  <a:pt x="60" y="134"/>
                  <a:pt x="60" y="134"/>
                </a:cubicBezTo>
                <a:cubicBezTo>
                  <a:pt x="60" y="134"/>
                  <a:pt x="48" y="140"/>
                  <a:pt x="0" y="142"/>
                </a:cubicBezTo>
                <a:cubicBezTo>
                  <a:pt x="0" y="142"/>
                  <a:pt x="50" y="172"/>
                  <a:pt x="77" y="172"/>
                </a:cubicBezTo>
                <a:cubicBezTo>
                  <a:pt x="83" y="172"/>
                  <a:pt x="94" y="164"/>
                  <a:pt x="94" y="164"/>
                </a:cubicBezTo>
                <a:lnTo>
                  <a:pt x="591" y="356"/>
                </a:lnTo>
                <a:lnTo>
                  <a:pt x="593" y="357"/>
                </a:lnTo>
                <a:lnTo>
                  <a:pt x="598" y="359"/>
                </a:lnTo>
                <a:lnTo>
                  <a:pt x="587" y="394"/>
                </a:lnTo>
                <a:lnTo>
                  <a:pt x="658" y="356"/>
                </a:lnTo>
                <a:lnTo>
                  <a:pt x="617" y="291"/>
                </a:lnTo>
                <a:lnTo>
                  <a:pt x="603" y="333"/>
                </a:lnTo>
                <a:lnTo>
                  <a:pt x="603" y="334"/>
                </a:lnTo>
                <a:cubicBezTo>
                  <a:pt x="601" y="334"/>
                  <a:pt x="602" y="334"/>
                  <a:pt x="602" y="334"/>
                </a:cubicBezTo>
                <a:lnTo>
                  <a:pt x="107" y="142"/>
                </a:lnTo>
                <a:cubicBezTo>
                  <a:pt x="107" y="142"/>
                  <a:pt x="101" y="121"/>
                  <a:pt x="93" y="113"/>
                </a:cubicBezTo>
                <a:cubicBezTo>
                  <a:pt x="75" y="94"/>
                  <a:pt x="22" y="76"/>
                  <a:pt x="22" y="76"/>
                </a:cubicBezTo>
                <a:close/>
                <a:moveTo>
                  <a:pt x="620" y="92"/>
                </a:moveTo>
                <a:cubicBezTo>
                  <a:pt x="513" y="92"/>
                  <a:pt x="421" y="155"/>
                  <a:pt x="379" y="246"/>
                </a:cubicBezTo>
                <a:lnTo>
                  <a:pt x="428" y="265"/>
                </a:lnTo>
                <a:cubicBezTo>
                  <a:pt x="462" y="194"/>
                  <a:pt x="535" y="144"/>
                  <a:pt x="620" y="144"/>
                </a:cubicBezTo>
                <a:cubicBezTo>
                  <a:pt x="737" y="144"/>
                  <a:pt x="832" y="239"/>
                  <a:pt x="832" y="356"/>
                </a:cubicBezTo>
                <a:cubicBezTo>
                  <a:pt x="832" y="474"/>
                  <a:pt x="737" y="569"/>
                  <a:pt x="620" y="569"/>
                </a:cubicBezTo>
                <a:cubicBezTo>
                  <a:pt x="503" y="569"/>
                  <a:pt x="407" y="474"/>
                  <a:pt x="407" y="356"/>
                </a:cubicBezTo>
                <a:cubicBezTo>
                  <a:pt x="407" y="333"/>
                  <a:pt x="410" y="312"/>
                  <a:pt x="417" y="291"/>
                </a:cubicBezTo>
                <a:lnTo>
                  <a:pt x="369" y="273"/>
                </a:lnTo>
                <a:cubicBezTo>
                  <a:pt x="360" y="300"/>
                  <a:pt x="355" y="327"/>
                  <a:pt x="355" y="356"/>
                </a:cubicBezTo>
                <a:cubicBezTo>
                  <a:pt x="355" y="503"/>
                  <a:pt x="474" y="621"/>
                  <a:pt x="620" y="621"/>
                </a:cubicBezTo>
                <a:cubicBezTo>
                  <a:pt x="766" y="621"/>
                  <a:pt x="885" y="503"/>
                  <a:pt x="885" y="356"/>
                </a:cubicBezTo>
                <a:cubicBezTo>
                  <a:pt x="885" y="210"/>
                  <a:pt x="766" y="92"/>
                  <a:pt x="620" y="92"/>
                </a:cubicBezTo>
                <a:close/>
                <a:moveTo>
                  <a:pt x="620" y="181"/>
                </a:moveTo>
                <a:cubicBezTo>
                  <a:pt x="551" y="181"/>
                  <a:pt x="492" y="221"/>
                  <a:pt x="463" y="278"/>
                </a:cubicBezTo>
                <a:lnTo>
                  <a:pt x="512" y="298"/>
                </a:lnTo>
                <a:cubicBezTo>
                  <a:pt x="533" y="260"/>
                  <a:pt x="573" y="234"/>
                  <a:pt x="620" y="234"/>
                </a:cubicBezTo>
                <a:cubicBezTo>
                  <a:pt x="687" y="234"/>
                  <a:pt x="743" y="289"/>
                  <a:pt x="743" y="356"/>
                </a:cubicBezTo>
                <a:cubicBezTo>
                  <a:pt x="743" y="424"/>
                  <a:pt x="687" y="479"/>
                  <a:pt x="620" y="479"/>
                </a:cubicBezTo>
                <a:cubicBezTo>
                  <a:pt x="552" y="479"/>
                  <a:pt x="497" y="424"/>
                  <a:pt x="497" y="356"/>
                </a:cubicBezTo>
                <a:cubicBezTo>
                  <a:pt x="497" y="345"/>
                  <a:pt x="498" y="335"/>
                  <a:pt x="501" y="324"/>
                </a:cubicBezTo>
                <a:lnTo>
                  <a:pt x="452" y="305"/>
                </a:lnTo>
                <a:cubicBezTo>
                  <a:pt x="447" y="322"/>
                  <a:pt x="444" y="338"/>
                  <a:pt x="444" y="356"/>
                </a:cubicBezTo>
                <a:cubicBezTo>
                  <a:pt x="444" y="453"/>
                  <a:pt x="523" y="532"/>
                  <a:pt x="620" y="532"/>
                </a:cubicBezTo>
                <a:cubicBezTo>
                  <a:pt x="716" y="532"/>
                  <a:pt x="795" y="453"/>
                  <a:pt x="795" y="356"/>
                </a:cubicBezTo>
                <a:cubicBezTo>
                  <a:pt x="795" y="260"/>
                  <a:pt x="716" y="181"/>
                  <a:pt x="620" y="181"/>
                </a:cubicBezTo>
                <a:close/>
                <a:moveTo>
                  <a:pt x="620" y="271"/>
                </a:moveTo>
                <a:cubicBezTo>
                  <a:pt x="590" y="271"/>
                  <a:pt x="564" y="287"/>
                  <a:pt x="548" y="310"/>
                </a:cubicBezTo>
                <a:lnTo>
                  <a:pt x="600" y="330"/>
                </a:lnTo>
                <a:lnTo>
                  <a:pt x="615" y="287"/>
                </a:lnTo>
                <a:lnTo>
                  <a:pt x="616" y="283"/>
                </a:lnTo>
                <a:lnTo>
                  <a:pt x="618" y="286"/>
                </a:lnTo>
                <a:lnTo>
                  <a:pt x="662" y="356"/>
                </a:lnTo>
                <a:lnTo>
                  <a:pt x="663" y="357"/>
                </a:lnTo>
                <a:lnTo>
                  <a:pt x="662" y="358"/>
                </a:lnTo>
                <a:lnTo>
                  <a:pt x="585" y="399"/>
                </a:lnTo>
                <a:lnTo>
                  <a:pt x="581" y="401"/>
                </a:lnTo>
                <a:lnTo>
                  <a:pt x="583" y="397"/>
                </a:lnTo>
                <a:lnTo>
                  <a:pt x="594" y="360"/>
                </a:lnTo>
                <a:lnTo>
                  <a:pt x="537" y="338"/>
                </a:lnTo>
                <a:cubicBezTo>
                  <a:pt x="535" y="344"/>
                  <a:pt x="535" y="350"/>
                  <a:pt x="535" y="356"/>
                </a:cubicBezTo>
                <a:cubicBezTo>
                  <a:pt x="535" y="403"/>
                  <a:pt x="573" y="442"/>
                  <a:pt x="620" y="442"/>
                </a:cubicBezTo>
                <a:cubicBezTo>
                  <a:pt x="667" y="442"/>
                  <a:pt x="705" y="403"/>
                  <a:pt x="705" y="356"/>
                </a:cubicBezTo>
                <a:cubicBezTo>
                  <a:pt x="705" y="309"/>
                  <a:pt x="667" y="271"/>
                  <a:pt x="620" y="271"/>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pic>
        <p:nvPicPr>
          <p:cNvPr id="3" name="Picture 2"/>
          <p:cNvPicPr>
            <a:picLocks noChangeAspect="1"/>
          </p:cNvPicPr>
          <p:nvPr/>
        </p:nvPicPr>
        <p:blipFill>
          <a:blip r:embed="rId7"/>
          <a:stretch>
            <a:fillRect/>
          </a:stretch>
        </p:blipFill>
        <p:spPr>
          <a:xfrm>
            <a:off x="14118476" y="7620000"/>
            <a:ext cx="8855823" cy="4984375"/>
          </a:xfrm>
          <a:prstGeom prst="rect">
            <a:avLst/>
          </a:prstGeom>
        </p:spPr>
      </p:pic>
      <p:pic>
        <p:nvPicPr>
          <p:cNvPr id="59" name="Imagen 34"/>
          <p:cNvPicPr/>
          <p:nvPr/>
        </p:nvPicPr>
        <p:blipFill rotWithShape="1">
          <a:blip r:embed="rId8" cstate="screen">
            <a:extLst>
              <a:ext uri="{28A0092B-C50C-407E-A947-70E740481C1C}">
                <a14:useLocalDpi xmlns:a14="http://schemas.microsoft.com/office/drawing/2010/main"/>
              </a:ext>
            </a:extLst>
          </a:blip>
          <a:srcRect/>
          <a:stretch/>
        </p:blipFill>
        <p:spPr bwMode="auto">
          <a:xfrm>
            <a:off x="14096999" y="2647950"/>
            <a:ext cx="8877299" cy="4598410"/>
          </a:xfrm>
          <a:prstGeom prst="rect">
            <a:avLst/>
          </a:prstGeom>
          <a:noFill/>
        </p:spPr>
      </p:pic>
      <p:sp>
        <p:nvSpPr>
          <p:cNvPr id="60"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References</a:t>
            </a:r>
            <a:endParaRPr lang="en-US" sz="2400" b="1" dirty="0">
              <a:solidFill>
                <a:prstClr val="white"/>
              </a:solidFill>
              <a:latin typeface="Calibri" panose="020F0502020204030204" pitchFamily="34" charset="0"/>
            </a:endParaRPr>
          </a:p>
        </p:txBody>
      </p:sp>
      <p:sp>
        <p:nvSpPr>
          <p:cNvPr id="30" name="Rectángulo 29"/>
          <p:cNvSpPr/>
          <p:nvPr/>
        </p:nvSpPr>
        <p:spPr>
          <a:xfrm>
            <a:off x="-273727" y="-139987"/>
            <a:ext cx="892668" cy="636814"/>
          </a:xfrm>
          <a:prstGeom prst="rect">
            <a:avLst/>
          </a:prstGeom>
          <a:solidFill>
            <a:srgbClr val="9AAE04"/>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6000" dirty="0" smtClean="0"/>
              <a:t>*</a:t>
            </a:r>
            <a:endParaRPr lang="es-ES_tradnl" sz="6000" dirty="0"/>
          </a:p>
        </p:txBody>
      </p:sp>
    </p:spTree>
    <p:extLst>
      <p:ext uri="{BB962C8B-B14F-4D97-AF65-F5344CB8AC3E}">
        <p14:creationId xmlns:p14="http://schemas.microsoft.com/office/powerpoint/2010/main" val="2674891723"/>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a:spcBef>
                <a:spcPts val="3200"/>
              </a:spcBef>
            </a:pPr>
            <a:r>
              <a:rPr lang="en-US" sz="4000" b="1" cap="all" dirty="0" smtClean="0">
                <a:solidFill>
                  <a:prstClr val="black"/>
                </a:solidFill>
                <a:latin typeface="Calibri" panose="020F0502020204030204" pitchFamily="34" charset="0"/>
              </a:rPr>
              <a:t>Network </a:t>
            </a:r>
            <a:r>
              <a:rPr lang="en-US" sz="4000" b="1" cap="all" dirty="0">
                <a:solidFill>
                  <a:prstClr val="black"/>
                </a:solidFill>
                <a:latin typeface="Calibri" panose="020F0502020204030204" pitchFamily="34" charset="0"/>
              </a:rPr>
              <a:t>monitoring implementation and customer experience </a:t>
            </a:r>
          </a:p>
        </p:txBody>
      </p:sp>
      <p:sp>
        <p:nvSpPr>
          <p:cNvPr id="6"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References</a:t>
            </a:r>
            <a:endParaRPr lang="en-US" altLang="es-ES" sz="2400" b="1" dirty="0">
              <a:solidFill>
                <a:srgbClr val="A6A6A6"/>
              </a:solidFill>
              <a:latin typeface="Calibri" panose="020F0502020204030204" pitchFamily="34" charset="0"/>
            </a:endParaRPr>
          </a:p>
        </p:txBody>
      </p:sp>
      <p:sp>
        <p:nvSpPr>
          <p:cNvPr id="7" name="TextBox 6"/>
          <p:cNvSpPr txBox="1"/>
          <p:nvPr/>
        </p:nvSpPr>
        <p:spPr>
          <a:xfrm>
            <a:off x="1390800" y="1923150"/>
            <a:ext cx="21583500" cy="584775"/>
          </a:xfrm>
          <a:prstGeom prst="rect">
            <a:avLst/>
          </a:prstGeom>
          <a:noFill/>
        </p:spPr>
        <p:txBody>
          <a:bodyPr wrap="square" rtlCol="0">
            <a:spAutoFit/>
          </a:bodyPr>
          <a:lstStyle/>
          <a:p>
            <a:r>
              <a:rPr lang="en-US" sz="3200" b="1" dirty="0">
                <a:latin typeface="Calibri" panose="020F0502020204030204" pitchFamily="34" charset="0"/>
              </a:rPr>
              <a:t>Network monitoring implementation and customer experience</a:t>
            </a:r>
            <a:endParaRPr lang="en-US" sz="3200" b="1" dirty="0">
              <a:latin typeface="Calibri" panose="020F0502020204030204" pitchFamily="34" charset="0"/>
              <a:cs typeface="Arial" panose="020B0604020202020204" pitchFamily="34" charset="0"/>
            </a:endParaRPr>
          </a:p>
        </p:txBody>
      </p:sp>
      <p:grpSp>
        <p:nvGrpSpPr>
          <p:cNvPr id="56" name="Group 55"/>
          <p:cNvGrpSpPr/>
          <p:nvPr/>
        </p:nvGrpSpPr>
        <p:grpSpPr>
          <a:xfrm>
            <a:off x="8238300" y="5696151"/>
            <a:ext cx="4239450" cy="7143754"/>
            <a:chOff x="787574" y="2974586"/>
            <a:chExt cx="9496426" cy="7143754"/>
          </a:xfrm>
        </p:grpSpPr>
        <p:sp>
          <p:nvSpPr>
            <p:cNvPr id="57" name="Rectángulo 4"/>
            <p:cNvSpPr/>
            <p:nvPr/>
          </p:nvSpPr>
          <p:spPr>
            <a:xfrm>
              <a:off x="787574" y="2974586"/>
              <a:ext cx="9496426" cy="648000"/>
            </a:xfrm>
            <a:prstGeom prst="rect">
              <a:avLst/>
            </a:prstGeom>
            <a:solidFill>
              <a:srgbClr val="A4BA09"/>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2400" b="1" dirty="0" smtClean="0">
                  <a:solidFill>
                    <a:prstClr val="white"/>
                  </a:solidFill>
                  <a:latin typeface="Calibri" panose="020F0502020204030204" pitchFamily="34" charset="0"/>
                  <a:cs typeface="Arial" panose="020B0604020202020204" pitchFamily="34" charset="0"/>
                </a:rPr>
                <a:t>Results</a:t>
              </a:r>
              <a:endParaRPr lang="en-US" sz="2400" b="1" dirty="0">
                <a:solidFill>
                  <a:prstClr val="white"/>
                </a:solidFill>
                <a:latin typeface="Calibri" panose="020F0502020204030204" pitchFamily="34" charset="0"/>
                <a:cs typeface="Arial" panose="020B0604020202020204" pitchFamily="34" charset="0"/>
              </a:endParaRPr>
            </a:p>
          </p:txBody>
        </p:sp>
        <p:sp>
          <p:nvSpPr>
            <p:cNvPr id="58" name="Rectángulo 7"/>
            <p:cNvSpPr/>
            <p:nvPr/>
          </p:nvSpPr>
          <p:spPr>
            <a:xfrm>
              <a:off x="787574" y="3710340"/>
              <a:ext cx="9496426" cy="6408000"/>
            </a:xfrm>
            <a:prstGeom prst="rect">
              <a:avLst/>
            </a:prstGeom>
            <a:solidFill>
              <a:schemeClr val="bg1"/>
            </a:solidFill>
            <a:ln>
              <a:solidFill>
                <a:srgbClr val="A4BA09"/>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marL="457200" lvl="0" indent="-342900" defTabSz="1219170">
                <a:lnSpc>
                  <a:spcPct val="110000"/>
                </a:lnSpc>
                <a:spcBef>
                  <a:spcPts val="600"/>
                </a:spcBef>
                <a:buFont typeface="Arial" panose="020B0604020202020204" pitchFamily="34" charset="0"/>
                <a:buChar char="•"/>
              </a:pPr>
              <a:r>
                <a:rPr lang="en-US" sz="2400" dirty="0">
                  <a:solidFill>
                    <a:prstClr val="black"/>
                  </a:solidFill>
                  <a:latin typeface="Calibri" panose="020F0502020204030204" pitchFamily="34" charset="0"/>
                  <a:cs typeface="Arial" panose="020B0604020202020204" pitchFamily="34" charset="0"/>
                </a:rPr>
                <a:t>Three quality indicators:</a:t>
              </a:r>
            </a:p>
            <a:p>
              <a:pPr marL="914400" lvl="1" indent="-342900" defTabSz="1219170">
                <a:lnSpc>
                  <a:spcPct val="110000"/>
                </a:lnSpc>
                <a:spcBef>
                  <a:spcPts val="600"/>
                </a:spcBef>
                <a:buFont typeface="Courier New" panose="02070309020205020404" pitchFamily="49" charset="0"/>
                <a:buChar char="o"/>
              </a:pPr>
              <a:r>
                <a:rPr lang="en-US" sz="2400" b="1" dirty="0" smtClean="0">
                  <a:solidFill>
                    <a:prstClr val="black"/>
                  </a:solidFill>
                  <a:latin typeface="Calibri" panose="020F0502020204030204" pitchFamily="34" charset="0"/>
                  <a:cs typeface="Arial" panose="020B0604020202020204" pitchFamily="34" charset="0"/>
                </a:rPr>
                <a:t>Video Streaming QoE Indicators</a:t>
              </a:r>
            </a:p>
            <a:p>
              <a:pPr marL="914400" lvl="1" indent="-342900" defTabSz="1219170">
                <a:lnSpc>
                  <a:spcPct val="110000"/>
                </a:lnSpc>
                <a:spcBef>
                  <a:spcPts val="600"/>
                </a:spcBef>
                <a:buFont typeface="Courier New" panose="02070309020205020404" pitchFamily="49" charset="0"/>
                <a:buChar char="o"/>
              </a:pPr>
              <a:r>
                <a:rPr lang="en-US" sz="2400" b="1" dirty="0" smtClean="0">
                  <a:solidFill>
                    <a:prstClr val="black"/>
                  </a:solidFill>
                  <a:latin typeface="Calibri" panose="020F0502020204030204" pitchFamily="34" charset="0"/>
                  <a:cs typeface="Arial" panose="020B0604020202020204" pitchFamily="34" charset="0"/>
                </a:rPr>
                <a:t>Web Browsing </a:t>
              </a:r>
              <a:r>
                <a:rPr lang="en-US" sz="2400" b="1" dirty="0">
                  <a:solidFill>
                    <a:prstClr val="black"/>
                  </a:solidFill>
                  <a:latin typeface="Calibri" panose="020F0502020204030204" pitchFamily="34" charset="0"/>
                  <a:cs typeface="Arial" panose="020B0604020202020204" pitchFamily="34" charset="0"/>
                </a:rPr>
                <a:t>Q</a:t>
              </a:r>
              <a:r>
                <a:rPr lang="en-US" sz="2400" b="1" dirty="0" smtClean="0">
                  <a:solidFill>
                    <a:prstClr val="black"/>
                  </a:solidFill>
                  <a:latin typeface="Calibri" panose="020F0502020204030204" pitchFamily="34" charset="0"/>
                  <a:cs typeface="Arial" panose="020B0604020202020204" pitchFamily="34" charset="0"/>
                </a:rPr>
                <a:t>oE Indicator</a:t>
              </a:r>
            </a:p>
            <a:p>
              <a:pPr marL="914400" lvl="1" indent="-342900" defTabSz="1219170">
                <a:lnSpc>
                  <a:spcPct val="110000"/>
                </a:lnSpc>
                <a:spcBef>
                  <a:spcPts val="600"/>
                </a:spcBef>
                <a:buFont typeface="Courier New" panose="02070309020205020404" pitchFamily="49" charset="0"/>
                <a:buChar char="o"/>
              </a:pPr>
              <a:r>
                <a:rPr lang="en-US" sz="2400" b="1" dirty="0" smtClean="0">
                  <a:solidFill>
                    <a:prstClr val="black"/>
                  </a:solidFill>
                  <a:latin typeface="Calibri" panose="020F0502020204030204" pitchFamily="34" charset="0"/>
                  <a:cs typeface="Arial" panose="020B0604020202020204" pitchFamily="34" charset="0"/>
                </a:rPr>
                <a:t>Social Network QoE Indicator</a:t>
              </a:r>
              <a:endParaRPr lang="en-US" sz="2400" b="1" dirty="0">
                <a:solidFill>
                  <a:prstClr val="black"/>
                </a:solidFill>
                <a:latin typeface="Calibri" panose="020F0502020204030204" pitchFamily="34" charset="0"/>
                <a:cs typeface="Arial" panose="020B0604020202020204" pitchFamily="34" charset="0"/>
              </a:endParaRPr>
            </a:p>
          </p:txBody>
        </p:sp>
      </p:grpSp>
      <p:grpSp>
        <p:nvGrpSpPr>
          <p:cNvPr id="4" name="Group 3"/>
          <p:cNvGrpSpPr/>
          <p:nvPr/>
        </p:nvGrpSpPr>
        <p:grpSpPr>
          <a:xfrm>
            <a:off x="787574" y="2650736"/>
            <a:ext cx="11728276" cy="2859756"/>
            <a:chOff x="787574" y="2974586"/>
            <a:chExt cx="9496426" cy="2859756"/>
          </a:xfrm>
        </p:grpSpPr>
        <p:sp>
          <p:nvSpPr>
            <p:cNvPr id="51" name="Rectángulo 4"/>
            <p:cNvSpPr/>
            <p:nvPr/>
          </p:nvSpPr>
          <p:spPr>
            <a:xfrm>
              <a:off x="787574" y="2974586"/>
              <a:ext cx="9496426" cy="648000"/>
            </a:xfrm>
            <a:prstGeom prst="rect">
              <a:avLst/>
            </a:prstGeom>
            <a:solidFill>
              <a:srgbClr val="A4BA09"/>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2400" b="1" dirty="0" smtClean="0">
                  <a:solidFill>
                    <a:prstClr val="white"/>
                  </a:solidFill>
                  <a:latin typeface="Calibri" panose="020F0502020204030204" pitchFamily="34" charset="0"/>
                  <a:cs typeface="Arial" panose="020B0604020202020204" pitchFamily="34" charset="0"/>
                </a:rPr>
                <a:t>Starting Situation</a:t>
              </a:r>
              <a:endParaRPr lang="en-US" sz="2400" b="1" dirty="0">
                <a:solidFill>
                  <a:prstClr val="white"/>
                </a:solidFill>
                <a:latin typeface="Calibri" panose="020F0502020204030204" pitchFamily="34" charset="0"/>
                <a:cs typeface="Arial" panose="020B0604020202020204" pitchFamily="34" charset="0"/>
              </a:endParaRPr>
            </a:p>
          </p:txBody>
        </p:sp>
        <p:sp>
          <p:nvSpPr>
            <p:cNvPr id="52" name="Rectángulo 7"/>
            <p:cNvSpPr/>
            <p:nvPr/>
          </p:nvSpPr>
          <p:spPr>
            <a:xfrm>
              <a:off x="787574" y="3710342"/>
              <a:ext cx="9496426" cy="2124000"/>
            </a:xfrm>
            <a:prstGeom prst="rect">
              <a:avLst/>
            </a:prstGeom>
            <a:solidFill>
              <a:schemeClr val="bg1"/>
            </a:solidFill>
            <a:ln>
              <a:solidFill>
                <a:srgbClr val="A4BA09"/>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marL="457200" indent="-342900" defTabSz="1219170">
                <a:lnSpc>
                  <a:spcPct val="110000"/>
                </a:lnSpc>
                <a:buFont typeface="Arial" panose="020B0604020202020204" pitchFamily="34" charset="0"/>
                <a:buChar char="•"/>
              </a:pPr>
              <a:r>
                <a:rPr lang="en-US" sz="2400" b="1" dirty="0">
                  <a:solidFill>
                    <a:schemeClr val="tx1"/>
                  </a:solidFill>
                  <a:latin typeface="Calibri" panose="020F0502020204030204" pitchFamily="34" charset="0"/>
                  <a:cs typeface="Arial" panose="020B0604020202020204" pitchFamily="34" charset="0"/>
                </a:rPr>
                <a:t>Implement the Customer Service Center (CSC) system to monitor the network, services used and customer experience in real time</a:t>
              </a:r>
              <a:r>
                <a:rPr lang="en-US" sz="2400" dirty="0">
                  <a:solidFill>
                    <a:schemeClr val="tx1"/>
                  </a:solidFill>
                  <a:latin typeface="Calibri" panose="020F0502020204030204" pitchFamily="34" charset="0"/>
                  <a:cs typeface="Arial" panose="020B0604020202020204" pitchFamily="34" charset="0"/>
                </a:rPr>
                <a:t> for each specific subscription. It provides customers with real-time access to what is happening in the network and in the services provided to each of their end </a:t>
              </a:r>
              <a:r>
                <a:rPr lang="en-US" sz="2400" dirty="0" smtClean="0">
                  <a:solidFill>
                    <a:schemeClr val="tx1"/>
                  </a:solidFill>
                  <a:latin typeface="Calibri" panose="020F0502020204030204" pitchFamily="34" charset="0"/>
                  <a:cs typeface="Arial" panose="020B0604020202020204" pitchFamily="34" charset="0"/>
                </a:rPr>
                <a:t>users</a:t>
              </a:r>
              <a:endParaRPr lang="en-US" sz="2400" dirty="0">
                <a:solidFill>
                  <a:schemeClr val="tx1"/>
                </a:solidFill>
                <a:latin typeface="Calibri" panose="020F0502020204030204" pitchFamily="34" charset="0"/>
                <a:cs typeface="Arial" panose="020B0604020202020204" pitchFamily="34" charset="0"/>
              </a:endParaRPr>
            </a:p>
          </p:txBody>
        </p:sp>
      </p:grpSp>
      <p:sp>
        <p:nvSpPr>
          <p:cNvPr id="76" name="Confirmation" descr="{&quot;Key&quot;:&quot;POWER_USER_SHAPE_ICON&quot;,&quot;Value&quot;:&quot;POWER_USER_SHAPE_ICON_STYLE_1&quot;}"/>
          <p:cNvSpPr>
            <a:spLocks noChangeAspect="1" noEditPoints="1"/>
          </p:cNvSpPr>
          <p:nvPr>
            <p:custDataLst>
              <p:tags r:id="rId2"/>
            </p:custDataLst>
          </p:nvPr>
        </p:nvSpPr>
        <p:spPr bwMode="auto">
          <a:xfrm>
            <a:off x="11269563" y="2670115"/>
            <a:ext cx="706455" cy="706455"/>
          </a:xfrm>
          <a:custGeom>
            <a:avLst/>
            <a:gdLst>
              <a:gd name="T0" fmla="*/ 911 w 5137"/>
              <a:gd name="T1" fmla="*/ 911 h 5137"/>
              <a:gd name="T2" fmla="*/ 3116 w 5137"/>
              <a:gd name="T3" fmla="*/ 911 h 5137"/>
              <a:gd name="T4" fmla="*/ 3116 w 5137"/>
              <a:gd name="T5" fmla="*/ 3115 h 5137"/>
              <a:gd name="T6" fmla="*/ 911 w 5137"/>
              <a:gd name="T7" fmla="*/ 3115 h 5137"/>
              <a:gd name="T8" fmla="*/ 911 w 5137"/>
              <a:gd name="T9" fmla="*/ 911 h 5137"/>
              <a:gd name="T10" fmla="*/ 2601 w 5137"/>
              <a:gd name="T11" fmla="*/ 1883 h 5137"/>
              <a:gd name="T12" fmla="*/ 2332 w 5137"/>
              <a:gd name="T13" fmla="*/ 2119 h 5137"/>
              <a:gd name="T14" fmla="*/ 2064 w 5137"/>
              <a:gd name="T15" fmla="*/ 2356 h 5137"/>
              <a:gd name="T16" fmla="*/ 2013 w 5137"/>
              <a:gd name="T17" fmla="*/ 2400 h 5137"/>
              <a:gd name="T18" fmla="*/ 1962 w 5137"/>
              <a:gd name="T19" fmla="*/ 2356 h 5137"/>
              <a:gd name="T20" fmla="*/ 1694 w 5137"/>
              <a:gd name="T21" fmla="*/ 2119 h 5137"/>
              <a:gd name="T22" fmla="*/ 1425 w 5137"/>
              <a:gd name="T23" fmla="*/ 1883 h 5137"/>
              <a:gd name="T24" fmla="*/ 1526 w 5137"/>
              <a:gd name="T25" fmla="*/ 1767 h 5137"/>
              <a:gd name="T26" fmla="*/ 1795 w 5137"/>
              <a:gd name="T27" fmla="*/ 2004 h 5137"/>
              <a:gd name="T28" fmla="*/ 2013 w 5137"/>
              <a:gd name="T29" fmla="*/ 2196 h 5137"/>
              <a:gd name="T30" fmla="*/ 2231 w 5137"/>
              <a:gd name="T31" fmla="*/ 2004 h 5137"/>
              <a:gd name="T32" fmla="*/ 2500 w 5137"/>
              <a:gd name="T33" fmla="*/ 1767 h 5137"/>
              <a:gd name="T34" fmla="*/ 2601 w 5137"/>
              <a:gd name="T35" fmla="*/ 1883 h 5137"/>
              <a:gd name="T36" fmla="*/ 2439 w 5137"/>
              <a:gd name="T37" fmla="*/ 1275 h 5137"/>
              <a:gd name="T38" fmla="*/ 2013 w 5137"/>
              <a:gd name="T39" fmla="*/ 1029 h 5137"/>
              <a:gd name="T40" fmla="*/ 1587 w 5137"/>
              <a:gd name="T41" fmla="*/ 1275 h 5137"/>
              <a:gd name="T42" fmla="*/ 1161 w 5137"/>
              <a:gd name="T43" fmla="*/ 1521 h 5137"/>
              <a:gd name="T44" fmla="*/ 1161 w 5137"/>
              <a:gd name="T45" fmla="*/ 2013 h 5137"/>
              <a:gd name="T46" fmla="*/ 1161 w 5137"/>
              <a:gd name="T47" fmla="*/ 2506 h 5137"/>
              <a:gd name="T48" fmla="*/ 1587 w 5137"/>
              <a:gd name="T49" fmla="*/ 2751 h 5137"/>
              <a:gd name="T50" fmla="*/ 2013 w 5137"/>
              <a:gd name="T51" fmla="*/ 2998 h 5137"/>
              <a:gd name="T52" fmla="*/ 2439 w 5137"/>
              <a:gd name="T53" fmla="*/ 2751 h 5137"/>
              <a:gd name="T54" fmla="*/ 2865 w 5137"/>
              <a:gd name="T55" fmla="*/ 2506 h 5137"/>
              <a:gd name="T56" fmla="*/ 2865 w 5137"/>
              <a:gd name="T57" fmla="*/ 2013 h 5137"/>
              <a:gd name="T58" fmla="*/ 2865 w 5137"/>
              <a:gd name="T59" fmla="*/ 1521 h 5137"/>
              <a:gd name="T60" fmla="*/ 2439 w 5137"/>
              <a:gd name="T61" fmla="*/ 1275 h 5137"/>
              <a:gd name="T62" fmla="*/ 4716 w 5137"/>
              <a:gd name="T63" fmla="*/ 5137 h 5137"/>
              <a:gd name="T64" fmla="*/ 5137 w 5137"/>
              <a:gd name="T65" fmla="*/ 4716 h 5137"/>
              <a:gd name="T66" fmla="*/ 3741 w 5137"/>
              <a:gd name="T67" fmla="*/ 3320 h 5137"/>
              <a:gd name="T68" fmla="*/ 3677 w 5137"/>
              <a:gd name="T69" fmla="*/ 3401 h 5137"/>
              <a:gd name="T70" fmla="*/ 3545 w 5137"/>
              <a:gd name="T71" fmla="*/ 3545 h 5137"/>
              <a:gd name="T72" fmla="*/ 3401 w 5137"/>
              <a:gd name="T73" fmla="*/ 3677 h 5137"/>
              <a:gd name="T74" fmla="*/ 3320 w 5137"/>
              <a:gd name="T75" fmla="*/ 3741 h 5137"/>
              <a:gd name="T76" fmla="*/ 4716 w 5137"/>
              <a:gd name="T77" fmla="*/ 5137 h 5137"/>
              <a:gd name="T78" fmla="*/ 589 w 5137"/>
              <a:gd name="T79" fmla="*/ 589 h 5137"/>
              <a:gd name="T80" fmla="*/ 589 w 5137"/>
              <a:gd name="T81" fmla="*/ 589 h 5137"/>
              <a:gd name="T82" fmla="*/ 589 w 5137"/>
              <a:gd name="T83" fmla="*/ 589 h 5137"/>
              <a:gd name="T84" fmla="*/ 0 w 5137"/>
              <a:gd name="T85" fmla="*/ 2013 h 5137"/>
              <a:gd name="T86" fmla="*/ 589 w 5137"/>
              <a:gd name="T87" fmla="*/ 3437 h 5137"/>
              <a:gd name="T88" fmla="*/ 589 w 5137"/>
              <a:gd name="T89" fmla="*/ 3437 h 5137"/>
              <a:gd name="T90" fmla="*/ 589 w 5137"/>
              <a:gd name="T91" fmla="*/ 3437 h 5137"/>
              <a:gd name="T92" fmla="*/ 2013 w 5137"/>
              <a:gd name="T93" fmla="*/ 4026 h 5137"/>
              <a:gd name="T94" fmla="*/ 3437 w 5137"/>
              <a:gd name="T95" fmla="*/ 3437 h 5137"/>
              <a:gd name="T96" fmla="*/ 3437 w 5137"/>
              <a:gd name="T97" fmla="*/ 3437 h 5137"/>
              <a:gd name="T98" fmla="*/ 3437 w 5137"/>
              <a:gd name="T99" fmla="*/ 3437 h 5137"/>
              <a:gd name="T100" fmla="*/ 4026 w 5137"/>
              <a:gd name="T101" fmla="*/ 2013 h 5137"/>
              <a:gd name="T102" fmla="*/ 3437 w 5137"/>
              <a:gd name="T103" fmla="*/ 589 h 5137"/>
              <a:gd name="T104" fmla="*/ 3437 w 5137"/>
              <a:gd name="T105" fmla="*/ 589 h 5137"/>
              <a:gd name="T106" fmla="*/ 3437 w 5137"/>
              <a:gd name="T107" fmla="*/ 589 h 5137"/>
              <a:gd name="T108" fmla="*/ 2013 w 5137"/>
              <a:gd name="T109" fmla="*/ 0 h 5137"/>
              <a:gd name="T110" fmla="*/ 589 w 5137"/>
              <a:gd name="T111" fmla="*/ 589 h 5137"/>
              <a:gd name="T112" fmla="*/ 589 w 5137"/>
              <a:gd name="T113" fmla="*/ 589 h 5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37" h="5137">
                <a:moveTo>
                  <a:pt x="911" y="911"/>
                </a:moveTo>
                <a:cubicBezTo>
                  <a:pt x="1519" y="302"/>
                  <a:pt x="2507" y="302"/>
                  <a:pt x="3116" y="911"/>
                </a:cubicBezTo>
                <a:cubicBezTo>
                  <a:pt x="3725" y="1519"/>
                  <a:pt x="3725" y="2507"/>
                  <a:pt x="3116" y="3115"/>
                </a:cubicBezTo>
                <a:cubicBezTo>
                  <a:pt x="2507" y="3725"/>
                  <a:pt x="1519" y="3725"/>
                  <a:pt x="911" y="3115"/>
                </a:cubicBezTo>
                <a:cubicBezTo>
                  <a:pt x="302" y="2507"/>
                  <a:pt x="302" y="1519"/>
                  <a:pt x="911" y="911"/>
                </a:cubicBezTo>
                <a:close/>
                <a:moveTo>
                  <a:pt x="2601" y="1883"/>
                </a:moveTo>
                <a:lnTo>
                  <a:pt x="2332" y="2119"/>
                </a:lnTo>
                <a:lnTo>
                  <a:pt x="2064" y="2356"/>
                </a:lnTo>
                <a:lnTo>
                  <a:pt x="2013" y="2400"/>
                </a:lnTo>
                <a:lnTo>
                  <a:pt x="1962" y="2356"/>
                </a:lnTo>
                <a:lnTo>
                  <a:pt x="1694" y="2119"/>
                </a:lnTo>
                <a:lnTo>
                  <a:pt x="1425" y="1883"/>
                </a:lnTo>
                <a:lnTo>
                  <a:pt x="1526" y="1767"/>
                </a:lnTo>
                <a:lnTo>
                  <a:pt x="1795" y="2004"/>
                </a:lnTo>
                <a:lnTo>
                  <a:pt x="2013" y="2196"/>
                </a:lnTo>
                <a:lnTo>
                  <a:pt x="2231" y="2004"/>
                </a:lnTo>
                <a:lnTo>
                  <a:pt x="2500" y="1767"/>
                </a:lnTo>
                <a:lnTo>
                  <a:pt x="2601" y="1883"/>
                </a:lnTo>
                <a:close/>
                <a:moveTo>
                  <a:pt x="2439" y="1275"/>
                </a:moveTo>
                <a:lnTo>
                  <a:pt x="2013" y="1029"/>
                </a:lnTo>
                <a:lnTo>
                  <a:pt x="1587" y="1275"/>
                </a:lnTo>
                <a:lnTo>
                  <a:pt x="1161" y="1521"/>
                </a:lnTo>
                <a:lnTo>
                  <a:pt x="1161" y="2013"/>
                </a:lnTo>
                <a:lnTo>
                  <a:pt x="1161" y="2506"/>
                </a:lnTo>
                <a:lnTo>
                  <a:pt x="1587" y="2751"/>
                </a:lnTo>
                <a:lnTo>
                  <a:pt x="2013" y="2998"/>
                </a:lnTo>
                <a:lnTo>
                  <a:pt x="2439" y="2751"/>
                </a:lnTo>
                <a:lnTo>
                  <a:pt x="2865" y="2506"/>
                </a:lnTo>
                <a:lnTo>
                  <a:pt x="2865" y="2013"/>
                </a:lnTo>
                <a:lnTo>
                  <a:pt x="2865" y="1521"/>
                </a:lnTo>
                <a:lnTo>
                  <a:pt x="2439" y="1275"/>
                </a:lnTo>
                <a:close/>
                <a:moveTo>
                  <a:pt x="4716" y="5137"/>
                </a:moveTo>
                <a:lnTo>
                  <a:pt x="5137" y="4716"/>
                </a:lnTo>
                <a:lnTo>
                  <a:pt x="3741" y="3320"/>
                </a:lnTo>
                <a:cubicBezTo>
                  <a:pt x="3720" y="3348"/>
                  <a:pt x="3699" y="3375"/>
                  <a:pt x="3677" y="3401"/>
                </a:cubicBezTo>
                <a:cubicBezTo>
                  <a:pt x="3635" y="3451"/>
                  <a:pt x="3591" y="3499"/>
                  <a:pt x="3545" y="3545"/>
                </a:cubicBezTo>
                <a:cubicBezTo>
                  <a:pt x="3499" y="3591"/>
                  <a:pt x="3451" y="3635"/>
                  <a:pt x="3401" y="3677"/>
                </a:cubicBezTo>
                <a:cubicBezTo>
                  <a:pt x="3375" y="3699"/>
                  <a:pt x="3348" y="3720"/>
                  <a:pt x="3320" y="3741"/>
                </a:cubicBezTo>
                <a:cubicBezTo>
                  <a:pt x="3786" y="4207"/>
                  <a:pt x="4251" y="4672"/>
                  <a:pt x="4716" y="5137"/>
                </a:cubicBezTo>
                <a:close/>
                <a:moveTo>
                  <a:pt x="589" y="589"/>
                </a:moveTo>
                <a:lnTo>
                  <a:pt x="589" y="589"/>
                </a:lnTo>
                <a:lnTo>
                  <a:pt x="589" y="589"/>
                </a:lnTo>
                <a:cubicBezTo>
                  <a:pt x="196" y="982"/>
                  <a:pt x="0" y="1498"/>
                  <a:pt x="0" y="2013"/>
                </a:cubicBezTo>
                <a:cubicBezTo>
                  <a:pt x="0" y="2528"/>
                  <a:pt x="196" y="3043"/>
                  <a:pt x="589" y="3437"/>
                </a:cubicBezTo>
                <a:lnTo>
                  <a:pt x="589" y="3437"/>
                </a:lnTo>
                <a:lnTo>
                  <a:pt x="589" y="3437"/>
                </a:lnTo>
                <a:cubicBezTo>
                  <a:pt x="983" y="3830"/>
                  <a:pt x="1498" y="4026"/>
                  <a:pt x="2013" y="4026"/>
                </a:cubicBezTo>
                <a:cubicBezTo>
                  <a:pt x="2528" y="4026"/>
                  <a:pt x="3043" y="3830"/>
                  <a:pt x="3437" y="3437"/>
                </a:cubicBezTo>
                <a:lnTo>
                  <a:pt x="3437" y="3437"/>
                </a:lnTo>
                <a:lnTo>
                  <a:pt x="3437" y="3437"/>
                </a:lnTo>
                <a:cubicBezTo>
                  <a:pt x="3830" y="3043"/>
                  <a:pt x="4026" y="2528"/>
                  <a:pt x="4026" y="2013"/>
                </a:cubicBezTo>
                <a:cubicBezTo>
                  <a:pt x="4026" y="1498"/>
                  <a:pt x="3830" y="982"/>
                  <a:pt x="3437" y="589"/>
                </a:cubicBezTo>
                <a:lnTo>
                  <a:pt x="3437" y="589"/>
                </a:lnTo>
                <a:lnTo>
                  <a:pt x="3437" y="589"/>
                </a:lnTo>
                <a:cubicBezTo>
                  <a:pt x="3043" y="196"/>
                  <a:pt x="2528" y="0"/>
                  <a:pt x="2013" y="0"/>
                </a:cubicBezTo>
                <a:cubicBezTo>
                  <a:pt x="1498" y="0"/>
                  <a:pt x="983" y="196"/>
                  <a:pt x="589" y="589"/>
                </a:cubicBezTo>
                <a:lnTo>
                  <a:pt x="589" y="5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grpSp>
        <p:nvGrpSpPr>
          <p:cNvPr id="11" name="Group 10"/>
          <p:cNvGrpSpPr/>
          <p:nvPr/>
        </p:nvGrpSpPr>
        <p:grpSpPr>
          <a:xfrm>
            <a:off x="787574" y="5696151"/>
            <a:ext cx="7344000" cy="7143754"/>
            <a:chOff x="787574" y="5715201"/>
            <a:chExt cx="6804000" cy="7143754"/>
          </a:xfrm>
        </p:grpSpPr>
        <p:grpSp>
          <p:nvGrpSpPr>
            <p:cNvPr id="53" name="Group 52"/>
            <p:cNvGrpSpPr/>
            <p:nvPr/>
          </p:nvGrpSpPr>
          <p:grpSpPr>
            <a:xfrm>
              <a:off x="787574" y="5715201"/>
              <a:ext cx="6804000" cy="7143754"/>
              <a:chOff x="787574" y="2974586"/>
              <a:chExt cx="9496426" cy="7143754"/>
            </a:xfrm>
          </p:grpSpPr>
          <p:sp>
            <p:nvSpPr>
              <p:cNvPr id="54" name="Rectángulo 4"/>
              <p:cNvSpPr/>
              <p:nvPr/>
            </p:nvSpPr>
            <p:spPr>
              <a:xfrm>
                <a:off x="787574" y="2974586"/>
                <a:ext cx="9496426" cy="648000"/>
              </a:xfrm>
              <a:prstGeom prst="rect">
                <a:avLst/>
              </a:prstGeom>
              <a:solidFill>
                <a:srgbClr val="A4BA09"/>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2400" b="1" dirty="0" smtClean="0">
                    <a:solidFill>
                      <a:prstClr val="white"/>
                    </a:solidFill>
                    <a:latin typeface="Calibri" panose="020F0502020204030204" pitchFamily="34" charset="0"/>
                    <a:cs typeface="Arial" panose="020B0604020202020204" pitchFamily="34" charset="0"/>
                  </a:rPr>
                  <a:t>Objectives</a:t>
                </a:r>
                <a:endParaRPr lang="en-US" sz="2400" b="1" dirty="0">
                  <a:solidFill>
                    <a:prstClr val="white"/>
                  </a:solidFill>
                  <a:latin typeface="Calibri" panose="020F0502020204030204" pitchFamily="34" charset="0"/>
                  <a:cs typeface="Arial" panose="020B0604020202020204" pitchFamily="34" charset="0"/>
                </a:endParaRPr>
              </a:p>
            </p:txBody>
          </p:sp>
          <p:sp>
            <p:nvSpPr>
              <p:cNvPr id="55" name="Rectángulo 7"/>
              <p:cNvSpPr/>
              <p:nvPr/>
            </p:nvSpPr>
            <p:spPr>
              <a:xfrm>
                <a:off x="787574" y="3710340"/>
                <a:ext cx="9496426" cy="6408000"/>
              </a:xfrm>
              <a:prstGeom prst="rect">
                <a:avLst/>
              </a:prstGeom>
              <a:solidFill>
                <a:schemeClr val="bg1"/>
              </a:solidFill>
              <a:ln>
                <a:solidFill>
                  <a:srgbClr val="A4BA09"/>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marL="457200" indent="-342900" defTabSz="1219170">
                  <a:spcBef>
                    <a:spcPts val="300"/>
                  </a:spcBef>
                  <a:buClr>
                    <a:srgbClr val="000000"/>
                  </a:buClr>
                  <a:buFont typeface="Arial" panose="020B0604020202020204" pitchFamily="34" charset="0"/>
                  <a:buChar char="•"/>
                </a:pPr>
                <a:r>
                  <a:rPr lang="en-US" sz="2400" dirty="0">
                    <a:solidFill>
                      <a:schemeClr val="tx1"/>
                    </a:solidFill>
                    <a:latin typeface="Calibri" panose="020F0502020204030204" pitchFamily="34" charset="0"/>
                    <a:cs typeface="Arial" panose="020B0604020202020204" pitchFamily="34" charset="0"/>
                  </a:rPr>
                  <a:t>Measure the customer experience by application </a:t>
                </a:r>
                <a:r>
                  <a:rPr lang="en-US" sz="2400" dirty="0" smtClean="0">
                    <a:solidFill>
                      <a:schemeClr val="tx1"/>
                    </a:solidFill>
                    <a:latin typeface="Calibri" panose="020F0502020204030204" pitchFamily="34" charset="0"/>
                    <a:cs typeface="Arial" panose="020B0604020202020204" pitchFamily="34" charset="0"/>
                  </a:rPr>
                  <a:t>by </a:t>
                </a:r>
                <a:r>
                  <a:rPr lang="en-US" sz="2400" dirty="0">
                    <a:solidFill>
                      <a:schemeClr val="tx1"/>
                    </a:solidFill>
                    <a:latin typeface="Calibri" panose="020F0502020204030204" pitchFamily="34" charset="0"/>
                    <a:cs typeface="Arial" panose="020B0604020202020204" pitchFamily="34" charset="0"/>
                  </a:rPr>
                  <a:t>exploiting customer data</a:t>
                </a:r>
              </a:p>
              <a:p>
                <a:pPr marL="457200" indent="-342900" defTabSz="1219170">
                  <a:spcBef>
                    <a:spcPts val="300"/>
                  </a:spcBef>
                  <a:buClr>
                    <a:srgbClr val="000000"/>
                  </a:buClr>
                  <a:buFont typeface="Arial" panose="020B0604020202020204" pitchFamily="34" charset="0"/>
                  <a:buChar char="•"/>
                </a:pPr>
                <a:r>
                  <a:rPr lang="en-US" sz="2400" dirty="0">
                    <a:solidFill>
                      <a:schemeClr val="tx1"/>
                    </a:solidFill>
                    <a:latin typeface="Calibri" panose="020F0502020204030204" pitchFamily="34" charset="0"/>
                    <a:cs typeface="Arial" panose="020B0604020202020204" pitchFamily="34" charset="0"/>
                  </a:rPr>
                  <a:t>Calculate the quality of service provided </a:t>
                </a:r>
              </a:p>
              <a:p>
                <a:pPr marL="457200" indent="-342900" defTabSz="1219170">
                  <a:spcBef>
                    <a:spcPts val="300"/>
                  </a:spcBef>
                  <a:buClr>
                    <a:srgbClr val="000000"/>
                  </a:buClr>
                  <a:buFont typeface="Arial" panose="020B0604020202020204" pitchFamily="34" charset="0"/>
                  <a:buChar char="•"/>
                </a:pPr>
                <a:r>
                  <a:rPr lang="en-US" sz="2400" dirty="0">
                    <a:solidFill>
                      <a:schemeClr val="tx1"/>
                    </a:solidFill>
                    <a:latin typeface="Calibri" panose="020F0502020204030204" pitchFamily="34" charset="0"/>
                    <a:cs typeface="Arial" panose="020B0604020202020204" pitchFamily="34" charset="0"/>
                  </a:rPr>
                  <a:t>Assess the state of the network by exploiting data and drill-down on specific geographical areas or network elements</a:t>
                </a:r>
              </a:p>
              <a:p>
                <a:pPr marL="457200" indent="-342900" defTabSz="1219170">
                  <a:spcBef>
                    <a:spcPts val="300"/>
                  </a:spcBef>
                  <a:buClr>
                    <a:srgbClr val="000000"/>
                  </a:buClr>
                  <a:buFont typeface="Arial" panose="020B0604020202020204" pitchFamily="34" charset="0"/>
                  <a:buChar char="•"/>
                </a:pPr>
                <a:r>
                  <a:rPr lang="en-US" sz="2400" dirty="0">
                    <a:solidFill>
                      <a:schemeClr val="tx1"/>
                    </a:solidFill>
                    <a:latin typeface="Calibri" panose="020F0502020204030204" pitchFamily="34" charset="0"/>
                    <a:cs typeface="Arial" panose="020B0604020202020204" pitchFamily="34" charset="0"/>
                  </a:rPr>
                  <a:t>Determine </a:t>
                </a:r>
                <a:r>
                  <a:rPr lang="en-US" sz="2400" dirty="0" smtClean="0">
                    <a:solidFill>
                      <a:schemeClr val="tx1"/>
                    </a:solidFill>
                    <a:latin typeface="Calibri" panose="020F0502020204030204" pitchFamily="34" charset="0"/>
                    <a:cs typeface="Arial" panose="020B0604020202020204" pitchFamily="34" charset="0"/>
                  </a:rPr>
                  <a:t>correlation </a:t>
                </a:r>
                <a:r>
                  <a:rPr lang="en-US" sz="2400" dirty="0">
                    <a:solidFill>
                      <a:schemeClr val="tx1"/>
                    </a:solidFill>
                    <a:latin typeface="Calibri" panose="020F0502020204030204" pitchFamily="34" charset="0"/>
                    <a:cs typeface="Arial" panose="020B0604020202020204" pitchFamily="34" charset="0"/>
                  </a:rPr>
                  <a:t>between </a:t>
                </a:r>
                <a:r>
                  <a:rPr lang="en-US" sz="2400" dirty="0" smtClean="0">
                    <a:solidFill>
                      <a:schemeClr val="tx1"/>
                    </a:solidFill>
                    <a:latin typeface="Calibri" panose="020F0502020204030204" pitchFamily="34" charset="0"/>
                    <a:cs typeface="Arial" panose="020B0604020202020204" pitchFamily="34" charset="0"/>
                  </a:rPr>
                  <a:t>KQIs/KPIs</a:t>
                </a:r>
                <a:endParaRPr lang="en-US" sz="2400" dirty="0">
                  <a:solidFill>
                    <a:schemeClr val="tx1"/>
                  </a:solidFill>
                  <a:latin typeface="Calibri" panose="020F0502020204030204" pitchFamily="34" charset="0"/>
                  <a:cs typeface="Arial" panose="020B0604020202020204" pitchFamily="34" charset="0"/>
                </a:endParaRPr>
              </a:p>
              <a:p>
                <a:pPr marL="457200" indent="-342900" defTabSz="1219170">
                  <a:spcBef>
                    <a:spcPts val="300"/>
                  </a:spcBef>
                  <a:buClr>
                    <a:srgbClr val="000000"/>
                  </a:buClr>
                  <a:buFont typeface="Arial" panose="020B0604020202020204" pitchFamily="34" charset="0"/>
                  <a:buChar char="•"/>
                </a:pPr>
                <a:r>
                  <a:rPr lang="en-US" sz="2400" dirty="0">
                    <a:solidFill>
                      <a:schemeClr val="tx1"/>
                    </a:solidFill>
                    <a:latin typeface="Calibri" panose="020F0502020204030204" pitchFamily="34" charset="0"/>
                    <a:cs typeface="Arial" panose="020B0604020202020204" pitchFamily="34" charset="0"/>
                  </a:rPr>
                  <a:t>Detect </a:t>
                </a:r>
                <a:r>
                  <a:rPr lang="en-US" sz="2400" dirty="0" smtClean="0">
                    <a:solidFill>
                      <a:schemeClr val="tx1"/>
                    </a:solidFill>
                    <a:latin typeface="Calibri" panose="020F0502020204030204" pitchFamily="34" charset="0"/>
                    <a:cs typeface="Arial" panose="020B0604020202020204" pitchFamily="34" charset="0"/>
                  </a:rPr>
                  <a:t>the degradation </a:t>
                </a:r>
                <a:r>
                  <a:rPr lang="en-US" sz="2400" dirty="0">
                    <a:solidFill>
                      <a:schemeClr val="tx1"/>
                    </a:solidFill>
                    <a:latin typeface="Calibri" panose="020F0502020204030204" pitchFamily="34" charset="0"/>
                    <a:cs typeface="Arial" panose="020B0604020202020204" pitchFamily="34" charset="0"/>
                  </a:rPr>
                  <a:t>of KPIs/KQIs in real time through algorithms for detecting anomalies and threshold violations</a:t>
                </a:r>
              </a:p>
              <a:p>
                <a:pPr marL="457200" indent="-342900" defTabSz="1219170">
                  <a:spcBef>
                    <a:spcPts val="300"/>
                  </a:spcBef>
                  <a:buClr>
                    <a:srgbClr val="000000"/>
                  </a:buClr>
                  <a:buFont typeface="Arial" panose="020B0604020202020204" pitchFamily="34" charset="0"/>
                  <a:buChar char="•"/>
                </a:pPr>
                <a:r>
                  <a:rPr lang="en-US" sz="2400" dirty="0">
                    <a:solidFill>
                      <a:schemeClr val="tx1"/>
                    </a:solidFill>
                    <a:latin typeface="Calibri" panose="020F0502020204030204" pitchFamily="34" charset="0"/>
                    <a:cs typeface="Arial" panose="020B0604020202020204" pitchFamily="34" charset="0"/>
                  </a:rPr>
                  <a:t>Identify affected users when KPIs/KQIs degradation is detected</a:t>
                </a:r>
              </a:p>
              <a:p>
                <a:pPr marL="457200" indent="-342900" defTabSz="1219170">
                  <a:spcBef>
                    <a:spcPts val="300"/>
                  </a:spcBef>
                  <a:buClr>
                    <a:srgbClr val="000000"/>
                  </a:buClr>
                  <a:buFont typeface="Arial" panose="020B0604020202020204" pitchFamily="34" charset="0"/>
                  <a:buChar char="•"/>
                </a:pPr>
                <a:r>
                  <a:rPr lang="en-US" sz="2400" dirty="0">
                    <a:solidFill>
                      <a:schemeClr val="tx1"/>
                    </a:solidFill>
                    <a:latin typeface="Calibri" panose="020F0502020204030204" pitchFamily="34" charset="0"/>
                    <a:cs typeface="Arial" panose="020B0604020202020204" pitchFamily="34" charset="0"/>
                  </a:rPr>
                  <a:t>Generate </a:t>
                </a:r>
                <a:r>
                  <a:rPr lang="en-US" sz="2400" dirty="0" smtClean="0">
                    <a:solidFill>
                      <a:schemeClr val="tx1"/>
                    </a:solidFill>
                    <a:latin typeface="Calibri" panose="020F0502020204030204" pitchFamily="34" charset="0"/>
                    <a:cs typeface="Arial" panose="020B0604020202020204" pitchFamily="34" charset="0"/>
                  </a:rPr>
                  <a:t>alarms to </a:t>
                </a:r>
                <a:r>
                  <a:rPr lang="en-US" sz="2400" dirty="0">
                    <a:solidFill>
                      <a:schemeClr val="tx1"/>
                    </a:solidFill>
                    <a:latin typeface="Calibri" panose="020F0502020204030204" pitchFamily="34" charset="0"/>
                    <a:cs typeface="Arial" panose="020B0604020202020204" pitchFamily="34" charset="0"/>
                  </a:rPr>
                  <a:t>report incidents related to KPIs/KQIs </a:t>
                </a:r>
                <a:r>
                  <a:rPr lang="en-US" sz="2400" dirty="0" smtClean="0">
                    <a:solidFill>
                      <a:schemeClr val="tx1"/>
                    </a:solidFill>
                    <a:latin typeface="Calibri" panose="020F0502020204030204" pitchFamily="34" charset="0"/>
                    <a:cs typeface="Arial" panose="020B0604020202020204" pitchFamily="34" charset="0"/>
                  </a:rPr>
                  <a:t>degradation</a:t>
                </a:r>
                <a:endParaRPr lang="en-US" sz="2400" dirty="0">
                  <a:solidFill>
                    <a:schemeClr val="tx1"/>
                  </a:solidFill>
                  <a:latin typeface="Calibri" panose="020F0502020204030204" pitchFamily="34" charset="0"/>
                  <a:cs typeface="Arial" panose="020B0604020202020204" pitchFamily="34" charset="0"/>
                </a:endParaRPr>
              </a:p>
              <a:p>
                <a:pPr marL="457200" indent="-342900" defTabSz="1219170">
                  <a:spcBef>
                    <a:spcPts val="300"/>
                  </a:spcBef>
                  <a:buClr>
                    <a:srgbClr val="000000"/>
                  </a:buClr>
                  <a:buFont typeface="Arial" panose="020B0604020202020204" pitchFamily="34" charset="0"/>
                  <a:buChar char="•"/>
                </a:pPr>
                <a:r>
                  <a:rPr lang="en-US" sz="2400" dirty="0">
                    <a:solidFill>
                      <a:schemeClr val="tx1"/>
                    </a:solidFill>
                    <a:latin typeface="Calibri" panose="020F0502020204030204" pitchFamily="34" charset="0"/>
                    <a:cs typeface="Arial" panose="020B0604020202020204" pitchFamily="34" charset="0"/>
                  </a:rPr>
                  <a:t>Take action to improve </a:t>
                </a:r>
                <a:r>
                  <a:rPr lang="en-US" sz="2400" dirty="0" smtClean="0">
                    <a:solidFill>
                      <a:schemeClr val="tx1"/>
                    </a:solidFill>
                    <a:latin typeface="Calibri" panose="020F0502020204030204" pitchFamily="34" charset="0"/>
                    <a:cs typeface="Arial" panose="020B0604020202020204" pitchFamily="34" charset="0"/>
                  </a:rPr>
                  <a:t>customer </a:t>
                </a:r>
                <a:r>
                  <a:rPr lang="en-US" sz="2400" dirty="0">
                    <a:solidFill>
                      <a:schemeClr val="tx1"/>
                    </a:solidFill>
                    <a:latin typeface="Calibri" panose="020F0502020204030204" pitchFamily="34" charset="0"/>
                    <a:cs typeface="Arial" panose="020B0604020202020204" pitchFamily="34" charset="0"/>
                  </a:rPr>
                  <a:t>experience through root cause analysis (RCA)</a:t>
                </a:r>
              </a:p>
            </p:txBody>
          </p:sp>
        </p:grpSp>
        <p:sp>
          <p:nvSpPr>
            <p:cNvPr id="77" name="Target2" descr="{&quot;Key&quot;:&quot;POWER_USER_SHAPE_ICON&quot;,&quot;Value&quot;:&quot;POWER_USER_SHAPE_ICON_STYLE_1&quot;}"/>
            <p:cNvSpPr>
              <a:spLocks noChangeAspect="1" noEditPoints="1"/>
            </p:cNvSpPr>
            <p:nvPr>
              <p:custDataLst>
                <p:tags r:id="rId6"/>
              </p:custDataLst>
            </p:nvPr>
          </p:nvSpPr>
          <p:spPr bwMode="auto">
            <a:xfrm>
              <a:off x="6690926" y="5761128"/>
              <a:ext cx="806372" cy="586940"/>
            </a:xfrm>
            <a:custGeom>
              <a:avLst/>
              <a:gdLst>
                <a:gd name="T0" fmla="*/ 297 w 980"/>
                <a:gd name="T1" fmla="*/ 214 h 713"/>
                <a:gd name="T2" fmla="*/ 620 w 980"/>
                <a:gd name="T3" fmla="*/ 51 h 713"/>
                <a:gd name="T4" fmla="*/ 620 w 980"/>
                <a:gd name="T5" fmla="*/ 663 h 713"/>
                <a:gd name="T6" fmla="*/ 329 w 980"/>
                <a:gd name="T7" fmla="*/ 260 h 713"/>
                <a:gd name="T8" fmla="*/ 267 w 980"/>
                <a:gd name="T9" fmla="*/ 356 h 713"/>
                <a:gd name="T10" fmla="*/ 980 w 980"/>
                <a:gd name="T11" fmla="*/ 356 h 713"/>
                <a:gd name="T12" fmla="*/ 22 w 980"/>
                <a:gd name="T13" fmla="*/ 76 h 713"/>
                <a:gd name="T14" fmla="*/ 0 w 980"/>
                <a:gd name="T15" fmla="*/ 142 h 713"/>
                <a:gd name="T16" fmla="*/ 94 w 980"/>
                <a:gd name="T17" fmla="*/ 164 h 713"/>
                <a:gd name="T18" fmla="*/ 593 w 980"/>
                <a:gd name="T19" fmla="*/ 357 h 713"/>
                <a:gd name="T20" fmla="*/ 587 w 980"/>
                <a:gd name="T21" fmla="*/ 394 h 713"/>
                <a:gd name="T22" fmla="*/ 617 w 980"/>
                <a:gd name="T23" fmla="*/ 291 h 713"/>
                <a:gd name="T24" fmla="*/ 603 w 980"/>
                <a:gd name="T25" fmla="*/ 334 h 713"/>
                <a:gd name="T26" fmla="*/ 107 w 980"/>
                <a:gd name="T27" fmla="*/ 142 h 713"/>
                <a:gd name="T28" fmla="*/ 22 w 980"/>
                <a:gd name="T29" fmla="*/ 76 h 713"/>
                <a:gd name="T30" fmla="*/ 379 w 980"/>
                <a:gd name="T31" fmla="*/ 246 h 713"/>
                <a:gd name="T32" fmla="*/ 620 w 980"/>
                <a:gd name="T33" fmla="*/ 144 h 713"/>
                <a:gd name="T34" fmla="*/ 620 w 980"/>
                <a:gd name="T35" fmla="*/ 569 h 713"/>
                <a:gd name="T36" fmla="*/ 417 w 980"/>
                <a:gd name="T37" fmla="*/ 291 h 713"/>
                <a:gd name="T38" fmla="*/ 355 w 980"/>
                <a:gd name="T39" fmla="*/ 356 h 713"/>
                <a:gd name="T40" fmla="*/ 885 w 980"/>
                <a:gd name="T41" fmla="*/ 356 h 713"/>
                <a:gd name="T42" fmla="*/ 620 w 980"/>
                <a:gd name="T43" fmla="*/ 181 h 713"/>
                <a:gd name="T44" fmla="*/ 512 w 980"/>
                <a:gd name="T45" fmla="*/ 298 h 713"/>
                <a:gd name="T46" fmla="*/ 743 w 980"/>
                <a:gd name="T47" fmla="*/ 356 h 713"/>
                <a:gd name="T48" fmla="*/ 497 w 980"/>
                <a:gd name="T49" fmla="*/ 356 h 713"/>
                <a:gd name="T50" fmla="*/ 452 w 980"/>
                <a:gd name="T51" fmla="*/ 305 h 713"/>
                <a:gd name="T52" fmla="*/ 620 w 980"/>
                <a:gd name="T53" fmla="*/ 532 h 713"/>
                <a:gd name="T54" fmla="*/ 620 w 980"/>
                <a:gd name="T55" fmla="*/ 181 h 713"/>
                <a:gd name="T56" fmla="*/ 548 w 980"/>
                <a:gd name="T57" fmla="*/ 310 h 713"/>
                <a:gd name="T58" fmla="*/ 615 w 980"/>
                <a:gd name="T59" fmla="*/ 287 h 713"/>
                <a:gd name="T60" fmla="*/ 618 w 980"/>
                <a:gd name="T61" fmla="*/ 286 h 713"/>
                <a:gd name="T62" fmla="*/ 663 w 980"/>
                <a:gd name="T63" fmla="*/ 357 h 713"/>
                <a:gd name="T64" fmla="*/ 585 w 980"/>
                <a:gd name="T65" fmla="*/ 399 h 713"/>
                <a:gd name="T66" fmla="*/ 583 w 980"/>
                <a:gd name="T67" fmla="*/ 397 h 713"/>
                <a:gd name="T68" fmla="*/ 537 w 980"/>
                <a:gd name="T69" fmla="*/ 338 h 713"/>
                <a:gd name="T70" fmla="*/ 620 w 980"/>
                <a:gd name="T71" fmla="*/ 442 h 713"/>
                <a:gd name="T72" fmla="*/ 620 w 980"/>
                <a:gd name="T73" fmla="*/ 271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0" h="713">
                  <a:moveTo>
                    <a:pt x="624" y="0"/>
                  </a:moveTo>
                  <a:cubicBezTo>
                    <a:pt x="478" y="0"/>
                    <a:pt x="352" y="88"/>
                    <a:pt x="297" y="214"/>
                  </a:cubicBezTo>
                  <a:lnTo>
                    <a:pt x="341" y="231"/>
                  </a:lnTo>
                  <a:cubicBezTo>
                    <a:pt x="389" y="125"/>
                    <a:pt x="496" y="51"/>
                    <a:pt x="620" y="51"/>
                  </a:cubicBezTo>
                  <a:cubicBezTo>
                    <a:pt x="788" y="51"/>
                    <a:pt x="926" y="188"/>
                    <a:pt x="926" y="356"/>
                  </a:cubicBezTo>
                  <a:cubicBezTo>
                    <a:pt x="926" y="525"/>
                    <a:pt x="788" y="663"/>
                    <a:pt x="620" y="663"/>
                  </a:cubicBezTo>
                  <a:cubicBezTo>
                    <a:pt x="451" y="663"/>
                    <a:pt x="314" y="525"/>
                    <a:pt x="314" y="356"/>
                  </a:cubicBezTo>
                  <a:cubicBezTo>
                    <a:pt x="314" y="322"/>
                    <a:pt x="318" y="291"/>
                    <a:pt x="329" y="260"/>
                  </a:cubicBezTo>
                  <a:lnTo>
                    <a:pt x="286" y="243"/>
                  </a:lnTo>
                  <a:cubicBezTo>
                    <a:pt x="273" y="279"/>
                    <a:pt x="267" y="316"/>
                    <a:pt x="267" y="356"/>
                  </a:cubicBezTo>
                  <a:cubicBezTo>
                    <a:pt x="267" y="553"/>
                    <a:pt x="427" y="713"/>
                    <a:pt x="624" y="713"/>
                  </a:cubicBezTo>
                  <a:cubicBezTo>
                    <a:pt x="821" y="713"/>
                    <a:pt x="980" y="553"/>
                    <a:pt x="980" y="356"/>
                  </a:cubicBezTo>
                  <a:cubicBezTo>
                    <a:pt x="980" y="160"/>
                    <a:pt x="821" y="0"/>
                    <a:pt x="624" y="0"/>
                  </a:cubicBezTo>
                  <a:close/>
                  <a:moveTo>
                    <a:pt x="22" y="76"/>
                  </a:moveTo>
                  <a:cubicBezTo>
                    <a:pt x="56" y="114"/>
                    <a:pt x="60" y="134"/>
                    <a:pt x="60" y="134"/>
                  </a:cubicBezTo>
                  <a:cubicBezTo>
                    <a:pt x="60" y="134"/>
                    <a:pt x="48" y="140"/>
                    <a:pt x="0" y="142"/>
                  </a:cubicBezTo>
                  <a:cubicBezTo>
                    <a:pt x="0" y="142"/>
                    <a:pt x="50" y="172"/>
                    <a:pt x="77" y="172"/>
                  </a:cubicBezTo>
                  <a:cubicBezTo>
                    <a:pt x="83" y="172"/>
                    <a:pt x="94" y="164"/>
                    <a:pt x="94" y="164"/>
                  </a:cubicBezTo>
                  <a:lnTo>
                    <a:pt x="591" y="356"/>
                  </a:lnTo>
                  <a:lnTo>
                    <a:pt x="593" y="357"/>
                  </a:lnTo>
                  <a:lnTo>
                    <a:pt x="598" y="359"/>
                  </a:lnTo>
                  <a:lnTo>
                    <a:pt x="587" y="394"/>
                  </a:lnTo>
                  <a:lnTo>
                    <a:pt x="658" y="356"/>
                  </a:lnTo>
                  <a:lnTo>
                    <a:pt x="617" y="291"/>
                  </a:lnTo>
                  <a:lnTo>
                    <a:pt x="603" y="333"/>
                  </a:lnTo>
                  <a:lnTo>
                    <a:pt x="603" y="334"/>
                  </a:lnTo>
                  <a:cubicBezTo>
                    <a:pt x="601" y="334"/>
                    <a:pt x="602" y="334"/>
                    <a:pt x="602" y="334"/>
                  </a:cubicBezTo>
                  <a:lnTo>
                    <a:pt x="107" y="142"/>
                  </a:lnTo>
                  <a:cubicBezTo>
                    <a:pt x="107" y="142"/>
                    <a:pt x="101" y="121"/>
                    <a:pt x="93" y="113"/>
                  </a:cubicBezTo>
                  <a:cubicBezTo>
                    <a:pt x="75" y="94"/>
                    <a:pt x="22" y="76"/>
                    <a:pt x="22" y="76"/>
                  </a:cubicBezTo>
                  <a:close/>
                  <a:moveTo>
                    <a:pt x="620" y="92"/>
                  </a:moveTo>
                  <a:cubicBezTo>
                    <a:pt x="513" y="92"/>
                    <a:pt x="421" y="155"/>
                    <a:pt x="379" y="246"/>
                  </a:cubicBezTo>
                  <a:lnTo>
                    <a:pt x="428" y="265"/>
                  </a:lnTo>
                  <a:cubicBezTo>
                    <a:pt x="462" y="194"/>
                    <a:pt x="535" y="144"/>
                    <a:pt x="620" y="144"/>
                  </a:cubicBezTo>
                  <a:cubicBezTo>
                    <a:pt x="737" y="144"/>
                    <a:pt x="832" y="239"/>
                    <a:pt x="832" y="356"/>
                  </a:cubicBezTo>
                  <a:cubicBezTo>
                    <a:pt x="832" y="474"/>
                    <a:pt x="737" y="569"/>
                    <a:pt x="620" y="569"/>
                  </a:cubicBezTo>
                  <a:cubicBezTo>
                    <a:pt x="503" y="569"/>
                    <a:pt x="407" y="474"/>
                    <a:pt x="407" y="356"/>
                  </a:cubicBezTo>
                  <a:cubicBezTo>
                    <a:pt x="407" y="333"/>
                    <a:pt x="410" y="312"/>
                    <a:pt x="417" y="291"/>
                  </a:cubicBezTo>
                  <a:lnTo>
                    <a:pt x="369" y="273"/>
                  </a:lnTo>
                  <a:cubicBezTo>
                    <a:pt x="360" y="300"/>
                    <a:pt x="355" y="327"/>
                    <a:pt x="355" y="356"/>
                  </a:cubicBezTo>
                  <a:cubicBezTo>
                    <a:pt x="355" y="503"/>
                    <a:pt x="474" y="621"/>
                    <a:pt x="620" y="621"/>
                  </a:cubicBezTo>
                  <a:cubicBezTo>
                    <a:pt x="766" y="621"/>
                    <a:pt x="885" y="503"/>
                    <a:pt x="885" y="356"/>
                  </a:cubicBezTo>
                  <a:cubicBezTo>
                    <a:pt x="885" y="210"/>
                    <a:pt x="766" y="92"/>
                    <a:pt x="620" y="92"/>
                  </a:cubicBezTo>
                  <a:close/>
                  <a:moveTo>
                    <a:pt x="620" y="181"/>
                  </a:moveTo>
                  <a:cubicBezTo>
                    <a:pt x="551" y="181"/>
                    <a:pt x="492" y="221"/>
                    <a:pt x="463" y="278"/>
                  </a:cubicBezTo>
                  <a:lnTo>
                    <a:pt x="512" y="298"/>
                  </a:lnTo>
                  <a:cubicBezTo>
                    <a:pt x="533" y="260"/>
                    <a:pt x="573" y="234"/>
                    <a:pt x="620" y="234"/>
                  </a:cubicBezTo>
                  <a:cubicBezTo>
                    <a:pt x="687" y="234"/>
                    <a:pt x="743" y="289"/>
                    <a:pt x="743" y="356"/>
                  </a:cubicBezTo>
                  <a:cubicBezTo>
                    <a:pt x="743" y="424"/>
                    <a:pt x="687" y="479"/>
                    <a:pt x="620" y="479"/>
                  </a:cubicBezTo>
                  <a:cubicBezTo>
                    <a:pt x="552" y="479"/>
                    <a:pt x="497" y="424"/>
                    <a:pt x="497" y="356"/>
                  </a:cubicBezTo>
                  <a:cubicBezTo>
                    <a:pt x="497" y="345"/>
                    <a:pt x="498" y="335"/>
                    <a:pt x="501" y="324"/>
                  </a:cubicBezTo>
                  <a:lnTo>
                    <a:pt x="452" y="305"/>
                  </a:lnTo>
                  <a:cubicBezTo>
                    <a:pt x="447" y="322"/>
                    <a:pt x="444" y="338"/>
                    <a:pt x="444" y="356"/>
                  </a:cubicBezTo>
                  <a:cubicBezTo>
                    <a:pt x="444" y="453"/>
                    <a:pt x="523" y="532"/>
                    <a:pt x="620" y="532"/>
                  </a:cubicBezTo>
                  <a:cubicBezTo>
                    <a:pt x="716" y="532"/>
                    <a:pt x="795" y="453"/>
                    <a:pt x="795" y="356"/>
                  </a:cubicBezTo>
                  <a:cubicBezTo>
                    <a:pt x="795" y="260"/>
                    <a:pt x="716" y="181"/>
                    <a:pt x="620" y="181"/>
                  </a:cubicBezTo>
                  <a:close/>
                  <a:moveTo>
                    <a:pt x="620" y="271"/>
                  </a:moveTo>
                  <a:cubicBezTo>
                    <a:pt x="590" y="271"/>
                    <a:pt x="564" y="287"/>
                    <a:pt x="548" y="310"/>
                  </a:cubicBezTo>
                  <a:lnTo>
                    <a:pt x="600" y="330"/>
                  </a:lnTo>
                  <a:lnTo>
                    <a:pt x="615" y="287"/>
                  </a:lnTo>
                  <a:lnTo>
                    <a:pt x="616" y="283"/>
                  </a:lnTo>
                  <a:lnTo>
                    <a:pt x="618" y="286"/>
                  </a:lnTo>
                  <a:lnTo>
                    <a:pt x="662" y="356"/>
                  </a:lnTo>
                  <a:lnTo>
                    <a:pt x="663" y="357"/>
                  </a:lnTo>
                  <a:lnTo>
                    <a:pt x="662" y="358"/>
                  </a:lnTo>
                  <a:lnTo>
                    <a:pt x="585" y="399"/>
                  </a:lnTo>
                  <a:lnTo>
                    <a:pt x="581" y="401"/>
                  </a:lnTo>
                  <a:lnTo>
                    <a:pt x="583" y="397"/>
                  </a:lnTo>
                  <a:lnTo>
                    <a:pt x="594" y="360"/>
                  </a:lnTo>
                  <a:lnTo>
                    <a:pt x="537" y="338"/>
                  </a:lnTo>
                  <a:cubicBezTo>
                    <a:pt x="535" y="344"/>
                    <a:pt x="535" y="350"/>
                    <a:pt x="535" y="356"/>
                  </a:cubicBezTo>
                  <a:cubicBezTo>
                    <a:pt x="535" y="403"/>
                    <a:pt x="573" y="442"/>
                    <a:pt x="620" y="442"/>
                  </a:cubicBezTo>
                  <a:cubicBezTo>
                    <a:pt x="667" y="442"/>
                    <a:pt x="705" y="403"/>
                    <a:pt x="705" y="356"/>
                  </a:cubicBezTo>
                  <a:cubicBezTo>
                    <a:pt x="705" y="309"/>
                    <a:pt x="667" y="271"/>
                    <a:pt x="620" y="271"/>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89" name="Analytics14" descr="{&quot;Key&quot;:&quot;POWER_USER_SHAPE_ICON&quot;,&quot;Value&quot;:&quot;POWER_USER_SHAPE_ICON_STYLE_1&quot;}"/>
          <p:cNvGrpSpPr>
            <a:grpSpLocks noChangeAspect="1"/>
          </p:cNvGrpSpPr>
          <p:nvPr>
            <p:custDataLst>
              <p:tags r:id="rId3"/>
            </p:custDataLst>
          </p:nvPr>
        </p:nvGrpSpPr>
        <p:grpSpPr>
          <a:xfrm>
            <a:off x="11627025" y="5732407"/>
            <a:ext cx="850725" cy="570003"/>
            <a:chOff x="4683125" y="7820025"/>
            <a:chExt cx="1449388" cy="1243013"/>
          </a:xfrm>
          <a:solidFill>
            <a:schemeClr val="bg1"/>
          </a:solidFill>
        </p:grpSpPr>
        <p:sp>
          <p:nvSpPr>
            <p:cNvPr id="190" name="Rectangle 384"/>
            <p:cNvSpPr>
              <a:spLocks noChangeArrowheads="1"/>
            </p:cNvSpPr>
            <p:nvPr/>
          </p:nvSpPr>
          <p:spPr bwMode="auto">
            <a:xfrm>
              <a:off x="5497513" y="8212138"/>
              <a:ext cx="69850" cy="325438"/>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91" name="Rectangle 385"/>
            <p:cNvSpPr>
              <a:spLocks noChangeArrowheads="1"/>
            </p:cNvSpPr>
            <p:nvPr/>
          </p:nvSpPr>
          <p:spPr bwMode="auto">
            <a:xfrm>
              <a:off x="5610225" y="8166100"/>
              <a:ext cx="68263" cy="3714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92" name="Rectangle 386"/>
            <p:cNvSpPr>
              <a:spLocks noChangeArrowheads="1"/>
            </p:cNvSpPr>
            <p:nvPr/>
          </p:nvSpPr>
          <p:spPr bwMode="auto">
            <a:xfrm>
              <a:off x="5722938" y="8099425"/>
              <a:ext cx="68263" cy="4381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93" name="Rectangle 387"/>
            <p:cNvSpPr>
              <a:spLocks noChangeArrowheads="1"/>
            </p:cNvSpPr>
            <p:nvPr/>
          </p:nvSpPr>
          <p:spPr bwMode="auto">
            <a:xfrm>
              <a:off x="5834063" y="8240713"/>
              <a:ext cx="68263" cy="296863"/>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94" name="Rectangle 388"/>
            <p:cNvSpPr>
              <a:spLocks noChangeArrowheads="1"/>
            </p:cNvSpPr>
            <p:nvPr/>
          </p:nvSpPr>
          <p:spPr bwMode="auto">
            <a:xfrm>
              <a:off x="5945188" y="8166100"/>
              <a:ext cx="68263" cy="3714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95" name="Freeform 389"/>
            <p:cNvSpPr>
              <a:spLocks/>
            </p:cNvSpPr>
            <p:nvPr/>
          </p:nvSpPr>
          <p:spPr bwMode="auto">
            <a:xfrm>
              <a:off x="5486400" y="7985125"/>
              <a:ext cx="539750" cy="214313"/>
            </a:xfrm>
            <a:custGeom>
              <a:avLst/>
              <a:gdLst>
                <a:gd name="T0" fmla="*/ 174 w 340"/>
                <a:gd name="T1" fmla="*/ 24 h 135"/>
                <a:gd name="T2" fmla="*/ 243 w 340"/>
                <a:gd name="T3" fmla="*/ 135 h 135"/>
                <a:gd name="T4" fmla="*/ 313 w 340"/>
                <a:gd name="T5" fmla="*/ 61 h 135"/>
                <a:gd name="T6" fmla="*/ 329 w 340"/>
                <a:gd name="T7" fmla="*/ 72 h 135"/>
                <a:gd name="T8" fmla="*/ 340 w 340"/>
                <a:gd name="T9" fmla="*/ 10 h 135"/>
                <a:gd name="T10" fmla="*/ 282 w 340"/>
                <a:gd name="T11" fmla="*/ 37 h 135"/>
                <a:gd name="T12" fmla="*/ 299 w 340"/>
                <a:gd name="T13" fmla="*/ 50 h 135"/>
                <a:gd name="T14" fmla="*/ 246 w 340"/>
                <a:gd name="T15" fmla="*/ 108 h 135"/>
                <a:gd name="T16" fmla="*/ 181 w 340"/>
                <a:gd name="T17" fmla="*/ 0 h 135"/>
                <a:gd name="T18" fmla="*/ 0 w 340"/>
                <a:gd name="T19" fmla="*/ 97 h 135"/>
                <a:gd name="T20" fmla="*/ 8 w 340"/>
                <a:gd name="T21" fmla="*/ 113 h 135"/>
                <a:gd name="T22" fmla="*/ 174 w 340"/>
                <a:gd name="T23" fmla="*/ 2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135">
                  <a:moveTo>
                    <a:pt x="174" y="24"/>
                  </a:moveTo>
                  <a:lnTo>
                    <a:pt x="243" y="135"/>
                  </a:lnTo>
                  <a:lnTo>
                    <a:pt x="313" y="61"/>
                  </a:lnTo>
                  <a:lnTo>
                    <a:pt x="329" y="72"/>
                  </a:lnTo>
                  <a:lnTo>
                    <a:pt x="340" y="10"/>
                  </a:lnTo>
                  <a:lnTo>
                    <a:pt x="282" y="37"/>
                  </a:lnTo>
                  <a:lnTo>
                    <a:pt x="299" y="50"/>
                  </a:lnTo>
                  <a:lnTo>
                    <a:pt x="246" y="108"/>
                  </a:lnTo>
                  <a:lnTo>
                    <a:pt x="181" y="0"/>
                  </a:lnTo>
                  <a:lnTo>
                    <a:pt x="0" y="97"/>
                  </a:lnTo>
                  <a:lnTo>
                    <a:pt x="8" y="113"/>
                  </a:lnTo>
                  <a:lnTo>
                    <a:pt x="174" y="2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96" name="Freeform 390"/>
            <p:cNvSpPr>
              <a:spLocks/>
            </p:cNvSpPr>
            <p:nvPr/>
          </p:nvSpPr>
          <p:spPr bwMode="auto">
            <a:xfrm>
              <a:off x="5554663" y="8647113"/>
              <a:ext cx="419100" cy="415925"/>
            </a:xfrm>
            <a:custGeom>
              <a:avLst/>
              <a:gdLst>
                <a:gd name="T0" fmla="*/ 233 w 550"/>
                <a:gd name="T1" fmla="*/ 0 h 547"/>
                <a:gd name="T2" fmla="*/ 233 w 550"/>
                <a:gd name="T3" fmla="*/ 279 h 547"/>
                <a:gd name="T4" fmla="*/ 133 w 550"/>
                <a:gd name="T5" fmla="*/ 279 h 547"/>
                <a:gd name="T6" fmla="*/ 9 w 550"/>
                <a:gd name="T7" fmla="*/ 490 h 547"/>
                <a:gd name="T8" fmla="*/ 22 w 550"/>
                <a:gd name="T9" fmla="*/ 537 h 547"/>
                <a:gd name="T10" fmla="*/ 39 w 550"/>
                <a:gd name="T11" fmla="*/ 541 h 547"/>
                <a:gd name="T12" fmla="*/ 69 w 550"/>
                <a:gd name="T13" fmla="*/ 524 h 547"/>
                <a:gd name="T14" fmla="*/ 171 w 550"/>
                <a:gd name="T15" fmla="*/ 350 h 547"/>
                <a:gd name="T16" fmla="*/ 242 w 550"/>
                <a:gd name="T17" fmla="*/ 350 h 547"/>
                <a:gd name="T18" fmla="*/ 242 w 550"/>
                <a:gd name="T19" fmla="*/ 505 h 547"/>
                <a:gd name="T20" fmla="*/ 266 w 550"/>
                <a:gd name="T21" fmla="*/ 540 h 547"/>
                <a:gd name="T22" fmla="*/ 311 w 550"/>
                <a:gd name="T23" fmla="*/ 507 h 547"/>
                <a:gd name="T24" fmla="*/ 311 w 550"/>
                <a:gd name="T25" fmla="*/ 350 h 547"/>
                <a:gd name="T26" fmla="*/ 383 w 550"/>
                <a:gd name="T27" fmla="*/ 350 h 547"/>
                <a:gd name="T28" fmla="*/ 485 w 550"/>
                <a:gd name="T29" fmla="*/ 524 h 547"/>
                <a:gd name="T30" fmla="*/ 515 w 550"/>
                <a:gd name="T31" fmla="*/ 541 h 547"/>
                <a:gd name="T32" fmla="*/ 532 w 550"/>
                <a:gd name="T33" fmla="*/ 537 h 547"/>
                <a:gd name="T34" fmla="*/ 548 w 550"/>
                <a:gd name="T35" fmla="*/ 516 h 547"/>
                <a:gd name="T36" fmla="*/ 545 w 550"/>
                <a:gd name="T37" fmla="*/ 490 h 547"/>
                <a:gd name="T38" fmla="*/ 421 w 550"/>
                <a:gd name="T39" fmla="*/ 279 h 547"/>
                <a:gd name="T40" fmla="*/ 321 w 550"/>
                <a:gd name="T41" fmla="*/ 279 h 547"/>
                <a:gd name="T42" fmla="*/ 321 w 550"/>
                <a:gd name="T43" fmla="*/ 0 h 547"/>
                <a:gd name="T44" fmla="*/ 233 w 550"/>
                <a:gd name="T45"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0" h="547">
                  <a:moveTo>
                    <a:pt x="233" y="0"/>
                  </a:moveTo>
                  <a:lnTo>
                    <a:pt x="233" y="279"/>
                  </a:lnTo>
                  <a:lnTo>
                    <a:pt x="133" y="279"/>
                  </a:lnTo>
                  <a:lnTo>
                    <a:pt x="9" y="490"/>
                  </a:lnTo>
                  <a:cubicBezTo>
                    <a:pt x="0" y="506"/>
                    <a:pt x="5" y="527"/>
                    <a:pt x="22" y="537"/>
                  </a:cubicBezTo>
                  <a:cubicBezTo>
                    <a:pt x="27" y="540"/>
                    <a:pt x="33" y="541"/>
                    <a:pt x="39" y="541"/>
                  </a:cubicBezTo>
                  <a:cubicBezTo>
                    <a:pt x="51" y="541"/>
                    <a:pt x="63" y="535"/>
                    <a:pt x="69" y="524"/>
                  </a:cubicBezTo>
                  <a:lnTo>
                    <a:pt x="171" y="350"/>
                  </a:lnTo>
                  <a:lnTo>
                    <a:pt x="242" y="350"/>
                  </a:lnTo>
                  <a:lnTo>
                    <a:pt x="242" y="505"/>
                  </a:lnTo>
                  <a:cubicBezTo>
                    <a:pt x="242" y="521"/>
                    <a:pt x="251" y="535"/>
                    <a:pt x="266" y="540"/>
                  </a:cubicBezTo>
                  <a:cubicBezTo>
                    <a:pt x="289" y="547"/>
                    <a:pt x="311" y="530"/>
                    <a:pt x="311" y="507"/>
                  </a:cubicBezTo>
                  <a:lnTo>
                    <a:pt x="311" y="350"/>
                  </a:lnTo>
                  <a:lnTo>
                    <a:pt x="383" y="350"/>
                  </a:lnTo>
                  <a:lnTo>
                    <a:pt x="485" y="524"/>
                  </a:lnTo>
                  <a:cubicBezTo>
                    <a:pt x="491" y="535"/>
                    <a:pt x="503" y="541"/>
                    <a:pt x="515" y="541"/>
                  </a:cubicBezTo>
                  <a:cubicBezTo>
                    <a:pt x="521" y="541"/>
                    <a:pt x="527" y="540"/>
                    <a:pt x="532" y="537"/>
                  </a:cubicBezTo>
                  <a:cubicBezTo>
                    <a:pt x="540" y="532"/>
                    <a:pt x="546" y="525"/>
                    <a:pt x="548" y="516"/>
                  </a:cubicBezTo>
                  <a:cubicBezTo>
                    <a:pt x="550" y="507"/>
                    <a:pt x="549" y="498"/>
                    <a:pt x="545" y="490"/>
                  </a:cubicBezTo>
                  <a:lnTo>
                    <a:pt x="421" y="279"/>
                  </a:lnTo>
                  <a:lnTo>
                    <a:pt x="321" y="279"/>
                  </a:lnTo>
                  <a:lnTo>
                    <a:pt x="321" y="0"/>
                  </a:lnTo>
                  <a:lnTo>
                    <a:pt x="233"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97" name="Freeform 391"/>
            <p:cNvSpPr>
              <a:spLocks noEditPoints="1"/>
            </p:cNvSpPr>
            <p:nvPr/>
          </p:nvSpPr>
          <p:spPr bwMode="auto">
            <a:xfrm>
              <a:off x="5389563" y="7859713"/>
              <a:ext cx="742950" cy="754063"/>
            </a:xfrm>
            <a:custGeom>
              <a:avLst/>
              <a:gdLst>
                <a:gd name="T0" fmla="*/ 932 w 974"/>
                <a:gd name="T1" fmla="*/ 46 h 989"/>
                <a:gd name="T2" fmla="*/ 932 w 974"/>
                <a:gd name="T3" fmla="*/ 943 h 989"/>
                <a:gd name="T4" fmla="*/ 928 w 974"/>
                <a:gd name="T5" fmla="*/ 948 h 989"/>
                <a:gd name="T6" fmla="*/ 46 w 974"/>
                <a:gd name="T7" fmla="*/ 948 h 989"/>
                <a:gd name="T8" fmla="*/ 41 w 974"/>
                <a:gd name="T9" fmla="*/ 943 h 989"/>
                <a:gd name="T10" fmla="*/ 41 w 974"/>
                <a:gd name="T11" fmla="*/ 46 h 989"/>
                <a:gd name="T12" fmla="*/ 46 w 974"/>
                <a:gd name="T13" fmla="*/ 42 h 989"/>
                <a:gd name="T14" fmla="*/ 928 w 974"/>
                <a:gd name="T15" fmla="*/ 42 h 989"/>
                <a:gd name="T16" fmla="*/ 932 w 974"/>
                <a:gd name="T17" fmla="*/ 46 h 989"/>
                <a:gd name="T18" fmla="*/ 0 w 974"/>
                <a:gd name="T19" fmla="*/ 46 h 989"/>
                <a:gd name="T20" fmla="*/ 0 w 974"/>
                <a:gd name="T21" fmla="*/ 943 h 989"/>
                <a:gd name="T22" fmla="*/ 46 w 974"/>
                <a:gd name="T23" fmla="*/ 989 h 989"/>
                <a:gd name="T24" fmla="*/ 928 w 974"/>
                <a:gd name="T25" fmla="*/ 989 h 989"/>
                <a:gd name="T26" fmla="*/ 974 w 974"/>
                <a:gd name="T27" fmla="*/ 943 h 989"/>
                <a:gd name="T28" fmla="*/ 974 w 974"/>
                <a:gd name="T29" fmla="*/ 46 h 989"/>
                <a:gd name="T30" fmla="*/ 928 w 974"/>
                <a:gd name="T31" fmla="*/ 0 h 989"/>
                <a:gd name="T32" fmla="*/ 46 w 974"/>
                <a:gd name="T33" fmla="*/ 0 h 989"/>
                <a:gd name="T34" fmla="*/ 0 w 974"/>
                <a:gd name="T35" fmla="*/ 46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4" h="989">
                  <a:moveTo>
                    <a:pt x="932" y="46"/>
                  </a:moveTo>
                  <a:lnTo>
                    <a:pt x="932" y="943"/>
                  </a:lnTo>
                  <a:cubicBezTo>
                    <a:pt x="932" y="946"/>
                    <a:pt x="930" y="948"/>
                    <a:pt x="928" y="948"/>
                  </a:cubicBezTo>
                  <a:lnTo>
                    <a:pt x="46" y="948"/>
                  </a:lnTo>
                  <a:cubicBezTo>
                    <a:pt x="43" y="948"/>
                    <a:pt x="41" y="946"/>
                    <a:pt x="41" y="943"/>
                  </a:cubicBezTo>
                  <a:lnTo>
                    <a:pt x="41" y="46"/>
                  </a:lnTo>
                  <a:cubicBezTo>
                    <a:pt x="41" y="44"/>
                    <a:pt x="43" y="42"/>
                    <a:pt x="46" y="42"/>
                  </a:cubicBezTo>
                  <a:lnTo>
                    <a:pt x="928" y="42"/>
                  </a:lnTo>
                  <a:cubicBezTo>
                    <a:pt x="930" y="42"/>
                    <a:pt x="932" y="44"/>
                    <a:pt x="932" y="46"/>
                  </a:cubicBezTo>
                  <a:close/>
                  <a:moveTo>
                    <a:pt x="0" y="46"/>
                  </a:moveTo>
                  <a:lnTo>
                    <a:pt x="0" y="943"/>
                  </a:lnTo>
                  <a:cubicBezTo>
                    <a:pt x="0" y="968"/>
                    <a:pt x="20" y="989"/>
                    <a:pt x="46" y="989"/>
                  </a:cubicBezTo>
                  <a:lnTo>
                    <a:pt x="928" y="989"/>
                  </a:lnTo>
                  <a:cubicBezTo>
                    <a:pt x="953" y="989"/>
                    <a:pt x="974" y="968"/>
                    <a:pt x="974" y="943"/>
                  </a:cubicBezTo>
                  <a:lnTo>
                    <a:pt x="974" y="46"/>
                  </a:lnTo>
                  <a:cubicBezTo>
                    <a:pt x="974" y="21"/>
                    <a:pt x="953" y="0"/>
                    <a:pt x="928" y="0"/>
                  </a:cubicBezTo>
                  <a:lnTo>
                    <a:pt x="46" y="0"/>
                  </a:lnTo>
                  <a:cubicBezTo>
                    <a:pt x="20" y="0"/>
                    <a:pt x="0" y="21"/>
                    <a:pt x="0" y="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98" name="Freeform 392"/>
            <p:cNvSpPr>
              <a:spLocks noEditPoints="1"/>
            </p:cNvSpPr>
            <p:nvPr/>
          </p:nvSpPr>
          <p:spPr bwMode="auto">
            <a:xfrm>
              <a:off x="4683125" y="8110538"/>
              <a:ext cx="677863" cy="947738"/>
            </a:xfrm>
            <a:custGeom>
              <a:avLst/>
              <a:gdLst>
                <a:gd name="T0" fmla="*/ 320 w 889"/>
                <a:gd name="T1" fmla="*/ 103 h 1245"/>
                <a:gd name="T2" fmla="*/ 313 w 889"/>
                <a:gd name="T3" fmla="*/ 79 h 1245"/>
                <a:gd name="T4" fmla="*/ 332 w 889"/>
                <a:gd name="T5" fmla="*/ 45 h 1245"/>
                <a:gd name="T6" fmla="*/ 355 w 889"/>
                <a:gd name="T7" fmla="*/ 38 h 1245"/>
                <a:gd name="T8" fmla="*/ 377 w 889"/>
                <a:gd name="T9" fmla="*/ 45 h 1245"/>
                <a:gd name="T10" fmla="*/ 396 w 889"/>
                <a:gd name="T11" fmla="*/ 79 h 1245"/>
                <a:gd name="T12" fmla="*/ 390 w 889"/>
                <a:gd name="T13" fmla="*/ 103 h 1245"/>
                <a:gd name="T14" fmla="*/ 371 w 889"/>
                <a:gd name="T15" fmla="*/ 140 h 1245"/>
                <a:gd name="T16" fmla="*/ 426 w 889"/>
                <a:gd name="T17" fmla="*/ 377 h 1245"/>
                <a:gd name="T18" fmla="*/ 355 w 889"/>
                <a:gd name="T19" fmla="*/ 458 h 1245"/>
                <a:gd name="T20" fmla="*/ 283 w 889"/>
                <a:gd name="T21" fmla="*/ 377 h 1245"/>
                <a:gd name="T22" fmla="*/ 338 w 889"/>
                <a:gd name="T23" fmla="*/ 140 h 1245"/>
                <a:gd name="T24" fmla="*/ 320 w 889"/>
                <a:gd name="T25" fmla="*/ 103 h 1245"/>
                <a:gd name="T26" fmla="*/ 24 w 889"/>
                <a:gd name="T27" fmla="*/ 582 h 1245"/>
                <a:gd name="T28" fmla="*/ 73 w 889"/>
                <a:gd name="T29" fmla="*/ 592 h 1245"/>
                <a:gd name="T30" fmla="*/ 116 w 889"/>
                <a:gd name="T31" fmla="*/ 558 h 1245"/>
                <a:gd name="T32" fmla="*/ 171 w 889"/>
                <a:gd name="T33" fmla="*/ 325 h 1245"/>
                <a:gd name="T34" fmla="*/ 171 w 889"/>
                <a:gd name="T35" fmla="*/ 1192 h 1245"/>
                <a:gd name="T36" fmla="*/ 205 w 889"/>
                <a:gd name="T37" fmla="*/ 1245 h 1245"/>
                <a:gd name="T38" fmla="*/ 267 w 889"/>
                <a:gd name="T39" fmla="*/ 1245 h 1245"/>
                <a:gd name="T40" fmla="*/ 302 w 889"/>
                <a:gd name="T41" fmla="*/ 1190 h 1245"/>
                <a:gd name="T42" fmla="*/ 355 w 889"/>
                <a:gd name="T43" fmla="*/ 721 h 1245"/>
                <a:gd name="T44" fmla="*/ 407 w 889"/>
                <a:gd name="T45" fmla="*/ 1190 h 1245"/>
                <a:gd name="T46" fmla="*/ 442 w 889"/>
                <a:gd name="T47" fmla="*/ 1245 h 1245"/>
                <a:gd name="T48" fmla="*/ 504 w 889"/>
                <a:gd name="T49" fmla="*/ 1245 h 1245"/>
                <a:gd name="T50" fmla="*/ 538 w 889"/>
                <a:gd name="T51" fmla="*/ 1192 h 1245"/>
                <a:gd name="T52" fmla="*/ 538 w 889"/>
                <a:gd name="T53" fmla="*/ 214 h 1245"/>
                <a:gd name="T54" fmla="*/ 583 w 889"/>
                <a:gd name="T55" fmla="*/ 309 h 1245"/>
                <a:gd name="T56" fmla="*/ 712 w 889"/>
                <a:gd name="T57" fmla="*/ 351 h 1245"/>
                <a:gd name="T58" fmla="*/ 865 w 889"/>
                <a:gd name="T59" fmla="*/ 207 h 1245"/>
                <a:gd name="T60" fmla="*/ 874 w 889"/>
                <a:gd name="T61" fmla="*/ 153 h 1245"/>
                <a:gd name="T62" fmla="*/ 840 w 889"/>
                <a:gd name="T63" fmla="*/ 115 h 1245"/>
                <a:gd name="T64" fmla="*/ 783 w 889"/>
                <a:gd name="T65" fmla="*/ 129 h 1245"/>
                <a:gd name="T66" fmla="*/ 689 w 889"/>
                <a:gd name="T67" fmla="*/ 207 h 1245"/>
                <a:gd name="T68" fmla="*/ 650 w 889"/>
                <a:gd name="T69" fmla="*/ 109 h 1245"/>
                <a:gd name="T70" fmla="*/ 501 w 889"/>
                <a:gd name="T71" fmla="*/ 0 h 1245"/>
                <a:gd name="T72" fmla="*/ 355 w 889"/>
                <a:gd name="T73" fmla="*/ 0 h 1245"/>
                <a:gd name="T74" fmla="*/ 208 w 889"/>
                <a:gd name="T75" fmla="*/ 0 h 1245"/>
                <a:gd name="T76" fmla="*/ 80 w 889"/>
                <a:gd name="T77" fmla="*/ 132 h 1245"/>
                <a:gd name="T78" fmla="*/ 7 w 889"/>
                <a:gd name="T79" fmla="*/ 525 h 1245"/>
                <a:gd name="T80" fmla="*/ 24 w 889"/>
                <a:gd name="T81" fmla="*/ 582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89" h="1245">
                  <a:moveTo>
                    <a:pt x="320" y="103"/>
                  </a:moveTo>
                  <a:cubicBezTo>
                    <a:pt x="312" y="96"/>
                    <a:pt x="307" y="89"/>
                    <a:pt x="313" y="79"/>
                  </a:cubicBezTo>
                  <a:cubicBezTo>
                    <a:pt x="318" y="70"/>
                    <a:pt x="325" y="58"/>
                    <a:pt x="332" y="45"/>
                  </a:cubicBezTo>
                  <a:cubicBezTo>
                    <a:pt x="336" y="40"/>
                    <a:pt x="344" y="38"/>
                    <a:pt x="355" y="38"/>
                  </a:cubicBezTo>
                  <a:cubicBezTo>
                    <a:pt x="365" y="38"/>
                    <a:pt x="373" y="40"/>
                    <a:pt x="377" y="45"/>
                  </a:cubicBezTo>
                  <a:cubicBezTo>
                    <a:pt x="385" y="58"/>
                    <a:pt x="391" y="70"/>
                    <a:pt x="396" y="79"/>
                  </a:cubicBezTo>
                  <a:cubicBezTo>
                    <a:pt x="402" y="89"/>
                    <a:pt x="398" y="96"/>
                    <a:pt x="390" y="103"/>
                  </a:cubicBezTo>
                  <a:cubicBezTo>
                    <a:pt x="374" y="116"/>
                    <a:pt x="368" y="123"/>
                    <a:pt x="371" y="140"/>
                  </a:cubicBezTo>
                  <a:cubicBezTo>
                    <a:pt x="377" y="173"/>
                    <a:pt x="421" y="351"/>
                    <a:pt x="426" y="377"/>
                  </a:cubicBezTo>
                  <a:cubicBezTo>
                    <a:pt x="415" y="399"/>
                    <a:pt x="366" y="458"/>
                    <a:pt x="355" y="458"/>
                  </a:cubicBezTo>
                  <a:cubicBezTo>
                    <a:pt x="343" y="458"/>
                    <a:pt x="295" y="399"/>
                    <a:pt x="283" y="377"/>
                  </a:cubicBezTo>
                  <a:cubicBezTo>
                    <a:pt x="288" y="351"/>
                    <a:pt x="332" y="173"/>
                    <a:pt x="338" y="140"/>
                  </a:cubicBezTo>
                  <a:cubicBezTo>
                    <a:pt x="342" y="123"/>
                    <a:pt x="335" y="116"/>
                    <a:pt x="320" y="103"/>
                  </a:cubicBezTo>
                  <a:close/>
                  <a:moveTo>
                    <a:pt x="24" y="582"/>
                  </a:moveTo>
                  <a:cubicBezTo>
                    <a:pt x="42" y="586"/>
                    <a:pt x="55" y="589"/>
                    <a:pt x="73" y="592"/>
                  </a:cubicBezTo>
                  <a:cubicBezTo>
                    <a:pt x="96" y="596"/>
                    <a:pt x="109" y="585"/>
                    <a:pt x="116" y="558"/>
                  </a:cubicBezTo>
                  <a:cubicBezTo>
                    <a:pt x="142" y="455"/>
                    <a:pt x="151" y="418"/>
                    <a:pt x="171" y="325"/>
                  </a:cubicBezTo>
                  <a:lnTo>
                    <a:pt x="171" y="1192"/>
                  </a:lnTo>
                  <a:cubicBezTo>
                    <a:pt x="171" y="1237"/>
                    <a:pt x="187" y="1245"/>
                    <a:pt x="205" y="1245"/>
                  </a:cubicBezTo>
                  <a:lnTo>
                    <a:pt x="267" y="1245"/>
                  </a:lnTo>
                  <a:cubicBezTo>
                    <a:pt x="284" y="1245"/>
                    <a:pt x="296" y="1230"/>
                    <a:pt x="302" y="1190"/>
                  </a:cubicBezTo>
                  <a:cubicBezTo>
                    <a:pt x="312" y="1123"/>
                    <a:pt x="331" y="966"/>
                    <a:pt x="355" y="721"/>
                  </a:cubicBezTo>
                  <a:cubicBezTo>
                    <a:pt x="378" y="966"/>
                    <a:pt x="397" y="1123"/>
                    <a:pt x="407" y="1190"/>
                  </a:cubicBezTo>
                  <a:cubicBezTo>
                    <a:pt x="413" y="1230"/>
                    <a:pt x="426" y="1245"/>
                    <a:pt x="442" y="1245"/>
                  </a:cubicBezTo>
                  <a:lnTo>
                    <a:pt x="504" y="1245"/>
                  </a:lnTo>
                  <a:cubicBezTo>
                    <a:pt x="522" y="1245"/>
                    <a:pt x="538" y="1237"/>
                    <a:pt x="538" y="1192"/>
                  </a:cubicBezTo>
                  <a:lnTo>
                    <a:pt x="538" y="214"/>
                  </a:lnTo>
                  <a:cubicBezTo>
                    <a:pt x="552" y="244"/>
                    <a:pt x="568" y="276"/>
                    <a:pt x="583" y="309"/>
                  </a:cubicBezTo>
                  <a:cubicBezTo>
                    <a:pt x="608" y="361"/>
                    <a:pt x="679" y="380"/>
                    <a:pt x="712" y="351"/>
                  </a:cubicBezTo>
                  <a:cubicBezTo>
                    <a:pt x="742" y="325"/>
                    <a:pt x="840" y="231"/>
                    <a:pt x="865" y="207"/>
                  </a:cubicBezTo>
                  <a:cubicBezTo>
                    <a:pt x="886" y="188"/>
                    <a:pt x="889" y="171"/>
                    <a:pt x="874" y="153"/>
                  </a:cubicBezTo>
                  <a:cubicBezTo>
                    <a:pt x="862" y="138"/>
                    <a:pt x="853" y="129"/>
                    <a:pt x="840" y="115"/>
                  </a:cubicBezTo>
                  <a:cubicBezTo>
                    <a:pt x="832" y="105"/>
                    <a:pt x="811" y="105"/>
                    <a:pt x="783" y="129"/>
                  </a:cubicBezTo>
                  <a:cubicBezTo>
                    <a:pt x="701" y="198"/>
                    <a:pt x="715" y="186"/>
                    <a:pt x="689" y="207"/>
                  </a:cubicBezTo>
                  <a:cubicBezTo>
                    <a:pt x="677" y="175"/>
                    <a:pt x="664" y="142"/>
                    <a:pt x="650" y="109"/>
                  </a:cubicBezTo>
                  <a:cubicBezTo>
                    <a:pt x="625" y="47"/>
                    <a:pt x="583" y="0"/>
                    <a:pt x="501" y="0"/>
                  </a:cubicBezTo>
                  <a:lnTo>
                    <a:pt x="355" y="0"/>
                  </a:lnTo>
                  <a:lnTo>
                    <a:pt x="208" y="0"/>
                  </a:lnTo>
                  <a:cubicBezTo>
                    <a:pt x="127" y="0"/>
                    <a:pt x="94" y="67"/>
                    <a:pt x="80" y="132"/>
                  </a:cubicBezTo>
                  <a:cubicBezTo>
                    <a:pt x="50" y="267"/>
                    <a:pt x="33" y="381"/>
                    <a:pt x="7" y="525"/>
                  </a:cubicBezTo>
                  <a:cubicBezTo>
                    <a:pt x="0" y="562"/>
                    <a:pt x="11" y="579"/>
                    <a:pt x="24" y="582"/>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99" name="Oval 393"/>
            <p:cNvSpPr>
              <a:spLocks noChangeArrowheads="1"/>
            </p:cNvSpPr>
            <p:nvPr/>
          </p:nvSpPr>
          <p:spPr bwMode="auto">
            <a:xfrm>
              <a:off x="4852988" y="7820025"/>
              <a:ext cx="201613" cy="249238"/>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grpSp>
      <p:grpSp>
        <p:nvGrpSpPr>
          <p:cNvPr id="3" name="Group 2"/>
          <p:cNvGrpSpPr/>
          <p:nvPr/>
        </p:nvGrpSpPr>
        <p:grpSpPr>
          <a:xfrm>
            <a:off x="12772000" y="2729277"/>
            <a:ext cx="10808626" cy="6973186"/>
            <a:chOff x="12772000" y="3415077"/>
            <a:chExt cx="10808626" cy="6973186"/>
          </a:xfrm>
        </p:grpSpPr>
        <p:sp>
          <p:nvSpPr>
            <p:cNvPr id="12" name="Rounded Rectangle 11"/>
            <p:cNvSpPr/>
            <p:nvPr/>
          </p:nvSpPr>
          <p:spPr>
            <a:xfrm>
              <a:off x="12772000" y="3415078"/>
              <a:ext cx="3536515" cy="6948000"/>
            </a:xfrm>
            <a:prstGeom prst="roundRect">
              <a:avLst/>
            </a:prstGeom>
            <a:noFill/>
            <a:ln>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smtClean="0">
                <a:solidFill>
                  <a:schemeClr val="tx1"/>
                </a:solidFill>
                <a:latin typeface="Calibri" panose="020F0502020204030204" pitchFamily="34" charset="0"/>
              </a:endParaRPr>
            </a:p>
            <a:p>
              <a:pPr algn="ctr"/>
              <a:r>
                <a:rPr lang="en-US" sz="2400" b="1" dirty="0" smtClean="0">
                  <a:solidFill>
                    <a:schemeClr val="tx1"/>
                  </a:solidFill>
                  <a:latin typeface="Calibri" panose="020F0502020204030204" pitchFamily="34" charset="0"/>
                </a:rPr>
                <a:t>Video Streaming</a:t>
              </a:r>
            </a:p>
            <a:p>
              <a:pPr algn="ctr"/>
              <a:r>
                <a:rPr lang="en-US" sz="2400" dirty="0">
                  <a:solidFill>
                    <a:schemeClr val="tx1"/>
                  </a:solidFill>
                  <a:latin typeface="Calibri" panose="020F0502020204030204" pitchFamily="34" charset="0"/>
                </a:rPr>
                <a:t>Quality (HD/SD), Stalling y Quality Variations </a:t>
              </a:r>
            </a:p>
          </p:txBody>
        </p:sp>
        <p:sp>
          <p:nvSpPr>
            <p:cNvPr id="171" name="Rounded Rectangle 170"/>
            <p:cNvSpPr/>
            <p:nvPr/>
          </p:nvSpPr>
          <p:spPr>
            <a:xfrm>
              <a:off x="16408055" y="3415078"/>
              <a:ext cx="3536515" cy="6973185"/>
            </a:xfrm>
            <a:prstGeom prst="roundRect">
              <a:avLst/>
            </a:prstGeom>
            <a:noFill/>
            <a:ln>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Calibri" panose="020F0502020204030204" pitchFamily="34" charset="0"/>
                </a:rPr>
                <a:t>Web Browsing</a:t>
              </a:r>
              <a:br>
                <a:rPr lang="en-US" sz="2400" b="1" dirty="0" smtClean="0">
                  <a:solidFill>
                    <a:schemeClr val="tx1"/>
                  </a:solidFill>
                  <a:latin typeface="Calibri" panose="020F0502020204030204" pitchFamily="34" charset="0"/>
                </a:rPr>
              </a:br>
              <a:r>
                <a:rPr lang="en-US" sz="2400" dirty="0" smtClean="0">
                  <a:solidFill>
                    <a:schemeClr val="tx1"/>
                  </a:solidFill>
                  <a:latin typeface="Calibri" panose="020F0502020204030204" pitchFamily="34" charset="0"/>
                </a:rPr>
                <a:t>Web Page Load Time</a:t>
              </a:r>
              <a:endParaRPr lang="en-US" sz="2400" dirty="0">
                <a:solidFill>
                  <a:schemeClr val="tx1"/>
                </a:solidFill>
                <a:latin typeface="Calibri" panose="020F0502020204030204" pitchFamily="34" charset="0"/>
              </a:endParaRPr>
            </a:p>
          </p:txBody>
        </p:sp>
        <p:sp>
          <p:nvSpPr>
            <p:cNvPr id="172" name="Rounded Rectangle 171"/>
            <p:cNvSpPr/>
            <p:nvPr/>
          </p:nvSpPr>
          <p:spPr>
            <a:xfrm>
              <a:off x="20044111" y="3415077"/>
              <a:ext cx="3536515" cy="6973186"/>
            </a:xfrm>
            <a:prstGeom prst="roundRect">
              <a:avLst/>
            </a:prstGeom>
            <a:noFill/>
            <a:ln>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Calibri" panose="020F0502020204030204" pitchFamily="34" charset="0"/>
                </a:rPr>
                <a:t>Social Networks</a:t>
              </a:r>
              <a:br>
                <a:rPr lang="en-US" sz="2400" b="1" dirty="0" smtClean="0">
                  <a:solidFill>
                    <a:schemeClr val="tx1"/>
                  </a:solidFill>
                  <a:latin typeface="Calibri" panose="020F0502020204030204" pitchFamily="34" charset="0"/>
                </a:rPr>
              </a:br>
              <a:r>
                <a:rPr lang="en-US" sz="2400" dirty="0" smtClean="0">
                  <a:solidFill>
                    <a:schemeClr val="tx1"/>
                  </a:solidFill>
                  <a:latin typeface="Calibri" panose="020F0502020204030204" pitchFamily="34" charset="0"/>
                </a:rPr>
                <a:t>Retardo E2E </a:t>
              </a:r>
              <a:br>
                <a:rPr lang="en-US" sz="2400" dirty="0" smtClean="0">
                  <a:solidFill>
                    <a:schemeClr val="tx1"/>
                  </a:solidFill>
                  <a:latin typeface="Calibri" panose="020F0502020204030204" pitchFamily="34" charset="0"/>
                </a:rPr>
              </a:br>
              <a:r>
                <a:rPr lang="en-US" sz="2400" dirty="0" smtClean="0">
                  <a:solidFill>
                    <a:schemeClr val="tx1"/>
                  </a:solidFill>
                  <a:latin typeface="Calibri" panose="020F0502020204030204" pitchFamily="34" charset="0"/>
                </a:rPr>
                <a:t>(Round-Trip-Time)</a:t>
              </a:r>
              <a:endParaRPr lang="en-US" sz="2400" dirty="0">
                <a:solidFill>
                  <a:schemeClr val="tx1"/>
                </a:solidFill>
                <a:latin typeface="Calibri" panose="020F0502020204030204" pitchFamily="34" charset="0"/>
              </a:endParaRPr>
            </a:p>
          </p:txBody>
        </p:sp>
        <p:sp>
          <p:nvSpPr>
            <p:cNvPr id="177" name="Left-Right Arrow 176"/>
            <p:cNvSpPr/>
            <p:nvPr/>
          </p:nvSpPr>
          <p:spPr>
            <a:xfrm>
              <a:off x="13744471" y="8927254"/>
              <a:ext cx="8667125" cy="1296000"/>
            </a:xfrm>
            <a:prstGeom prst="leftRightArrow">
              <a:avLst/>
            </a:prstGeom>
            <a:solidFill>
              <a:schemeClr val="bg1">
                <a:lumMod val="85000"/>
              </a:schemeClr>
            </a:solidFill>
            <a:ln>
              <a:solidFill>
                <a:schemeClr val="bg1">
                  <a:lumMod val="65000"/>
                </a:schemeClr>
              </a:solidFill>
            </a:ln>
          </p:spPr>
          <p:style>
            <a:lnRef idx="2">
              <a:scrgbClr r="0" g="0" b="0"/>
            </a:lnRef>
            <a:fillRef idx="1">
              <a:scrgbClr r="0" g="0" b="0"/>
            </a:fillRef>
            <a:effectRef idx="0">
              <a:schemeClr val="accent2">
                <a:tint val="60000"/>
                <a:hueOff val="0"/>
                <a:satOff val="0"/>
                <a:lumOff val="0"/>
                <a:alphaOff val="0"/>
              </a:schemeClr>
            </a:effectRef>
            <a:fontRef idx="minor">
              <a:schemeClr val="dk1">
                <a:hueOff val="0"/>
                <a:satOff val="0"/>
                <a:lumOff val="0"/>
                <a:alphaOff val="0"/>
              </a:schemeClr>
            </a:fontRef>
          </p:style>
          <p:txBody>
            <a:bodyPr anchor="ctr" anchorCtr="0"/>
            <a:lstStyle/>
            <a:p>
              <a:pPr algn="ctr"/>
              <a:r>
                <a:rPr lang="en-US" sz="2000" b="1" dirty="0" smtClean="0">
                  <a:latin typeface="Calibri" panose="020F0502020204030204" pitchFamily="34" charset="0"/>
                </a:rPr>
                <a:t>Analytics: User, Geography and Network topology</a:t>
              </a:r>
              <a:endParaRPr lang="en-US" sz="2000" b="1" dirty="0">
                <a:latin typeface="Calibri" panose="020F0502020204030204" pitchFamily="34" charset="0"/>
              </a:endParaRPr>
            </a:p>
          </p:txBody>
        </p:sp>
        <p:sp>
          <p:nvSpPr>
            <p:cNvPr id="68" name="Oval 67"/>
            <p:cNvSpPr/>
            <p:nvPr/>
          </p:nvSpPr>
          <p:spPr>
            <a:xfrm>
              <a:off x="13712029" y="4583916"/>
              <a:ext cx="1656457" cy="1656457"/>
            </a:xfrm>
            <a:prstGeom prst="ellipse">
              <a:avLst/>
            </a:prstGeom>
            <a:blipFill>
              <a:blip r:embed="rId9">
                <a:duotone>
                  <a:prstClr val="black"/>
                  <a:schemeClr val="accent1">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en-US" dirty="0">
                <a:latin typeface="Calibri" panose="020F0502020204030204" pitchFamily="34" charset="0"/>
              </a:endParaRPr>
            </a:p>
          </p:txBody>
        </p:sp>
        <p:sp>
          <p:nvSpPr>
            <p:cNvPr id="69" name="Oval 68"/>
            <p:cNvSpPr/>
            <p:nvPr/>
          </p:nvSpPr>
          <p:spPr>
            <a:xfrm>
              <a:off x="17348085" y="4583916"/>
              <a:ext cx="1656457" cy="1656457"/>
            </a:xfrm>
            <a:prstGeom prst="ellipse">
              <a:avLst/>
            </a:prstGeom>
            <a:blipFill>
              <a:blip r:embed="rId10">
                <a:duotone>
                  <a:prstClr val="black"/>
                  <a:schemeClr val="accent1">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en-US" dirty="0">
                <a:latin typeface="Calibri" panose="020F0502020204030204" pitchFamily="34" charset="0"/>
              </a:endParaRPr>
            </a:p>
          </p:txBody>
        </p:sp>
        <p:sp>
          <p:nvSpPr>
            <p:cNvPr id="70" name="Oval 69"/>
            <p:cNvSpPr/>
            <p:nvPr/>
          </p:nvSpPr>
          <p:spPr>
            <a:xfrm>
              <a:off x="20984140" y="4605391"/>
              <a:ext cx="1656457" cy="1656457"/>
            </a:xfrm>
            <a:prstGeom prst="ellipse">
              <a:avLst/>
            </a:prstGeom>
            <a:blipFill>
              <a:blip r:embed="rId11">
                <a:duotone>
                  <a:prstClr val="black"/>
                  <a:schemeClr val="accent1">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en-US" dirty="0">
                <a:latin typeface="Calibri" panose="020F0502020204030204" pitchFamily="34" charset="0"/>
              </a:endParaRPr>
            </a:p>
          </p:txBody>
        </p:sp>
        <p:grpSp>
          <p:nvGrpSpPr>
            <p:cNvPr id="71" name="Group 70"/>
            <p:cNvGrpSpPr/>
            <p:nvPr/>
          </p:nvGrpSpPr>
          <p:grpSpPr>
            <a:xfrm>
              <a:off x="20218774" y="8180304"/>
              <a:ext cx="3187189" cy="664056"/>
              <a:chOff x="20114603" y="8360679"/>
              <a:chExt cx="3187189" cy="664056"/>
            </a:xfrm>
          </p:grpSpPr>
          <p:pic>
            <p:nvPicPr>
              <p:cNvPr id="72" name="Imagen 12"/>
              <p:cNvPicPr>
                <a:picLocks/>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20114603" y="8360679"/>
                <a:ext cx="664056" cy="664056"/>
              </a:xfrm>
              <a:prstGeom prst="rect">
                <a:avLst/>
              </a:prstGeom>
            </p:spPr>
          </p:pic>
          <p:pic>
            <p:nvPicPr>
              <p:cNvPr id="73" name="Imagen 11"/>
              <p:cNvPicPr>
                <a:picLocks/>
              </p:cNvPicPr>
              <p:nvPr/>
            </p:nvPicPr>
            <p:blipFill>
              <a:blip r:embed="rId1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20955647" y="8360679"/>
                <a:ext cx="664056" cy="664056"/>
              </a:xfrm>
              <a:prstGeom prst="rect">
                <a:avLst/>
              </a:prstGeom>
            </p:spPr>
          </p:pic>
          <p:pic>
            <p:nvPicPr>
              <p:cNvPr id="74" name="Imagen 10"/>
              <p:cNvPicPr>
                <a:picLocks/>
              </p:cNvPicPr>
              <p:nvPr/>
            </p:nvPicPr>
            <p:blipFill>
              <a:blip r:embed="rId14"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21796691" y="8360679"/>
                <a:ext cx="664056" cy="664056"/>
              </a:xfrm>
              <a:prstGeom prst="rect">
                <a:avLst/>
              </a:prstGeom>
            </p:spPr>
          </p:pic>
          <p:pic>
            <p:nvPicPr>
              <p:cNvPr id="75" name="Imagen 9"/>
              <p:cNvPicPr>
                <a:picLocks/>
              </p:cNvPicPr>
              <p:nvPr/>
            </p:nvPicPr>
            <p:blipFill>
              <a:blip r:embed="rId15"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22637736" y="8360679"/>
                <a:ext cx="664056" cy="664056"/>
              </a:xfrm>
              <a:prstGeom prst="rect">
                <a:avLst/>
              </a:prstGeom>
            </p:spPr>
          </p:pic>
        </p:grpSp>
      </p:grpSp>
      <p:sp>
        <p:nvSpPr>
          <p:cNvPr id="2" name="Rounded Rectangle 1"/>
          <p:cNvSpPr/>
          <p:nvPr/>
        </p:nvSpPr>
        <p:spPr>
          <a:xfrm>
            <a:off x="12772000" y="9884895"/>
            <a:ext cx="10808626" cy="2628000"/>
          </a:xfrm>
          <a:prstGeom prst="roundRect">
            <a:avLst/>
          </a:prstGeom>
          <a:noFill/>
          <a:ln>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bIns="0" rtlCol="0" anchor="b" anchorCtr="0"/>
          <a:lstStyle/>
          <a:p>
            <a:pPr lvl="0" algn="ctr"/>
            <a:r>
              <a:rPr lang="en-US" sz="2400" b="1" dirty="0" smtClean="0">
                <a:solidFill>
                  <a:prstClr val="black"/>
                </a:solidFill>
                <a:latin typeface="Calibri" panose="020F0502020204030204" pitchFamily="34" charset="0"/>
              </a:rPr>
              <a:t>KPI’s analysis</a:t>
            </a:r>
          </a:p>
          <a:p>
            <a:pPr lvl="0" algn="ctr"/>
            <a:r>
              <a:rPr lang="en-US" sz="2400" dirty="0" smtClean="0">
                <a:solidFill>
                  <a:prstClr val="black"/>
                </a:solidFill>
                <a:latin typeface="Calibri" panose="020F0502020204030204" pitchFamily="34" charset="0"/>
              </a:rPr>
              <a:t>QoS vs QoE Root Cause Analysis Tool </a:t>
            </a:r>
            <a:endParaRPr lang="en-US" sz="2400" dirty="0">
              <a:solidFill>
                <a:prstClr val="black"/>
              </a:solidFill>
              <a:latin typeface="Calibri" panose="020F0502020204030204" pitchFamily="34" charset="0"/>
            </a:endParaRPr>
          </a:p>
        </p:txBody>
      </p:sp>
      <p:sp>
        <p:nvSpPr>
          <p:cNvPr id="45" name="Rectángulo 7"/>
          <p:cNvSpPr/>
          <p:nvPr/>
        </p:nvSpPr>
        <p:spPr>
          <a:xfrm>
            <a:off x="787574" y="3386492"/>
            <a:ext cx="11194876" cy="2124000"/>
          </a:xfrm>
          <a:prstGeom prst="rect">
            <a:avLst/>
          </a:prstGeom>
          <a:solidFill>
            <a:schemeClr val="bg1"/>
          </a:solidFill>
          <a:ln>
            <a:solidFill>
              <a:srgbClr val="A4BA09"/>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marL="457200" indent="-342900" defTabSz="1219170">
              <a:lnSpc>
                <a:spcPct val="110000"/>
              </a:lnSpc>
              <a:buFont typeface="Arial" panose="020B0604020202020204" pitchFamily="34" charset="0"/>
              <a:buChar char="•"/>
            </a:pPr>
            <a:r>
              <a:rPr lang="en-US" sz="2400" b="1" dirty="0" smtClean="0">
                <a:solidFill>
                  <a:schemeClr val="tx1"/>
                </a:solidFill>
                <a:latin typeface="Calibri" panose="020F0502020204030204" pitchFamily="34" charset="0"/>
                <a:cs typeface="Arial" panose="020B0604020202020204" pitchFamily="34" charset="0"/>
              </a:rPr>
              <a:t>Construction of indicators for time series analysis of Streaming Video, web Browsing </a:t>
            </a:r>
            <a:r>
              <a:rPr lang="en-US" sz="2400" dirty="0" smtClean="0">
                <a:solidFill>
                  <a:schemeClr val="tx1"/>
                </a:solidFill>
                <a:latin typeface="Calibri" panose="020F0502020204030204" pitchFamily="34" charset="0"/>
                <a:cs typeface="Arial" panose="020B0604020202020204" pitchFamily="34" charset="0"/>
              </a:rPr>
              <a:t>and main </a:t>
            </a:r>
            <a:r>
              <a:rPr lang="en-US" sz="2400" b="1" dirty="0" smtClean="0">
                <a:solidFill>
                  <a:schemeClr val="tx1"/>
                </a:solidFill>
                <a:latin typeface="Calibri" panose="020F0502020204030204" pitchFamily="34" charset="0"/>
                <a:cs typeface="Arial" panose="020B0604020202020204" pitchFamily="34" charset="0"/>
              </a:rPr>
              <a:t>applications</a:t>
            </a:r>
            <a:r>
              <a:rPr lang="en-US" sz="2400" dirty="0" smtClean="0">
                <a:solidFill>
                  <a:schemeClr val="tx1"/>
                </a:solidFill>
                <a:latin typeface="Calibri" panose="020F0502020204030204" pitchFamily="34" charset="0"/>
                <a:cs typeface="Arial" panose="020B0604020202020204" pitchFamily="34" charset="0"/>
              </a:rPr>
              <a:t> on </a:t>
            </a:r>
            <a:r>
              <a:rPr lang="en-US" sz="2400" b="1" dirty="0" smtClean="0">
                <a:solidFill>
                  <a:schemeClr val="tx1"/>
                </a:solidFill>
                <a:latin typeface="Calibri" panose="020F0502020204030204" pitchFamily="34" charset="0"/>
                <a:cs typeface="Arial" panose="020B0604020202020204" pitchFamily="34" charset="0"/>
              </a:rPr>
              <a:t>mobile network </a:t>
            </a:r>
            <a:r>
              <a:rPr lang="en-US" sz="2400" dirty="0" smtClean="0">
                <a:solidFill>
                  <a:schemeClr val="tx1"/>
                </a:solidFill>
                <a:latin typeface="Calibri" panose="020F0502020204030204" pitchFamily="34" charset="0"/>
                <a:cs typeface="Arial" panose="020B0604020202020204" pitchFamily="34" charset="0"/>
              </a:rPr>
              <a:t>enriched with quality indicators and network performance using Streaming Analytics Technology</a:t>
            </a:r>
            <a:endParaRPr lang="en-US" sz="2400" dirty="0">
              <a:solidFill>
                <a:schemeClr val="tx1"/>
              </a:solidFill>
              <a:latin typeface="Calibri" panose="020F0502020204030204" pitchFamily="34" charset="0"/>
              <a:cs typeface="Arial" panose="020B0604020202020204" pitchFamily="34" charset="0"/>
            </a:endParaRPr>
          </a:p>
        </p:txBody>
      </p:sp>
      <p:sp>
        <p:nvSpPr>
          <p:cNvPr id="46"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References</a:t>
            </a:r>
            <a:endParaRPr lang="en-US" sz="2400" b="1" dirty="0">
              <a:solidFill>
                <a:prstClr val="white"/>
              </a:solidFill>
              <a:latin typeface="Calibri" panose="020F0502020204030204" pitchFamily="34" charset="0"/>
            </a:endParaRPr>
          </a:p>
        </p:txBody>
      </p:sp>
      <p:grpSp>
        <p:nvGrpSpPr>
          <p:cNvPr id="47" name="Analytics" descr="{&quot;Key&quot;:&quot;POWER_USER_SHAPE_ICON&quot;,&quot;Value&quot;:&quot;POWER_USER_SHAPE_ICON_STYLE_1&quot;}">
            <a:extLst>
              <a:ext uri="{FF2B5EF4-FFF2-40B4-BE49-F238E27FC236}">
                <a16:creationId xmlns:a16="http://schemas.microsoft.com/office/drawing/2014/main" xmlns="" id="{9CF3738D-1D3D-4F3B-B0DF-4AEBE733A6A5}"/>
              </a:ext>
            </a:extLst>
          </p:cNvPr>
          <p:cNvGrpSpPr>
            <a:grpSpLocks noChangeAspect="1"/>
          </p:cNvGrpSpPr>
          <p:nvPr>
            <p:custDataLst>
              <p:tags r:id="rId4"/>
            </p:custDataLst>
          </p:nvPr>
        </p:nvGrpSpPr>
        <p:grpSpPr>
          <a:xfrm>
            <a:off x="17368664" y="10136923"/>
            <a:ext cx="1615299" cy="1459331"/>
            <a:chOff x="6889531" y="788276"/>
            <a:chExt cx="4540471" cy="4102057"/>
          </a:xfrm>
          <a:solidFill>
            <a:srgbClr val="215D66"/>
          </a:solidFill>
        </p:grpSpPr>
        <p:sp>
          <p:nvSpPr>
            <p:cNvPr id="48" name="Rectangle 47">
              <a:extLst>
                <a:ext uri="{FF2B5EF4-FFF2-40B4-BE49-F238E27FC236}">
                  <a16:creationId xmlns:a16="http://schemas.microsoft.com/office/drawing/2014/main" xmlns="" id="{E42EE9F0-FF54-479C-9B00-6EB8DCCD0537}"/>
                </a:ext>
              </a:extLst>
            </p:cNvPr>
            <p:cNvSpPr/>
            <p:nvPr/>
          </p:nvSpPr>
          <p:spPr>
            <a:xfrm>
              <a:off x="6889531" y="2506717"/>
              <a:ext cx="677917" cy="20179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xmlns="" id="{B110E1C0-229E-4E8C-A286-8BCD1A81EA12}"/>
                </a:ext>
              </a:extLst>
            </p:cNvPr>
            <p:cNvSpPr/>
            <p:nvPr/>
          </p:nvSpPr>
          <p:spPr>
            <a:xfrm>
              <a:off x="7677810" y="1955654"/>
              <a:ext cx="677917" cy="25690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Freeform: Shape 902">
              <a:extLst>
                <a:ext uri="{FF2B5EF4-FFF2-40B4-BE49-F238E27FC236}">
                  <a16:creationId xmlns:a16="http://schemas.microsoft.com/office/drawing/2014/main" xmlns="" id="{3152FE68-EA93-4708-BE3B-2A4825B4B2C6}"/>
                </a:ext>
              </a:extLst>
            </p:cNvPr>
            <p:cNvSpPr/>
            <p:nvPr/>
          </p:nvSpPr>
          <p:spPr>
            <a:xfrm>
              <a:off x="8500246" y="1434662"/>
              <a:ext cx="1416264" cy="3090041"/>
            </a:xfrm>
            <a:custGeom>
              <a:avLst/>
              <a:gdLst>
                <a:gd name="connsiteX0" fmla="*/ 1014623 w 1416264"/>
                <a:gd name="connsiteY0" fmla="*/ 3021020 h 3090041"/>
                <a:gd name="connsiteX1" fmla="*/ 1156262 w 1416264"/>
                <a:gd name="connsiteY1" fmla="*/ 3021020 h 3090041"/>
                <a:gd name="connsiteX2" fmla="*/ 1156262 w 1416264"/>
                <a:gd name="connsiteY2" fmla="*/ 3090041 h 3090041"/>
                <a:gd name="connsiteX3" fmla="*/ 1014623 w 1416264"/>
                <a:gd name="connsiteY3" fmla="*/ 3090041 h 3090041"/>
                <a:gd name="connsiteX4" fmla="*/ 759496 w 1416264"/>
                <a:gd name="connsiteY4" fmla="*/ 3021020 h 3090041"/>
                <a:gd name="connsiteX5" fmla="*/ 901135 w 1416264"/>
                <a:gd name="connsiteY5" fmla="*/ 3021020 h 3090041"/>
                <a:gd name="connsiteX6" fmla="*/ 901135 w 1416264"/>
                <a:gd name="connsiteY6" fmla="*/ 3090041 h 3090041"/>
                <a:gd name="connsiteX7" fmla="*/ 759496 w 1416264"/>
                <a:gd name="connsiteY7" fmla="*/ 3090041 h 3090041"/>
                <a:gd name="connsiteX8" fmla="*/ 504369 w 1416264"/>
                <a:gd name="connsiteY8" fmla="*/ 3021020 h 3090041"/>
                <a:gd name="connsiteX9" fmla="*/ 646008 w 1416264"/>
                <a:gd name="connsiteY9" fmla="*/ 3021020 h 3090041"/>
                <a:gd name="connsiteX10" fmla="*/ 646008 w 1416264"/>
                <a:gd name="connsiteY10" fmla="*/ 3090041 h 3090041"/>
                <a:gd name="connsiteX11" fmla="*/ 504369 w 1416264"/>
                <a:gd name="connsiteY11" fmla="*/ 3090041 h 3090041"/>
                <a:gd name="connsiteX12" fmla="*/ 249242 w 1416264"/>
                <a:gd name="connsiteY12" fmla="*/ 3021020 h 3090041"/>
                <a:gd name="connsiteX13" fmla="*/ 390881 w 1416264"/>
                <a:gd name="connsiteY13" fmla="*/ 3021020 h 3090041"/>
                <a:gd name="connsiteX14" fmla="*/ 390881 w 1416264"/>
                <a:gd name="connsiteY14" fmla="*/ 3090041 h 3090041"/>
                <a:gd name="connsiteX15" fmla="*/ 249242 w 1416264"/>
                <a:gd name="connsiteY15" fmla="*/ 3090041 h 3090041"/>
                <a:gd name="connsiteX16" fmla="*/ 1351889 w 1416264"/>
                <a:gd name="connsiteY16" fmla="*/ 2864758 h 3090041"/>
                <a:gd name="connsiteX17" fmla="*/ 1416264 w 1416264"/>
                <a:gd name="connsiteY17" fmla="*/ 2864758 h 3090041"/>
                <a:gd name="connsiteX18" fmla="*/ 1416264 w 1416264"/>
                <a:gd name="connsiteY18" fmla="*/ 3090041 h 3090041"/>
                <a:gd name="connsiteX19" fmla="*/ 1269750 w 1416264"/>
                <a:gd name="connsiteY19" fmla="*/ 3090041 h 3090041"/>
                <a:gd name="connsiteX20" fmla="*/ 1269750 w 1416264"/>
                <a:gd name="connsiteY20" fmla="*/ 3021020 h 3090041"/>
                <a:gd name="connsiteX21" fmla="*/ 1351889 w 1416264"/>
                <a:gd name="connsiteY21" fmla="*/ 3021020 h 3090041"/>
                <a:gd name="connsiteX22" fmla="*/ 0 w 1416264"/>
                <a:gd name="connsiteY22" fmla="*/ 2864758 h 3090041"/>
                <a:gd name="connsiteX23" fmla="*/ 64376 w 1416264"/>
                <a:gd name="connsiteY23" fmla="*/ 2864758 h 3090041"/>
                <a:gd name="connsiteX24" fmla="*/ 64376 w 1416264"/>
                <a:gd name="connsiteY24" fmla="*/ 3021020 h 3090041"/>
                <a:gd name="connsiteX25" fmla="*/ 135754 w 1416264"/>
                <a:gd name="connsiteY25" fmla="*/ 3021020 h 3090041"/>
                <a:gd name="connsiteX26" fmla="*/ 135754 w 1416264"/>
                <a:gd name="connsiteY26" fmla="*/ 3090041 h 3090041"/>
                <a:gd name="connsiteX27" fmla="*/ 0 w 1416264"/>
                <a:gd name="connsiteY27" fmla="*/ 3090041 h 3090041"/>
                <a:gd name="connsiteX28" fmla="*/ 1351889 w 1416264"/>
                <a:gd name="connsiteY28" fmla="*/ 2610758 h 3090041"/>
                <a:gd name="connsiteX29" fmla="*/ 1416264 w 1416264"/>
                <a:gd name="connsiteY29" fmla="*/ 2610758 h 3090041"/>
                <a:gd name="connsiteX30" fmla="*/ 1416264 w 1416264"/>
                <a:gd name="connsiteY30" fmla="*/ 2751270 h 3090041"/>
                <a:gd name="connsiteX31" fmla="*/ 1351889 w 1416264"/>
                <a:gd name="connsiteY31" fmla="*/ 2751270 h 3090041"/>
                <a:gd name="connsiteX32" fmla="*/ 0 w 1416264"/>
                <a:gd name="connsiteY32" fmla="*/ 2610758 h 3090041"/>
                <a:gd name="connsiteX33" fmla="*/ 64376 w 1416264"/>
                <a:gd name="connsiteY33" fmla="*/ 2610758 h 3090041"/>
                <a:gd name="connsiteX34" fmla="*/ 64376 w 1416264"/>
                <a:gd name="connsiteY34" fmla="*/ 2751270 h 3090041"/>
                <a:gd name="connsiteX35" fmla="*/ 0 w 1416264"/>
                <a:gd name="connsiteY35" fmla="*/ 2751270 h 3090041"/>
                <a:gd name="connsiteX36" fmla="*/ 1351889 w 1416264"/>
                <a:gd name="connsiteY36" fmla="*/ 2356758 h 3090041"/>
                <a:gd name="connsiteX37" fmla="*/ 1416264 w 1416264"/>
                <a:gd name="connsiteY37" fmla="*/ 2356758 h 3090041"/>
                <a:gd name="connsiteX38" fmla="*/ 1416264 w 1416264"/>
                <a:gd name="connsiteY38" fmla="*/ 2497270 h 3090041"/>
                <a:gd name="connsiteX39" fmla="*/ 1351889 w 1416264"/>
                <a:gd name="connsiteY39" fmla="*/ 2497270 h 3090041"/>
                <a:gd name="connsiteX40" fmla="*/ 0 w 1416264"/>
                <a:gd name="connsiteY40" fmla="*/ 2356758 h 3090041"/>
                <a:gd name="connsiteX41" fmla="*/ 64376 w 1416264"/>
                <a:gd name="connsiteY41" fmla="*/ 2356758 h 3090041"/>
                <a:gd name="connsiteX42" fmla="*/ 64376 w 1416264"/>
                <a:gd name="connsiteY42" fmla="*/ 2497270 h 3090041"/>
                <a:gd name="connsiteX43" fmla="*/ 0 w 1416264"/>
                <a:gd name="connsiteY43" fmla="*/ 2497270 h 3090041"/>
                <a:gd name="connsiteX44" fmla="*/ 1351889 w 1416264"/>
                <a:gd name="connsiteY44" fmla="*/ 2102758 h 3090041"/>
                <a:gd name="connsiteX45" fmla="*/ 1416264 w 1416264"/>
                <a:gd name="connsiteY45" fmla="*/ 2102758 h 3090041"/>
                <a:gd name="connsiteX46" fmla="*/ 1416264 w 1416264"/>
                <a:gd name="connsiteY46" fmla="*/ 2243270 h 3090041"/>
                <a:gd name="connsiteX47" fmla="*/ 1351889 w 1416264"/>
                <a:gd name="connsiteY47" fmla="*/ 2243270 h 3090041"/>
                <a:gd name="connsiteX48" fmla="*/ 0 w 1416264"/>
                <a:gd name="connsiteY48" fmla="*/ 2102758 h 3090041"/>
                <a:gd name="connsiteX49" fmla="*/ 64376 w 1416264"/>
                <a:gd name="connsiteY49" fmla="*/ 2102758 h 3090041"/>
                <a:gd name="connsiteX50" fmla="*/ 64376 w 1416264"/>
                <a:gd name="connsiteY50" fmla="*/ 2243270 h 3090041"/>
                <a:gd name="connsiteX51" fmla="*/ 0 w 1416264"/>
                <a:gd name="connsiteY51" fmla="*/ 2243270 h 3090041"/>
                <a:gd name="connsiteX52" fmla="*/ 1351889 w 1416264"/>
                <a:gd name="connsiteY52" fmla="*/ 1848758 h 3090041"/>
                <a:gd name="connsiteX53" fmla="*/ 1416264 w 1416264"/>
                <a:gd name="connsiteY53" fmla="*/ 1848758 h 3090041"/>
                <a:gd name="connsiteX54" fmla="*/ 1416264 w 1416264"/>
                <a:gd name="connsiteY54" fmla="*/ 1989270 h 3090041"/>
                <a:gd name="connsiteX55" fmla="*/ 1351889 w 1416264"/>
                <a:gd name="connsiteY55" fmla="*/ 1989270 h 3090041"/>
                <a:gd name="connsiteX56" fmla="*/ 0 w 1416264"/>
                <a:gd name="connsiteY56" fmla="*/ 1848758 h 3090041"/>
                <a:gd name="connsiteX57" fmla="*/ 64376 w 1416264"/>
                <a:gd name="connsiteY57" fmla="*/ 1848758 h 3090041"/>
                <a:gd name="connsiteX58" fmla="*/ 64376 w 1416264"/>
                <a:gd name="connsiteY58" fmla="*/ 1989270 h 3090041"/>
                <a:gd name="connsiteX59" fmla="*/ 0 w 1416264"/>
                <a:gd name="connsiteY59" fmla="*/ 1989270 h 3090041"/>
                <a:gd name="connsiteX60" fmla="*/ 1351889 w 1416264"/>
                <a:gd name="connsiteY60" fmla="*/ 1594758 h 3090041"/>
                <a:gd name="connsiteX61" fmla="*/ 1416264 w 1416264"/>
                <a:gd name="connsiteY61" fmla="*/ 1594758 h 3090041"/>
                <a:gd name="connsiteX62" fmla="*/ 1416264 w 1416264"/>
                <a:gd name="connsiteY62" fmla="*/ 1735270 h 3090041"/>
                <a:gd name="connsiteX63" fmla="*/ 1351889 w 1416264"/>
                <a:gd name="connsiteY63" fmla="*/ 1735270 h 3090041"/>
                <a:gd name="connsiteX64" fmla="*/ 0 w 1416264"/>
                <a:gd name="connsiteY64" fmla="*/ 1594758 h 3090041"/>
                <a:gd name="connsiteX65" fmla="*/ 64376 w 1416264"/>
                <a:gd name="connsiteY65" fmla="*/ 1594758 h 3090041"/>
                <a:gd name="connsiteX66" fmla="*/ 64376 w 1416264"/>
                <a:gd name="connsiteY66" fmla="*/ 1735270 h 3090041"/>
                <a:gd name="connsiteX67" fmla="*/ 0 w 1416264"/>
                <a:gd name="connsiteY67" fmla="*/ 1735270 h 3090041"/>
                <a:gd name="connsiteX68" fmla="*/ 1351889 w 1416264"/>
                <a:gd name="connsiteY68" fmla="*/ 1340758 h 3090041"/>
                <a:gd name="connsiteX69" fmla="*/ 1416264 w 1416264"/>
                <a:gd name="connsiteY69" fmla="*/ 1340758 h 3090041"/>
                <a:gd name="connsiteX70" fmla="*/ 1416264 w 1416264"/>
                <a:gd name="connsiteY70" fmla="*/ 1481270 h 3090041"/>
                <a:gd name="connsiteX71" fmla="*/ 1351889 w 1416264"/>
                <a:gd name="connsiteY71" fmla="*/ 1481270 h 3090041"/>
                <a:gd name="connsiteX72" fmla="*/ 0 w 1416264"/>
                <a:gd name="connsiteY72" fmla="*/ 1340758 h 3090041"/>
                <a:gd name="connsiteX73" fmla="*/ 64376 w 1416264"/>
                <a:gd name="connsiteY73" fmla="*/ 1340758 h 3090041"/>
                <a:gd name="connsiteX74" fmla="*/ 64376 w 1416264"/>
                <a:gd name="connsiteY74" fmla="*/ 1481270 h 3090041"/>
                <a:gd name="connsiteX75" fmla="*/ 0 w 1416264"/>
                <a:gd name="connsiteY75" fmla="*/ 1481270 h 3090041"/>
                <a:gd name="connsiteX76" fmla="*/ 1351889 w 1416264"/>
                <a:gd name="connsiteY76" fmla="*/ 1086758 h 3090041"/>
                <a:gd name="connsiteX77" fmla="*/ 1416264 w 1416264"/>
                <a:gd name="connsiteY77" fmla="*/ 1086758 h 3090041"/>
                <a:gd name="connsiteX78" fmla="*/ 1416264 w 1416264"/>
                <a:gd name="connsiteY78" fmla="*/ 1227270 h 3090041"/>
                <a:gd name="connsiteX79" fmla="*/ 1351889 w 1416264"/>
                <a:gd name="connsiteY79" fmla="*/ 1227270 h 3090041"/>
                <a:gd name="connsiteX80" fmla="*/ 0 w 1416264"/>
                <a:gd name="connsiteY80" fmla="*/ 1086758 h 3090041"/>
                <a:gd name="connsiteX81" fmla="*/ 64376 w 1416264"/>
                <a:gd name="connsiteY81" fmla="*/ 1086758 h 3090041"/>
                <a:gd name="connsiteX82" fmla="*/ 64376 w 1416264"/>
                <a:gd name="connsiteY82" fmla="*/ 1227270 h 3090041"/>
                <a:gd name="connsiteX83" fmla="*/ 0 w 1416264"/>
                <a:gd name="connsiteY83" fmla="*/ 1227270 h 3090041"/>
                <a:gd name="connsiteX84" fmla="*/ 1351889 w 1416264"/>
                <a:gd name="connsiteY84" fmla="*/ 832758 h 3090041"/>
                <a:gd name="connsiteX85" fmla="*/ 1416264 w 1416264"/>
                <a:gd name="connsiteY85" fmla="*/ 832758 h 3090041"/>
                <a:gd name="connsiteX86" fmla="*/ 1416264 w 1416264"/>
                <a:gd name="connsiteY86" fmla="*/ 973270 h 3090041"/>
                <a:gd name="connsiteX87" fmla="*/ 1351889 w 1416264"/>
                <a:gd name="connsiteY87" fmla="*/ 973270 h 3090041"/>
                <a:gd name="connsiteX88" fmla="*/ 0 w 1416264"/>
                <a:gd name="connsiteY88" fmla="*/ 832758 h 3090041"/>
                <a:gd name="connsiteX89" fmla="*/ 64376 w 1416264"/>
                <a:gd name="connsiteY89" fmla="*/ 832758 h 3090041"/>
                <a:gd name="connsiteX90" fmla="*/ 64376 w 1416264"/>
                <a:gd name="connsiteY90" fmla="*/ 973270 h 3090041"/>
                <a:gd name="connsiteX91" fmla="*/ 0 w 1416264"/>
                <a:gd name="connsiteY91" fmla="*/ 973270 h 3090041"/>
                <a:gd name="connsiteX92" fmla="*/ 1351889 w 1416264"/>
                <a:gd name="connsiteY92" fmla="*/ 578758 h 3090041"/>
                <a:gd name="connsiteX93" fmla="*/ 1416264 w 1416264"/>
                <a:gd name="connsiteY93" fmla="*/ 578758 h 3090041"/>
                <a:gd name="connsiteX94" fmla="*/ 1416264 w 1416264"/>
                <a:gd name="connsiteY94" fmla="*/ 719270 h 3090041"/>
                <a:gd name="connsiteX95" fmla="*/ 1351889 w 1416264"/>
                <a:gd name="connsiteY95" fmla="*/ 719270 h 3090041"/>
                <a:gd name="connsiteX96" fmla="*/ 0 w 1416264"/>
                <a:gd name="connsiteY96" fmla="*/ 578758 h 3090041"/>
                <a:gd name="connsiteX97" fmla="*/ 64376 w 1416264"/>
                <a:gd name="connsiteY97" fmla="*/ 578758 h 3090041"/>
                <a:gd name="connsiteX98" fmla="*/ 64376 w 1416264"/>
                <a:gd name="connsiteY98" fmla="*/ 719270 h 3090041"/>
                <a:gd name="connsiteX99" fmla="*/ 0 w 1416264"/>
                <a:gd name="connsiteY99" fmla="*/ 719270 h 3090041"/>
                <a:gd name="connsiteX100" fmla="*/ 1351889 w 1416264"/>
                <a:gd name="connsiteY100" fmla="*/ 337458 h 3090041"/>
                <a:gd name="connsiteX101" fmla="*/ 1416264 w 1416264"/>
                <a:gd name="connsiteY101" fmla="*/ 337458 h 3090041"/>
                <a:gd name="connsiteX102" fmla="*/ 1416264 w 1416264"/>
                <a:gd name="connsiteY102" fmla="*/ 465270 h 3090041"/>
                <a:gd name="connsiteX103" fmla="*/ 1351889 w 1416264"/>
                <a:gd name="connsiteY103" fmla="*/ 465270 h 3090041"/>
                <a:gd name="connsiteX104" fmla="*/ 0 w 1416264"/>
                <a:gd name="connsiteY104" fmla="*/ 337458 h 3090041"/>
                <a:gd name="connsiteX105" fmla="*/ 64376 w 1416264"/>
                <a:gd name="connsiteY105" fmla="*/ 337458 h 3090041"/>
                <a:gd name="connsiteX106" fmla="*/ 64376 w 1416264"/>
                <a:gd name="connsiteY106" fmla="*/ 465270 h 3090041"/>
                <a:gd name="connsiteX107" fmla="*/ 0 w 1416264"/>
                <a:gd name="connsiteY107" fmla="*/ 465270 h 3090041"/>
                <a:gd name="connsiteX108" fmla="*/ 1269750 w 1416264"/>
                <a:gd name="connsiteY108" fmla="*/ 0 h 3090041"/>
                <a:gd name="connsiteX109" fmla="*/ 1416264 w 1416264"/>
                <a:gd name="connsiteY109" fmla="*/ 0 h 3090041"/>
                <a:gd name="connsiteX110" fmla="*/ 1416264 w 1416264"/>
                <a:gd name="connsiteY110" fmla="*/ 223970 h 3090041"/>
                <a:gd name="connsiteX111" fmla="*/ 1351889 w 1416264"/>
                <a:gd name="connsiteY111" fmla="*/ 223970 h 3090041"/>
                <a:gd name="connsiteX112" fmla="*/ 1351889 w 1416264"/>
                <a:gd name="connsiteY112" fmla="*/ 69020 h 3090041"/>
                <a:gd name="connsiteX113" fmla="*/ 1269750 w 1416264"/>
                <a:gd name="connsiteY113" fmla="*/ 69020 h 3090041"/>
                <a:gd name="connsiteX114" fmla="*/ 1014623 w 1416264"/>
                <a:gd name="connsiteY114" fmla="*/ 0 h 3090041"/>
                <a:gd name="connsiteX115" fmla="*/ 1156262 w 1416264"/>
                <a:gd name="connsiteY115" fmla="*/ 0 h 3090041"/>
                <a:gd name="connsiteX116" fmla="*/ 1156262 w 1416264"/>
                <a:gd name="connsiteY116" fmla="*/ 69020 h 3090041"/>
                <a:gd name="connsiteX117" fmla="*/ 1014623 w 1416264"/>
                <a:gd name="connsiteY117" fmla="*/ 69020 h 3090041"/>
                <a:gd name="connsiteX118" fmla="*/ 759496 w 1416264"/>
                <a:gd name="connsiteY118" fmla="*/ 0 h 3090041"/>
                <a:gd name="connsiteX119" fmla="*/ 901135 w 1416264"/>
                <a:gd name="connsiteY119" fmla="*/ 0 h 3090041"/>
                <a:gd name="connsiteX120" fmla="*/ 901135 w 1416264"/>
                <a:gd name="connsiteY120" fmla="*/ 69020 h 3090041"/>
                <a:gd name="connsiteX121" fmla="*/ 759496 w 1416264"/>
                <a:gd name="connsiteY121" fmla="*/ 69020 h 3090041"/>
                <a:gd name="connsiteX122" fmla="*/ 504369 w 1416264"/>
                <a:gd name="connsiteY122" fmla="*/ 0 h 3090041"/>
                <a:gd name="connsiteX123" fmla="*/ 646008 w 1416264"/>
                <a:gd name="connsiteY123" fmla="*/ 0 h 3090041"/>
                <a:gd name="connsiteX124" fmla="*/ 646008 w 1416264"/>
                <a:gd name="connsiteY124" fmla="*/ 69020 h 3090041"/>
                <a:gd name="connsiteX125" fmla="*/ 504369 w 1416264"/>
                <a:gd name="connsiteY125" fmla="*/ 69020 h 3090041"/>
                <a:gd name="connsiteX126" fmla="*/ 249242 w 1416264"/>
                <a:gd name="connsiteY126" fmla="*/ 0 h 3090041"/>
                <a:gd name="connsiteX127" fmla="*/ 390881 w 1416264"/>
                <a:gd name="connsiteY127" fmla="*/ 0 h 3090041"/>
                <a:gd name="connsiteX128" fmla="*/ 390881 w 1416264"/>
                <a:gd name="connsiteY128" fmla="*/ 69020 h 3090041"/>
                <a:gd name="connsiteX129" fmla="*/ 249242 w 1416264"/>
                <a:gd name="connsiteY129" fmla="*/ 69020 h 3090041"/>
                <a:gd name="connsiteX130" fmla="*/ 0 w 1416264"/>
                <a:gd name="connsiteY130" fmla="*/ 0 h 3090041"/>
                <a:gd name="connsiteX131" fmla="*/ 135754 w 1416264"/>
                <a:gd name="connsiteY131" fmla="*/ 0 h 3090041"/>
                <a:gd name="connsiteX132" fmla="*/ 135754 w 1416264"/>
                <a:gd name="connsiteY132" fmla="*/ 69020 h 3090041"/>
                <a:gd name="connsiteX133" fmla="*/ 64376 w 1416264"/>
                <a:gd name="connsiteY133" fmla="*/ 69020 h 3090041"/>
                <a:gd name="connsiteX134" fmla="*/ 64376 w 1416264"/>
                <a:gd name="connsiteY134" fmla="*/ 223970 h 3090041"/>
                <a:gd name="connsiteX135" fmla="*/ 0 w 1416264"/>
                <a:gd name="connsiteY135" fmla="*/ 223970 h 3090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16264" h="3090041">
                  <a:moveTo>
                    <a:pt x="1014623" y="3021020"/>
                  </a:moveTo>
                  <a:lnTo>
                    <a:pt x="1156262" y="3021020"/>
                  </a:lnTo>
                  <a:lnTo>
                    <a:pt x="1156262" y="3090041"/>
                  </a:lnTo>
                  <a:lnTo>
                    <a:pt x="1014623" y="3090041"/>
                  </a:lnTo>
                  <a:close/>
                  <a:moveTo>
                    <a:pt x="759496" y="3021020"/>
                  </a:moveTo>
                  <a:lnTo>
                    <a:pt x="901135" y="3021020"/>
                  </a:lnTo>
                  <a:lnTo>
                    <a:pt x="901135" y="3090041"/>
                  </a:lnTo>
                  <a:lnTo>
                    <a:pt x="759496" y="3090041"/>
                  </a:lnTo>
                  <a:close/>
                  <a:moveTo>
                    <a:pt x="504369" y="3021020"/>
                  </a:moveTo>
                  <a:lnTo>
                    <a:pt x="646008" y="3021020"/>
                  </a:lnTo>
                  <a:lnTo>
                    <a:pt x="646008" y="3090041"/>
                  </a:lnTo>
                  <a:lnTo>
                    <a:pt x="504369" y="3090041"/>
                  </a:lnTo>
                  <a:close/>
                  <a:moveTo>
                    <a:pt x="249242" y="3021020"/>
                  </a:moveTo>
                  <a:lnTo>
                    <a:pt x="390881" y="3021020"/>
                  </a:lnTo>
                  <a:lnTo>
                    <a:pt x="390881" y="3090041"/>
                  </a:lnTo>
                  <a:lnTo>
                    <a:pt x="249242" y="3090041"/>
                  </a:lnTo>
                  <a:close/>
                  <a:moveTo>
                    <a:pt x="1351889" y="2864758"/>
                  </a:moveTo>
                  <a:lnTo>
                    <a:pt x="1416264" y="2864758"/>
                  </a:lnTo>
                  <a:lnTo>
                    <a:pt x="1416264" y="3090041"/>
                  </a:lnTo>
                  <a:lnTo>
                    <a:pt x="1269750" y="3090041"/>
                  </a:lnTo>
                  <a:lnTo>
                    <a:pt x="1269750" y="3021020"/>
                  </a:lnTo>
                  <a:lnTo>
                    <a:pt x="1351889" y="3021020"/>
                  </a:lnTo>
                  <a:close/>
                  <a:moveTo>
                    <a:pt x="0" y="2864758"/>
                  </a:moveTo>
                  <a:lnTo>
                    <a:pt x="64376" y="2864758"/>
                  </a:lnTo>
                  <a:lnTo>
                    <a:pt x="64376" y="3021020"/>
                  </a:lnTo>
                  <a:lnTo>
                    <a:pt x="135754" y="3021020"/>
                  </a:lnTo>
                  <a:lnTo>
                    <a:pt x="135754" y="3090041"/>
                  </a:lnTo>
                  <a:lnTo>
                    <a:pt x="0" y="3090041"/>
                  </a:lnTo>
                  <a:close/>
                  <a:moveTo>
                    <a:pt x="1351889" y="2610758"/>
                  </a:moveTo>
                  <a:lnTo>
                    <a:pt x="1416264" y="2610758"/>
                  </a:lnTo>
                  <a:lnTo>
                    <a:pt x="1416264" y="2751270"/>
                  </a:lnTo>
                  <a:lnTo>
                    <a:pt x="1351889" y="2751270"/>
                  </a:lnTo>
                  <a:close/>
                  <a:moveTo>
                    <a:pt x="0" y="2610758"/>
                  </a:moveTo>
                  <a:lnTo>
                    <a:pt x="64376" y="2610758"/>
                  </a:lnTo>
                  <a:lnTo>
                    <a:pt x="64376" y="2751270"/>
                  </a:lnTo>
                  <a:lnTo>
                    <a:pt x="0" y="2751270"/>
                  </a:lnTo>
                  <a:close/>
                  <a:moveTo>
                    <a:pt x="1351889" y="2356758"/>
                  </a:moveTo>
                  <a:lnTo>
                    <a:pt x="1416264" y="2356758"/>
                  </a:lnTo>
                  <a:lnTo>
                    <a:pt x="1416264" y="2497270"/>
                  </a:lnTo>
                  <a:lnTo>
                    <a:pt x="1351889" y="2497270"/>
                  </a:lnTo>
                  <a:close/>
                  <a:moveTo>
                    <a:pt x="0" y="2356758"/>
                  </a:moveTo>
                  <a:lnTo>
                    <a:pt x="64376" y="2356758"/>
                  </a:lnTo>
                  <a:lnTo>
                    <a:pt x="64376" y="2497270"/>
                  </a:lnTo>
                  <a:lnTo>
                    <a:pt x="0" y="2497270"/>
                  </a:lnTo>
                  <a:close/>
                  <a:moveTo>
                    <a:pt x="1351889" y="2102758"/>
                  </a:moveTo>
                  <a:lnTo>
                    <a:pt x="1416264" y="2102758"/>
                  </a:lnTo>
                  <a:lnTo>
                    <a:pt x="1416264" y="2243270"/>
                  </a:lnTo>
                  <a:lnTo>
                    <a:pt x="1351889" y="2243270"/>
                  </a:lnTo>
                  <a:close/>
                  <a:moveTo>
                    <a:pt x="0" y="2102758"/>
                  </a:moveTo>
                  <a:lnTo>
                    <a:pt x="64376" y="2102758"/>
                  </a:lnTo>
                  <a:lnTo>
                    <a:pt x="64376" y="2243270"/>
                  </a:lnTo>
                  <a:lnTo>
                    <a:pt x="0" y="2243270"/>
                  </a:lnTo>
                  <a:close/>
                  <a:moveTo>
                    <a:pt x="1351889" y="1848758"/>
                  </a:moveTo>
                  <a:lnTo>
                    <a:pt x="1416264" y="1848758"/>
                  </a:lnTo>
                  <a:lnTo>
                    <a:pt x="1416264" y="1989270"/>
                  </a:lnTo>
                  <a:lnTo>
                    <a:pt x="1351889" y="1989270"/>
                  </a:lnTo>
                  <a:close/>
                  <a:moveTo>
                    <a:pt x="0" y="1848758"/>
                  </a:moveTo>
                  <a:lnTo>
                    <a:pt x="64376" y="1848758"/>
                  </a:lnTo>
                  <a:lnTo>
                    <a:pt x="64376" y="1989270"/>
                  </a:lnTo>
                  <a:lnTo>
                    <a:pt x="0" y="1989270"/>
                  </a:lnTo>
                  <a:close/>
                  <a:moveTo>
                    <a:pt x="1351889" y="1594758"/>
                  </a:moveTo>
                  <a:lnTo>
                    <a:pt x="1416264" y="1594758"/>
                  </a:lnTo>
                  <a:lnTo>
                    <a:pt x="1416264" y="1735270"/>
                  </a:lnTo>
                  <a:lnTo>
                    <a:pt x="1351889" y="1735270"/>
                  </a:lnTo>
                  <a:close/>
                  <a:moveTo>
                    <a:pt x="0" y="1594758"/>
                  </a:moveTo>
                  <a:lnTo>
                    <a:pt x="64376" y="1594758"/>
                  </a:lnTo>
                  <a:lnTo>
                    <a:pt x="64376" y="1735270"/>
                  </a:lnTo>
                  <a:lnTo>
                    <a:pt x="0" y="1735270"/>
                  </a:lnTo>
                  <a:close/>
                  <a:moveTo>
                    <a:pt x="1351889" y="1340758"/>
                  </a:moveTo>
                  <a:lnTo>
                    <a:pt x="1416264" y="1340758"/>
                  </a:lnTo>
                  <a:lnTo>
                    <a:pt x="1416264" y="1481270"/>
                  </a:lnTo>
                  <a:lnTo>
                    <a:pt x="1351889" y="1481270"/>
                  </a:lnTo>
                  <a:close/>
                  <a:moveTo>
                    <a:pt x="0" y="1340758"/>
                  </a:moveTo>
                  <a:lnTo>
                    <a:pt x="64376" y="1340758"/>
                  </a:lnTo>
                  <a:lnTo>
                    <a:pt x="64376" y="1481270"/>
                  </a:lnTo>
                  <a:lnTo>
                    <a:pt x="0" y="1481270"/>
                  </a:lnTo>
                  <a:close/>
                  <a:moveTo>
                    <a:pt x="1351889" y="1086758"/>
                  </a:moveTo>
                  <a:lnTo>
                    <a:pt x="1416264" y="1086758"/>
                  </a:lnTo>
                  <a:lnTo>
                    <a:pt x="1416264" y="1227270"/>
                  </a:lnTo>
                  <a:lnTo>
                    <a:pt x="1351889" y="1227270"/>
                  </a:lnTo>
                  <a:close/>
                  <a:moveTo>
                    <a:pt x="0" y="1086758"/>
                  </a:moveTo>
                  <a:lnTo>
                    <a:pt x="64376" y="1086758"/>
                  </a:lnTo>
                  <a:lnTo>
                    <a:pt x="64376" y="1227270"/>
                  </a:lnTo>
                  <a:lnTo>
                    <a:pt x="0" y="1227270"/>
                  </a:lnTo>
                  <a:close/>
                  <a:moveTo>
                    <a:pt x="1351889" y="832758"/>
                  </a:moveTo>
                  <a:lnTo>
                    <a:pt x="1416264" y="832758"/>
                  </a:lnTo>
                  <a:lnTo>
                    <a:pt x="1416264" y="973270"/>
                  </a:lnTo>
                  <a:lnTo>
                    <a:pt x="1351889" y="973270"/>
                  </a:lnTo>
                  <a:close/>
                  <a:moveTo>
                    <a:pt x="0" y="832758"/>
                  </a:moveTo>
                  <a:lnTo>
                    <a:pt x="64376" y="832758"/>
                  </a:lnTo>
                  <a:lnTo>
                    <a:pt x="64376" y="973270"/>
                  </a:lnTo>
                  <a:lnTo>
                    <a:pt x="0" y="973270"/>
                  </a:lnTo>
                  <a:close/>
                  <a:moveTo>
                    <a:pt x="1351889" y="578758"/>
                  </a:moveTo>
                  <a:lnTo>
                    <a:pt x="1416264" y="578758"/>
                  </a:lnTo>
                  <a:lnTo>
                    <a:pt x="1416264" y="719270"/>
                  </a:lnTo>
                  <a:lnTo>
                    <a:pt x="1351889" y="719270"/>
                  </a:lnTo>
                  <a:close/>
                  <a:moveTo>
                    <a:pt x="0" y="578758"/>
                  </a:moveTo>
                  <a:lnTo>
                    <a:pt x="64376" y="578758"/>
                  </a:lnTo>
                  <a:lnTo>
                    <a:pt x="64376" y="719270"/>
                  </a:lnTo>
                  <a:lnTo>
                    <a:pt x="0" y="719270"/>
                  </a:lnTo>
                  <a:close/>
                  <a:moveTo>
                    <a:pt x="1351889" y="337458"/>
                  </a:moveTo>
                  <a:lnTo>
                    <a:pt x="1416264" y="337458"/>
                  </a:lnTo>
                  <a:lnTo>
                    <a:pt x="1416264" y="465270"/>
                  </a:lnTo>
                  <a:lnTo>
                    <a:pt x="1351889" y="465270"/>
                  </a:lnTo>
                  <a:close/>
                  <a:moveTo>
                    <a:pt x="0" y="337458"/>
                  </a:moveTo>
                  <a:lnTo>
                    <a:pt x="64376" y="337458"/>
                  </a:lnTo>
                  <a:lnTo>
                    <a:pt x="64376" y="465270"/>
                  </a:lnTo>
                  <a:lnTo>
                    <a:pt x="0" y="465270"/>
                  </a:lnTo>
                  <a:close/>
                  <a:moveTo>
                    <a:pt x="1269750" y="0"/>
                  </a:moveTo>
                  <a:lnTo>
                    <a:pt x="1416264" y="0"/>
                  </a:lnTo>
                  <a:lnTo>
                    <a:pt x="1416264" y="223970"/>
                  </a:lnTo>
                  <a:lnTo>
                    <a:pt x="1351889" y="223970"/>
                  </a:lnTo>
                  <a:lnTo>
                    <a:pt x="1351889" y="69020"/>
                  </a:lnTo>
                  <a:lnTo>
                    <a:pt x="1269750" y="69020"/>
                  </a:lnTo>
                  <a:close/>
                  <a:moveTo>
                    <a:pt x="1014623" y="0"/>
                  </a:moveTo>
                  <a:lnTo>
                    <a:pt x="1156262" y="0"/>
                  </a:lnTo>
                  <a:lnTo>
                    <a:pt x="1156262" y="69020"/>
                  </a:lnTo>
                  <a:lnTo>
                    <a:pt x="1014623" y="69020"/>
                  </a:lnTo>
                  <a:close/>
                  <a:moveTo>
                    <a:pt x="759496" y="0"/>
                  </a:moveTo>
                  <a:lnTo>
                    <a:pt x="901135" y="0"/>
                  </a:lnTo>
                  <a:lnTo>
                    <a:pt x="901135" y="69020"/>
                  </a:lnTo>
                  <a:lnTo>
                    <a:pt x="759496" y="69020"/>
                  </a:lnTo>
                  <a:close/>
                  <a:moveTo>
                    <a:pt x="504369" y="0"/>
                  </a:moveTo>
                  <a:lnTo>
                    <a:pt x="646008" y="0"/>
                  </a:lnTo>
                  <a:lnTo>
                    <a:pt x="646008" y="69020"/>
                  </a:lnTo>
                  <a:lnTo>
                    <a:pt x="504369" y="69020"/>
                  </a:lnTo>
                  <a:close/>
                  <a:moveTo>
                    <a:pt x="249242" y="0"/>
                  </a:moveTo>
                  <a:lnTo>
                    <a:pt x="390881" y="0"/>
                  </a:lnTo>
                  <a:lnTo>
                    <a:pt x="390881" y="69020"/>
                  </a:lnTo>
                  <a:lnTo>
                    <a:pt x="249242" y="69020"/>
                  </a:lnTo>
                  <a:close/>
                  <a:moveTo>
                    <a:pt x="0" y="0"/>
                  </a:moveTo>
                  <a:lnTo>
                    <a:pt x="135754" y="0"/>
                  </a:lnTo>
                  <a:lnTo>
                    <a:pt x="135754" y="69020"/>
                  </a:lnTo>
                  <a:lnTo>
                    <a:pt x="64376" y="69020"/>
                  </a:lnTo>
                  <a:lnTo>
                    <a:pt x="64376" y="223970"/>
                  </a:lnTo>
                  <a:lnTo>
                    <a:pt x="0" y="22397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xmlns="" id="{15BB7DFE-E846-4144-96BD-2AEF68F2A14D}"/>
                </a:ext>
              </a:extLst>
            </p:cNvPr>
            <p:cNvSpPr/>
            <p:nvPr/>
          </p:nvSpPr>
          <p:spPr>
            <a:xfrm>
              <a:off x="9982202" y="1119352"/>
              <a:ext cx="677917" cy="34053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xmlns="" id="{8706CD07-308E-475C-926B-20234527C209}"/>
                </a:ext>
              </a:extLst>
            </p:cNvPr>
            <p:cNvSpPr/>
            <p:nvPr/>
          </p:nvSpPr>
          <p:spPr>
            <a:xfrm>
              <a:off x="10752085" y="788276"/>
              <a:ext cx="677917" cy="37364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 name="Magnifying_Glass2">
              <a:extLst>
                <a:ext uri="{FF2B5EF4-FFF2-40B4-BE49-F238E27FC236}">
                  <a16:creationId xmlns:a16="http://schemas.microsoft.com/office/drawing/2014/main" xmlns="" id="{F8267872-2D90-48A0-B587-E635BC4CB503}"/>
                </a:ext>
              </a:extLst>
            </p:cNvPr>
            <p:cNvSpPr>
              <a:spLocks noChangeAspect="1" noEditPoints="1"/>
            </p:cNvSpPr>
            <p:nvPr>
              <p:custDataLst>
                <p:tags r:id="rId5"/>
              </p:custDataLst>
            </p:nvPr>
          </p:nvSpPr>
          <p:spPr bwMode="auto">
            <a:xfrm rot="537060">
              <a:off x="8523806" y="3186399"/>
              <a:ext cx="1703934" cy="1703934"/>
            </a:xfrm>
            <a:custGeom>
              <a:avLst/>
              <a:gdLst>
                <a:gd name="T0" fmla="*/ 634 w 896"/>
                <a:gd name="T1" fmla="*/ 514 h 896"/>
                <a:gd name="T2" fmla="*/ 623 w 896"/>
                <a:gd name="T3" fmla="*/ 503 h 896"/>
                <a:gd name="T4" fmla="*/ 619 w 896"/>
                <a:gd name="T5" fmla="*/ 500 h 896"/>
                <a:gd name="T6" fmla="*/ 665 w 896"/>
                <a:gd name="T7" fmla="*/ 332 h 896"/>
                <a:gd name="T8" fmla="*/ 332 w 896"/>
                <a:gd name="T9" fmla="*/ 0 h 896"/>
                <a:gd name="T10" fmla="*/ 0 w 896"/>
                <a:gd name="T11" fmla="*/ 332 h 896"/>
                <a:gd name="T12" fmla="*/ 332 w 896"/>
                <a:gd name="T13" fmla="*/ 665 h 896"/>
                <a:gd name="T14" fmla="*/ 499 w 896"/>
                <a:gd name="T15" fmla="*/ 620 h 896"/>
                <a:gd name="T16" fmla="*/ 502 w 896"/>
                <a:gd name="T17" fmla="*/ 624 h 896"/>
                <a:gd name="T18" fmla="*/ 514 w 896"/>
                <a:gd name="T19" fmla="*/ 635 h 896"/>
                <a:gd name="T20" fmla="*/ 583 w 896"/>
                <a:gd name="T21" fmla="*/ 584 h 896"/>
                <a:gd name="T22" fmla="*/ 634 w 896"/>
                <a:gd name="T23" fmla="*/ 514 h 896"/>
                <a:gd name="T24" fmla="*/ 332 w 896"/>
                <a:gd name="T25" fmla="*/ 564 h 896"/>
                <a:gd name="T26" fmla="*/ 100 w 896"/>
                <a:gd name="T27" fmla="*/ 332 h 896"/>
                <a:gd name="T28" fmla="*/ 332 w 896"/>
                <a:gd name="T29" fmla="*/ 100 h 896"/>
                <a:gd name="T30" fmla="*/ 564 w 896"/>
                <a:gd name="T31" fmla="*/ 332 h 896"/>
                <a:gd name="T32" fmla="*/ 332 w 896"/>
                <a:gd name="T33" fmla="*/ 564 h 896"/>
                <a:gd name="T34" fmla="*/ 860 w 896"/>
                <a:gd name="T35" fmla="*/ 740 h 896"/>
                <a:gd name="T36" fmla="*/ 657 w 896"/>
                <a:gd name="T37" fmla="*/ 537 h 896"/>
                <a:gd name="T38" fmla="*/ 604 w 896"/>
                <a:gd name="T39" fmla="*/ 606 h 896"/>
                <a:gd name="T40" fmla="*/ 537 w 896"/>
                <a:gd name="T41" fmla="*/ 658 h 896"/>
                <a:gd name="T42" fmla="*/ 739 w 896"/>
                <a:gd name="T43" fmla="*/ 860 h 896"/>
                <a:gd name="T44" fmla="*/ 798 w 896"/>
                <a:gd name="T45" fmla="*/ 798 h 896"/>
                <a:gd name="T46" fmla="*/ 860 w 896"/>
                <a:gd name="T47" fmla="*/ 740 h 896"/>
                <a:gd name="T48" fmla="*/ 881 w 896"/>
                <a:gd name="T49" fmla="*/ 769 h 896"/>
                <a:gd name="T50" fmla="*/ 828 w 896"/>
                <a:gd name="T51" fmla="*/ 831 h 896"/>
                <a:gd name="T52" fmla="*/ 769 w 896"/>
                <a:gd name="T53" fmla="*/ 882 h 896"/>
                <a:gd name="T54" fmla="*/ 864 w 896"/>
                <a:gd name="T55" fmla="*/ 865 h 896"/>
                <a:gd name="T56" fmla="*/ 881 w 896"/>
                <a:gd name="T57" fmla="*/ 769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96" h="896">
                  <a:moveTo>
                    <a:pt x="634" y="514"/>
                  </a:moveTo>
                  <a:lnTo>
                    <a:pt x="623" y="503"/>
                  </a:lnTo>
                  <a:cubicBezTo>
                    <a:pt x="622" y="502"/>
                    <a:pt x="621" y="501"/>
                    <a:pt x="619" y="500"/>
                  </a:cubicBezTo>
                  <a:cubicBezTo>
                    <a:pt x="648" y="451"/>
                    <a:pt x="665" y="393"/>
                    <a:pt x="665" y="332"/>
                  </a:cubicBezTo>
                  <a:cubicBezTo>
                    <a:pt x="665" y="149"/>
                    <a:pt x="516" y="0"/>
                    <a:pt x="332" y="0"/>
                  </a:cubicBezTo>
                  <a:cubicBezTo>
                    <a:pt x="149" y="0"/>
                    <a:pt x="0" y="149"/>
                    <a:pt x="0" y="332"/>
                  </a:cubicBezTo>
                  <a:cubicBezTo>
                    <a:pt x="0" y="516"/>
                    <a:pt x="149" y="665"/>
                    <a:pt x="332" y="665"/>
                  </a:cubicBezTo>
                  <a:cubicBezTo>
                    <a:pt x="393" y="665"/>
                    <a:pt x="450" y="648"/>
                    <a:pt x="499" y="620"/>
                  </a:cubicBezTo>
                  <a:cubicBezTo>
                    <a:pt x="500" y="621"/>
                    <a:pt x="501" y="622"/>
                    <a:pt x="502" y="624"/>
                  </a:cubicBezTo>
                  <a:lnTo>
                    <a:pt x="514" y="635"/>
                  </a:lnTo>
                  <a:cubicBezTo>
                    <a:pt x="536" y="622"/>
                    <a:pt x="565" y="603"/>
                    <a:pt x="583" y="584"/>
                  </a:cubicBezTo>
                  <a:cubicBezTo>
                    <a:pt x="602" y="565"/>
                    <a:pt x="621" y="536"/>
                    <a:pt x="634" y="514"/>
                  </a:cubicBezTo>
                  <a:close/>
                  <a:moveTo>
                    <a:pt x="332" y="564"/>
                  </a:moveTo>
                  <a:cubicBezTo>
                    <a:pt x="204" y="564"/>
                    <a:pt x="100" y="460"/>
                    <a:pt x="100" y="332"/>
                  </a:cubicBezTo>
                  <a:cubicBezTo>
                    <a:pt x="100" y="204"/>
                    <a:pt x="204" y="100"/>
                    <a:pt x="332" y="100"/>
                  </a:cubicBezTo>
                  <a:cubicBezTo>
                    <a:pt x="460" y="100"/>
                    <a:pt x="564" y="204"/>
                    <a:pt x="564" y="332"/>
                  </a:cubicBezTo>
                  <a:cubicBezTo>
                    <a:pt x="564" y="460"/>
                    <a:pt x="460" y="564"/>
                    <a:pt x="332" y="564"/>
                  </a:cubicBezTo>
                  <a:close/>
                  <a:moveTo>
                    <a:pt x="860" y="740"/>
                  </a:moveTo>
                  <a:lnTo>
                    <a:pt x="657" y="537"/>
                  </a:lnTo>
                  <a:cubicBezTo>
                    <a:pt x="648" y="554"/>
                    <a:pt x="633" y="577"/>
                    <a:pt x="604" y="606"/>
                  </a:cubicBezTo>
                  <a:cubicBezTo>
                    <a:pt x="576" y="634"/>
                    <a:pt x="554" y="649"/>
                    <a:pt x="537" y="658"/>
                  </a:cubicBezTo>
                  <a:lnTo>
                    <a:pt x="739" y="860"/>
                  </a:lnTo>
                  <a:cubicBezTo>
                    <a:pt x="756" y="841"/>
                    <a:pt x="780" y="816"/>
                    <a:pt x="798" y="798"/>
                  </a:cubicBezTo>
                  <a:cubicBezTo>
                    <a:pt x="817" y="779"/>
                    <a:pt x="842" y="756"/>
                    <a:pt x="860" y="740"/>
                  </a:cubicBezTo>
                  <a:close/>
                  <a:moveTo>
                    <a:pt x="881" y="769"/>
                  </a:moveTo>
                  <a:cubicBezTo>
                    <a:pt x="871" y="784"/>
                    <a:pt x="855" y="805"/>
                    <a:pt x="828" y="831"/>
                  </a:cubicBezTo>
                  <a:cubicBezTo>
                    <a:pt x="803" y="856"/>
                    <a:pt x="784" y="872"/>
                    <a:pt x="769" y="882"/>
                  </a:cubicBezTo>
                  <a:cubicBezTo>
                    <a:pt x="800" y="896"/>
                    <a:pt x="838" y="890"/>
                    <a:pt x="864" y="865"/>
                  </a:cubicBezTo>
                  <a:cubicBezTo>
                    <a:pt x="890" y="839"/>
                    <a:pt x="896" y="801"/>
                    <a:pt x="881" y="76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2" name="Rectángulo 61"/>
          <p:cNvSpPr/>
          <p:nvPr/>
        </p:nvSpPr>
        <p:spPr>
          <a:xfrm>
            <a:off x="-273727" y="-139987"/>
            <a:ext cx="892668" cy="636814"/>
          </a:xfrm>
          <a:prstGeom prst="rect">
            <a:avLst/>
          </a:prstGeom>
          <a:solidFill>
            <a:srgbClr val="9AAE04"/>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6000" dirty="0" smtClean="0"/>
              <a:t>*</a:t>
            </a:r>
            <a:endParaRPr lang="es-ES_tradnl" sz="6000" dirty="0"/>
          </a:p>
        </p:txBody>
      </p:sp>
    </p:spTree>
    <p:extLst>
      <p:ext uri="{BB962C8B-B14F-4D97-AF65-F5344CB8AC3E}">
        <p14:creationId xmlns:p14="http://schemas.microsoft.com/office/powerpoint/2010/main" val="3876796102"/>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a:spcBef>
                <a:spcPts val="3200"/>
              </a:spcBef>
            </a:pPr>
            <a:r>
              <a:rPr lang="en-US" sz="4000" b="1" cap="all" dirty="0" smtClean="0">
                <a:solidFill>
                  <a:prstClr val="black"/>
                </a:solidFill>
                <a:latin typeface="Calibri" panose="020F0502020204030204" pitchFamily="34" charset="0"/>
              </a:rPr>
              <a:t>Network </a:t>
            </a:r>
            <a:r>
              <a:rPr lang="en-US" sz="4000" b="1" cap="all" dirty="0">
                <a:solidFill>
                  <a:prstClr val="black"/>
                </a:solidFill>
                <a:latin typeface="Calibri" panose="020F0502020204030204" pitchFamily="34" charset="0"/>
              </a:rPr>
              <a:t>monitoring implementation and customer experience </a:t>
            </a:r>
          </a:p>
        </p:txBody>
      </p:sp>
      <p:sp>
        <p:nvSpPr>
          <p:cNvPr id="6"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References</a:t>
            </a:r>
            <a:endParaRPr lang="en-US" altLang="es-ES" sz="2400" b="1" dirty="0">
              <a:solidFill>
                <a:srgbClr val="A6A6A6"/>
              </a:solidFill>
              <a:latin typeface="Calibri" panose="020F0502020204030204" pitchFamily="34" charset="0"/>
            </a:endParaRPr>
          </a:p>
        </p:txBody>
      </p:sp>
      <p:sp>
        <p:nvSpPr>
          <p:cNvPr id="7" name="TextBox 6"/>
          <p:cNvSpPr txBox="1"/>
          <p:nvPr/>
        </p:nvSpPr>
        <p:spPr>
          <a:xfrm>
            <a:off x="1390800" y="1923150"/>
            <a:ext cx="21583500" cy="584775"/>
          </a:xfrm>
          <a:prstGeom prst="rect">
            <a:avLst/>
          </a:prstGeom>
          <a:noFill/>
        </p:spPr>
        <p:txBody>
          <a:bodyPr wrap="square" rtlCol="0">
            <a:spAutoFit/>
          </a:bodyPr>
          <a:lstStyle/>
          <a:p>
            <a:r>
              <a:rPr lang="en-US" sz="3200" b="1" dirty="0" smtClean="0">
                <a:latin typeface="Calibri" panose="020F0502020204030204" pitchFamily="34" charset="0"/>
              </a:rPr>
              <a:t>Video Streaming QoE Indicators</a:t>
            </a:r>
            <a:endParaRPr lang="en-US" sz="3200" b="1" dirty="0">
              <a:latin typeface="Calibri" panose="020F0502020204030204" pitchFamily="34" charset="0"/>
              <a:cs typeface="Arial" panose="020B0604020202020204" pitchFamily="34" charset="0"/>
            </a:endParaRPr>
          </a:p>
        </p:txBody>
      </p:sp>
      <p:grpSp>
        <p:nvGrpSpPr>
          <p:cNvPr id="65" name="Analytics14" descr="{&quot;Key&quot;:&quot;POWER_USER_SHAPE_ICON&quot;,&quot;Value&quot;:&quot;POWER_USER_SHAPE_ICON_STYLE_1&quot;}"/>
          <p:cNvGrpSpPr>
            <a:grpSpLocks noChangeAspect="1"/>
          </p:cNvGrpSpPr>
          <p:nvPr>
            <p:custDataLst>
              <p:tags r:id="rId2"/>
            </p:custDataLst>
          </p:nvPr>
        </p:nvGrpSpPr>
        <p:grpSpPr>
          <a:xfrm>
            <a:off x="11068203" y="5749851"/>
            <a:ext cx="850725" cy="570003"/>
            <a:chOff x="4683125" y="7820025"/>
            <a:chExt cx="1449388" cy="1243013"/>
          </a:xfrm>
          <a:solidFill>
            <a:schemeClr val="bg1"/>
          </a:solidFill>
        </p:grpSpPr>
        <p:sp>
          <p:nvSpPr>
            <p:cNvPr id="66" name="Rectangle 384"/>
            <p:cNvSpPr>
              <a:spLocks noChangeArrowheads="1"/>
            </p:cNvSpPr>
            <p:nvPr/>
          </p:nvSpPr>
          <p:spPr bwMode="auto">
            <a:xfrm>
              <a:off x="5497513" y="8212138"/>
              <a:ext cx="69850" cy="325438"/>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7" name="Rectangle 385"/>
            <p:cNvSpPr>
              <a:spLocks noChangeArrowheads="1"/>
            </p:cNvSpPr>
            <p:nvPr/>
          </p:nvSpPr>
          <p:spPr bwMode="auto">
            <a:xfrm>
              <a:off x="5610225" y="8166100"/>
              <a:ext cx="68263" cy="3714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8" name="Rectangle 386"/>
            <p:cNvSpPr>
              <a:spLocks noChangeArrowheads="1"/>
            </p:cNvSpPr>
            <p:nvPr/>
          </p:nvSpPr>
          <p:spPr bwMode="auto">
            <a:xfrm>
              <a:off x="5722938" y="8099425"/>
              <a:ext cx="68263" cy="4381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9" name="Rectangle 387"/>
            <p:cNvSpPr>
              <a:spLocks noChangeArrowheads="1"/>
            </p:cNvSpPr>
            <p:nvPr/>
          </p:nvSpPr>
          <p:spPr bwMode="auto">
            <a:xfrm>
              <a:off x="5834063" y="8240713"/>
              <a:ext cx="68263" cy="296863"/>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70" name="Rectangle 388"/>
            <p:cNvSpPr>
              <a:spLocks noChangeArrowheads="1"/>
            </p:cNvSpPr>
            <p:nvPr/>
          </p:nvSpPr>
          <p:spPr bwMode="auto">
            <a:xfrm>
              <a:off x="5945188" y="8166100"/>
              <a:ext cx="68263" cy="3714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71" name="Freeform 389"/>
            <p:cNvSpPr>
              <a:spLocks/>
            </p:cNvSpPr>
            <p:nvPr/>
          </p:nvSpPr>
          <p:spPr bwMode="auto">
            <a:xfrm>
              <a:off x="5486400" y="7985125"/>
              <a:ext cx="539750" cy="214313"/>
            </a:xfrm>
            <a:custGeom>
              <a:avLst/>
              <a:gdLst>
                <a:gd name="T0" fmla="*/ 174 w 340"/>
                <a:gd name="T1" fmla="*/ 24 h 135"/>
                <a:gd name="T2" fmla="*/ 243 w 340"/>
                <a:gd name="T3" fmla="*/ 135 h 135"/>
                <a:gd name="T4" fmla="*/ 313 w 340"/>
                <a:gd name="T5" fmla="*/ 61 h 135"/>
                <a:gd name="T6" fmla="*/ 329 w 340"/>
                <a:gd name="T7" fmla="*/ 72 h 135"/>
                <a:gd name="T8" fmla="*/ 340 w 340"/>
                <a:gd name="T9" fmla="*/ 10 h 135"/>
                <a:gd name="T10" fmla="*/ 282 w 340"/>
                <a:gd name="T11" fmla="*/ 37 h 135"/>
                <a:gd name="T12" fmla="*/ 299 w 340"/>
                <a:gd name="T13" fmla="*/ 50 h 135"/>
                <a:gd name="T14" fmla="*/ 246 w 340"/>
                <a:gd name="T15" fmla="*/ 108 h 135"/>
                <a:gd name="T16" fmla="*/ 181 w 340"/>
                <a:gd name="T17" fmla="*/ 0 h 135"/>
                <a:gd name="T18" fmla="*/ 0 w 340"/>
                <a:gd name="T19" fmla="*/ 97 h 135"/>
                <a:gd name="T20" fmla="*/ 8 w 340"/>
                <a:gd name="T21" fmla="*/ 113 h 135"/>
                <a:gd name="T22" fmla="*/ 174 w 340"/>
                <a:gd name="T23" fmla="*/ 2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135">
                  <a:moveTo>
                    <a:pt x="174" y="24"/>
                  </a:moveTo>
                  <a:lnTo>
                    <a:pt x="243" y="135"/>
                  </a:lnTo>
                  <a:lnTo>
                    <a:pt x="313" y="61"/>
                  </a:lnTo>
                  <a:lnTo>
                    <a:pt x="329" y="72"/>
                  </a:lnTo>
                  <a:lnTo>
                    <a:pt x="340" y="10"/>
                  </a:lnTo>
                  <a:lnTo>
                    <a:pt x="282" y="37"/>
                  </a:lnTo>
                  <a:lnTo>
                    <a:pt x="299" y="50"/>
                  </a:lnTo>
                  <a:lnTo>
                    <a:pt x="246" y="108"/>
                  </a:lnTo>
                  <a:lnTo>
                    <a:pt x="181" y="0"/>
                  </a:lnTo>
                  <a:lnTo>
                    <a:pt x="0" y="97"/>
                  </a:lnTo>
                  <a:lnTo>
                    <a:pt x="8" y="113"/>
                  </a:lnTo>
                  <a:lnTo>
                    <a:pt x="174" y="2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72" name="Freeform 390"/>
            <p:cNvSpPr>
              <a:spLocks/>
            </p:cNvSpPr>
            <p:nvPr/>
          </p:nvSpPr>
          <p:spPr bwMode="auto">
            <a:xfrm>
              <a:off x="5554663" y="8647113"/>
              <a:ext cx="419100" cy="415925"/>
            </a:xfrm>
            <a:custGeom>
              <a:avLst/>
              <a:gdLst>
                <a:gd name="T0" fmla="*/ 233 w 550"/>
                <a:gd name="T1" fmla="*/ 0 h 547"/>
                <a:gd name="T2" fmla="*/ 233 w 550"/>
                <a:gd name="T3" fmla="*/ 279 h 547"/>
                <a:gd name="T4" fmla="*/ 133 w 550"/>
                <a:gd name="T5" fmla="*/ 279 h 547"/>
                <a:gd name="T6" fmla="*/ 9 w 550"/>
                <a:gd name="T7" fmla="*/ 490 h 547"/>
                <a:gd name="T8" fmla="*/ 22 w 550"/>
                <a:gd name="T9" fmla="*/ 537 h 547"/>
                <a:gd name="T10" fmla="*/ 39 w 550"/>
                <a:gd name="T11" fmla="*/ 541 h 547"/>
                <a:gd name="T12" fmla="*/ 69 w 550"/>
                <a:gd name="T13" fmla="*/ 524 h 547"/>
                <a:gd name="T14" fmla="*/ 171 w 550"/>
                <a:gd name="T15" fmla="*/ 350 h 547"/>
                <a:gd name="T16" fmla="*/ 242 w 550"/>
                <a:gd name="T17" fmla="*/ 350 h 547"/>
                <a:gd name="T18" fmla="*/ 242 w 550"/>
                <a:gd name="T19" fmla="*/ 505 h 547"/>
                <a:gd name="T20" fmla="*/ 266 w 550"/>
                <a:gd name="T21" fmla="*/ 540 h 547"/>
                <a:gd name="T22" fmla="*/ 311 w 550"/>
                <a:gd name="T23" fmla="*/ 507 h 547"/>
                <a:gd name="T24" fmla="*/ 311 w 550"/>
                <a:gd name="T25" fmla="*/ 350 h 547"/>
                <a:gd name="T26" fmla="*/ 383 w 550"/>
                <a:gd name="T27" fmla="*/ 350 h 547"/>
                <a:gd name="T28" fmla="*/ 485 w 550"/>
                <a:gd name="T29" fmla="*/ 524 h 547"/>
                <a:gd name="T30" fmla="*/ 515 w 550"/>
                <a:gd name="T31" fmla="*/ 541 h 547"/>
                <a:gd name="T32" fmla="*/ 532 w 550"/>
                <a:gd name="T33" fmla="*/ 537 h 547"/>
                <a:gd name="T34" fmla="*/ 548 w 550"/>
                <a:gd name="T35" fmla="*/ 516 h 547"/>
                <a:gd name="T36" fmla="*/ 545 w 550"/>
                <a:gd name="T37" fmla="*/ 490 h 547"/>
                <a:gd name="T38" fmla="*/ 421 w 550"/>
                <a:gd name="T39" fmla="*/ 279 h 547"/>
                <a:gd name="T40" fmla="*/ 321 w 550"/>
                <a:gd name="T41" fmla="*/ 279 h 547"/>
                <a:gd name="T42" fmla="*/ 321 w 550"/>
                <a:gd name="T43" fmla="*/ 0 h 547"/>
                <a:gd name="T44" fmla="*/ 233 w 550"/>
                <a:gd name="T45"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0" h="547">
                  <a:moveTo>
                    <a:pt x="233" y="0"/>
                  </a:moveTo>
                  <a:lnTo>
                    <a:pt x="233" y="279"/>
                  </a:lnTo>
                  <a:lnTo>
                    <a:pt x="133" y="279"/>
                  </a:lnTo>
                  <a:lnTo>
                    <a:pt x="9" y="490"/>
                  </a:lnTo>
                  <a:cubicBezTo>
                    <a:pt x="0" y="506"/>
                    <a:pt x="5" y="527"/>
                    <a:pt x="22" y="537"/>
                  </a:cubicBezTo>
                  <a:cubicBezTo>
                    <a:pt x="27" y="540"/>
                    <a:pt x="33" y="541"/>
                    <a:pt x="39" y="541"/>
                  </a:cubicBezTo>
                  <a:cubicBezTo>
                    <a:pt x="51" y="541"/>
                    <a:pt x="63" y="535"/>
                    <a:pt x="69" y="524"/>
                  </a:cubicBezTo>
                  <a:lnTo>
                    <a:pt x="171" y="350"/>
                  </a:lnTo>
                  <a:lnTo>
                    <a:pt x="242" y="350"/>
                  </a:lnTo>
                  <a:lnTo>
                    <a:pt x="242" y="505"/>
                  </a:lnTo>
                  <a:cubicBezTo>
                    <a:pt x="242" y="521"/>
                    <a:pt x="251" y="535"/>
                    <a:pt x="266" y="540"/>
                  </a:cubicBezTo>
                  <a:cubicBezTo>
                    <a:pt x="289" y="547"/>
                    <a:pt x="311" y="530"/>
                    <a:pt x="311" y="507"/>
                  </a:cubicBezTo>
                  <a:lnTo>
                    <a:pt x="311" y="350"/>
                  </a:lnTo>
                  <a:lnTo>
                    <a:pt x="383" y="350"/>
                  </a:lnTo>
                  <a:lnTo>
                    <a:pt x="485" y="524"/>
                  </a:lnTo>
                  <a:cubicBezTo>
                    <a:pt x="491" y="535"/>
                    <a:pt x="503" y="541"/>
                    <a:pt x="515" y="541"/>
                  </a:cubicBezTo>
                  <a:cubicBezTo>
                    <a:pt x="521" y="541"/>
                    <a:pt x="527" y="540"/>
                    <a:pt x="532" y="537"/>
                  </a:cubicBezTo>
                  <a:cubicBezTo>
                    <a:pt x="540" y="532"/>
                    <a:pt x="546" y="525"/>
                    <a:pt x="548" y="516"/>
                  </a:cubicBezTo>
                  <a:cubicBezTo>
                    <a:pt x="550" y="507"/>
                    <a:pt x="549" y="498"/>
                    <a:pt x="545" y="490"/>
                  </a:cubicBezTo>
                  <a:lnTo>
                    <a:pt x="421" y="279"/>
                  </a:lnTo>
                  <a:lnTo>
                    <a:pt x="321" y="279"/>
                  </a:lnTo>
                  <a:lnTo>
                    <a:pt x="321" y="0"/>
                  </a:lnTo>
                  <a:lnTo>
                    <a:pt x="233"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73" name="Freeform 391"/>
            <p:cNvSpPr>
              <a:spLocks noEditPoints="1"/>
            </p:cNvSpPr>
            <p:nvPr/>
          </p:nvSpPr>
          <p:spPr bwMode="auto">
            <a:xfrm>
              <a:off x="5389563" y="7859713"/>
              <a:ext cx="742950" cy="754063"/>
            </a:xfrm>
            <a:custGeom>
              <a:avLst/>
              <a:gdLst>
                <a:gd name="T0" fmla="*/ 932 w 974"/>
                <a:gd name="T1" fmla="*/ 46 h 989"/>
                <a:gd name="T2" fmla="*/ 932 w 974"/>
                <a:gd name="T3" fmla="*/ 943 h 989"/>
                <a:gd name="T4" fmla="*/ 928 w 974"/>
                <a:gd name="T5" fmla="*/ 948 h 989"/>
                <a:gd name="T6" fmla="*/ 46 w 974"/>
                <a:gd name="T7" fmla="*/ 948 h 989"/>
                <a:gd name="T8" fmla="*/ 41 w 974"/>
                <a:gd name="T9" fmla="*/ 943 h 989"/>
                <a:gd name="T10" fmla="*/ 41 w 974"/>
                <a:gd name="T11" fmla="*/ 46 h 989"/>
                <a:gd name="T12" fmla="*/ 46 w 974"/>
                <a:gd name="T13" fmla="*/ 42 h 989"/>
                <a:gd name="T14" fmla="*/ 928 w 974"/>
                <a:gd name="T15" fmla="*/ 42 h 989"/>
                <a:gd name="T16" fmla="*/ 932 w 974"/>
                <a:gd name="T17" fmla="*/ 46 h 989"/>
                <a:gd name="T18" fmla="*/ 0 w 974"/>
                <a:gd name="T19" fmla="*/ 46 h 989"/>
                <a:gd name="T20" fmla="*/ 0 w 974"/>
                <a:gd name="T21" fmla="*/ 943 h 989"/>
                <a:gd name="T22" fmla="*/ 46 w 974"/>
                <a:gd name="T23" fmla="*/ 989 h 989"/>
                <a:gd name="T24" fmla="*/ 928 w 974"/>
                <a:gd name="T25" fmla="*/ 989 h 989"/>
                <a:gd name="T26" fmla="*/ 974 w 974"/>
                <a:gd name="T27" fmla="*/ 943 h 989"/>
                <a:gd name="T28" fmla="*/ 974 w 974"/>
                <a:gd name="T29" fmla="*/ 46 h 989"/>
                <a:gd name="T30" fmla="*/ 928 w 974"/>
                <a:gd name="T31" fmla="*/ 0 h 989"/>
                <a:gd name="T32" fmla="*/ 46 w 974"/>
                <a:gd name="T33" fmla="*/ 0 h 989"/>
                <a:gd name="T34" fmla="*/ 0 w 974"/>
                <a:gd name="T35" fmla="*/ 46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4" h="989">
                  <a:moveTo>
                    <a:pt x="932" y="46"/>
                  </a:moveTo>
                  <a:lnTo>
                    <a:pt x="932" y="943"/>
                  </a:lnTo>
                  <a:cubicBezTo>
                    <a:pt x="932" y="946"/>
                    <a:pt x="930" y="948"/>
                    <a:pt x="928" y="948"/>
                  </a:cubicBezTo>
                  <a:lnTo>
                    <a:pt x="46" y="948"/>
                  </a:lnTo>
                  <a:cubicBezTo>
                    <a:pt x="43" y="948"/>
                    <a:pt x="41" y="946"/>
                    <a:pt x="41" y="943"/>
                  </a:cubicBezTo>
                  <a:lnTo>
                    <a:pt x="41" y="46"/>
                  </a:lnTo>
                  <a:cubicBezTo>
                    <a:pt x="41" y="44"/>
                    <a:pt x="43" y="42"/>
                    <a:pt x="46" y="42"/>
                  </a:cubicBezTo>
                  <a:lnTo>
                    <a:pt x="928" y="42"/>
                  </a:lnTo>
                  <a:cubicBezTo>
                    <a:pt x="930" y="42"/>
                    <a:pt x="932" y="44"/>
                    <a:pt x="932" y="46"/>
                  </a:cubicBezTo>
                  <a:close/>
                  <a:moveTo>
                    <a:pt x="0" y="46"/>
                  </a:moveTo>
                  <a:lnTo>
                    <a:pt x="0" y="943"/>
                  </a:lnTo>
                  <a:cubicBezTo>
                    <a:pt x="0" y="968"/>
                    <a:pt x="20" y="989"/>
                    <a:pt x="46" y="989"/>
                  </a:cubicBezTo>
                  <a:lnTo>
                    <a:pt x="928" y="989"/>
                  </a:lnTo>
                  <a:cubicBezTo>
                    <a:pt x="953" y="989"/>
                    <a:pt x="974" y="968"/>
                    <a:pt x="974" y="943"/>
                  </a:cubicBezTo>
                  <a:lnTo>
                    <a:pt x="974" y="46"/>
                  </a:lnTo>
                  <a:cubicBezTo>
                    <a:pt x="974" y="21"/>
                    <a:pt x="953" y="0"/>
                    <a:pt x="928" y="0"/>
                  </a:cubicBezTo>
                  <a:lnTo>
                    <a:pt x="46" y="0"/>
                  </a:lnTo>
                  <a:cubicBezTo>
                    <a:pt x="20" y="0"/>
                    <a:pt x="0" y="21"/>
                    <a:pt x="0" y="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74" name="Freeform 392"/>
            <p:cNvSpPr>
              <a:spLocks noEditPoints="1"/>
            </p:cNvSpPr>
            <p:nvPr/>
          </p:nvSpPr>
          <p:spPr bwMode="auto">
            <a:xfrm>
              <a:off x="4683125" y="8110538"/>
              <a:ext cx="677863" cy="947738"/>
            </a:xfrm>
            <a:custGeom>
              <a:avLst/>
              <a:gdLst>
                <a:gd name="T0" fmla="*/ 320 w 889"/>
                <a:gd name="T1" fmla="*/ 103 h 1245"/>
                <a:gd name="T2" fmla="*/ 313 w 889"/>
                <a:gd name="T3" fmla="*/ 79 h 1245"/>
                <a:gd name="T4" fmla="*/ 332 w 889"/>
                <a:gd name="T5" fmla="*/ 45 h 1245"/>
                <a:gd name="T6" fmla="*/ 355 w 889"/>
                <a:gd name="T7" fmla="*/ 38 h 1245"/>
                <a:gd name="T8" fmla="*/ 377 w 889"/>
                <a:gd name="T9" fmla="*/ 45 h 1245"/>
                <a:gd name="T10" fmla="*/ 396 w 889"/>
                <a:gd name="T11" fmla="*/ 79 h 1245"/>
                <a:gd name="T12" fmla="*/ 390 w 889"/>
                <a:gd name="T13" fmla="*/ 103 h 1245"/>
                <a:gd name="T14" fmla="*/ 371 w 889"/>
                <a:gd name="T15" fmla="*/ 140 h 1245"/>
                <a:gd name="T16" fmla="*/ 426 w 889"/>
                <a:gd name="T17" fmla="*/ 377 h 1245"/>
                <a:gd name="T18" fmla="*/ 355 w 889"/>
                <a:gd name="T19" fmla="*/ 458 h 1245"/>
                <a:gd name="T20" fmla="*/ 283 w 889"/>
                <a:gd name="T21" fmla="*/ 377 h 1245"/>
                <a:gd name="T22" fmla="*/ 338 w 889"/>
                <a:gd name="T23" fmla="*/ 140 h 1245"/>
                <a:gd name="T24" fmla="*/ 320 w 889"/>
                <a:gd name="T25" fmla="*/ 103 h 1245"/>
                <a:gd name="T26" fmla="*/ 24 w 889"/>
                <a:gd name="T27" fmla="*/ 582 h 1245"/>
                <a:gd name="T28" fmla="*/ 73 w 889"/>
                <a:gd name="T29" fmla="*/ 592 h 1245"/>
                <a:gd name="T30" fmla="*/ 116 w 889"/>
                <a:gd name="T31" fmla="*/ 558 h 1245"/>
                <a:gd name="T32" fmla="*/ 171 w 889"/>
                <a:gd name="T33" fmla="*/ 325 h 1245"/>
                <a:gd name="T34" fmla="*/ 171 w 889"/>
                <a:gd name="T35" fmla="*/ 1192 h 1245"/>
                <a:gd name="T36" fmla="*/ 205 w 889"/>
                <a:gd name="T37" fmla="*/ 1245 h 1245"/>
                <a:gd name="T38" fmla="*/ 267 w 889"/>
                <a:gd name="T39" fmla="*/ 1245 h 1245"/>
                <a:gd name="T40" fmla="*/ 302 w 889"/>
                <a:gd name="T41" fmla="*/ 1190 h 1245"/>
                <a:gd name="T42" fmla="*/ 355 w 889"/>
                <a:gd name="T43" fmla="*/ 721 h 1245"/>
                <a:gd name="T44" fmla="*/ 407 w 889"/>
                <a:gd name="T45" fmla="*/ 1190 h 1245"/>
                <a:gd name="T46" fmla="*/ 442 w 889"/>
                <a:gd name="T47" fmla="*/ 1245 h 1245"/>
                <a:gd name="T48" fmla="*/ 504 w 889"/>
                <a:gd name="T49" fmla="*/ 1245 h 1245"/>
                <a:gd name="T50" fmla="*/ 538 w 889"/>
                <a:gd name="T51" fmla="*/ 1192 h 1245"/>
                <a:gd name="T52" fmla="*/ 538 w 889"/>
                <a:gd name="T53" fmla="*/ 214 h 1245"/>
                <a:gd name="T54" fmla="*/ 583 w 889"/>
                <a:gd name="T55" fmla="*/ 309 h 1245"/>
                <a:gd name="T56" fmla="*/ 712 w 889"/>
                <a:gd name="T57" fmla="*/ 351 h 1245"/>
                <a:gd name="T58" fmla="*/ 865 w 889"/>
                <a:gd name="T59" fmla="*/ 207 h 1245"/>
                <a:gd name="T60" fmla="*/ 874 w 889"/>
                <a:gd name="T61" fmla="*/ 153 h 1245"/>
                <a:gd name="T62" fmla="*/ 840 w 889"/>
                <a:gd name="T63" fmla="*/ 115 h 1245"/>
                <a:gd name="T64" fmla="*/ 783 w 889"/>
                <a:gd name="T65" fmla="*/ 129 h 1245"/>
                <a:gd name="T66" fmla="*/ 689 w 889"/>
                <a:gd name="T67" fmla="*/ 207 h 1245"/>
                <a:gd name="T68" fmla="*/ 650 w 889"/>
                <a:gd name="T69" fmla="*/ 109 h 1245"/>
                <a:gd name="T70" fmla="*/ 501 w 889"/>
                <a:gd name="T71" fmla="*/ 0 h 1245"/>
                <a:gd name="T72" fmla="*/ 355 w 889"/>
                <a:gd name="T73" fmla="*/ 0 h 1245"/>
                <a:gd name="T74" fmla="*/ 208 w 889"/>
                <a:gd name="T75" fmla="*/ 0 h 1245"/>
                <a:gd name="T76" fmla="*/ 80 w 889"/>
                <a:gd name="T77" fmla="*/ 132 h 1245"/>
                <a:gd name="T78" fmla="*/ 7 w 889"/>
                <a:gd name="T79" fmla="*/ 525 h 1245"/>
                <a:gd name="T80" fmla="*/ 24 w 889"/>
                <a:gd name="T81" fmla="*/ 582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89" h="1245">
                  <a:moveTo>
                    <a:pt x="320" y="103"/>
                  </a:moveTo>
                  <a:cubicBezTo>
                    <a:pt x="312" y="96"/>
                    <a:pt x="307" y="89"/>
                    <a:pt x="313" y="79"/>
                  </a:cubicBezTo>
                  <a:cubicBezTo>
                    <a:pt x="318" y="70"/>
                    <a:pt x="325" y="58"/>
                    <a:pt x="332" y="45"/>
                  </a:cubicBezTo>
                  <a:cubicBezTo>
                    <a:pt x="336" y="40"/>
                    <a:pt x="344" y="38"/>
                    <a:pt x="355" y="38"/>
                  </a:cubicBezTo>
                  <a:cubicBezTo>
                    <a:pt x="365" y="38"/>
                    <a:pt x="373" y="40"/>
                    <a:pt x="377" y="45"/>
                  </a:cubicBezTo>
                  <a:cubicBezTo>
                    <a:pt x="385" y="58"/>
                    <a:pt x="391" y="70"/>
                    <a:pt x="396" y="79"/>
                  </a:cubicBezTo>
                  <a:cubicBezTo>
                    <a:pt x="402" y="89"/>
                    <a:pt x="398" y="96"/>
                    <a:pt x="390" y="103"/>
                  </a:cubicBezTo>
                  <a:cubicBezTo>
                    <a:pt x="374" y="116"/>
                    <a:pt x="368" y="123"/>
                    <a:pt x="371" y="140"/>
                  </a:cubicBezTo>
                  <a:cubicBezTo>
                    <a:pt x="377" y="173"/>
                    <a:pt x="421" y="351"/>
                    <a:pt x="426" y="377"/>
                  </a:cubicBezTo>
                  <a:cubicBezTo>
                    <a:pt x="415" y="399"/>
                    <a:pt x="366" y="458"/>
                    <a:pt x="355" y="458"/>
                  </a:cubicBezTo>
                  <a:cubicBezTo>
                    <a:pt x="343" y="458"/>
                    <a:pt x="295" y="399"/>
                    <a:pt x="283" y="377"/>
                  </a:cubicBezTo>
                  <a:cubicBezTo>
                    <a:pt x="288" y="351"/>
                    <a:pt x="332" y="173"/>
                    <a:pt x="338" y="140"/>
                  </a:cubicBezTo>
                  <a:cubicBezTo>
                    <a:pt x="342" y="123"/>
                    <a:pt x="335" y="116"/>
                    <a:pt x="320" y="103"/>
                  </a:cubicBezTo>
                  <a:close/>
                  <a:moveTo>
                    <a:pt x="24" y="582"/>
                  </a:moveTo>
                  <a:cubicBezTo>
                    <a:pt x="42" y="586"/>
                    <a:pt x="55" y="589"/>
                    <a:pt x="73" y="592"/>
                  </a:cubicBezTo>
                  <a:cubicBezTo>
                    <a:pt x="96" y="596"/>
                    <a:pt x="109" y="585"/>
                    <a:pt x="116" y="558"/>
                  </a:cubicBezTo>
                  <a:cubicBezTo>
                    <a:pt x="142" y="455"/>
                    <a:pt x="151" y="418"/>
                    <a:pt x="171" y="325"/>
                  </a:cubicBezTo>
                  <a:lnTo>
                    <a:pt x="171" y="1192"/>
                  </a:lnTo>
                  <a:cubicBezTo>
                    <a:pt x="171" y="1237"/>
                    <a:pt x="187" y="1245"/>
                    <a:pt x="205" y="1245"/>
                  </a:cubicBezTo>
                  <a:lnTo>
                    <a:pt x="267" y="1245"/>
                  </a:lnTo>
                  <a:cubicBezTo>
                    <a:pt x="284" y="1245"/>
                    <a:pt x="296" y="1230"/>
                    <a:pt x="302" y="1190"/>
                  </a:cubicBezTo>
                  <a:cubicBezTo>
                    <a:pt x="312" y="1123"/>
                    <a:pt x="331" y="966"/>
                    <a:pt x="355" y="721"/>
                  </a:cubicBezTo>
                  <a:cubicBezTo>
                    <a:pt x="378" y="966"/>
                    <a:pt x="397" y="1123"/>
                    <a:pt x="407" y="1190"/>
                  </a:cubicBezTo>
                  <a:cubicBezTo>
                    <a:pt x="413" y="1230"/>
                    <a:pt x="426" y="1245"/>
                    <a:pt x="442" y="1245"/>
                  </a:cubicBezTo>
                  <a:lnTo>
                    <a:pt x="504" y="1245"/>
                  </a:lnTo>
                  <a:cubicBezTo>
                    <a:pt x="522" y="1245"/>
                    <a:pt x="538" y="1237"/>
                    <a:pt x="538" y="1192"/>
                  </a:cubicBezTo>
                  <a:lnTo>
                    <a:pt x="538" y="214"/>
                  </a:lnTo>
                  <a:cubicBezTo>
                    <a:pt x="552" y="244"/>
                    <a:pt x="568" y="276"/>
                    <a:pt x="583" y="309"/>
                  </a:cubicBezTo>
                  <a:cubicBezTo>
                    <a:pt x="608" y="361"/>
                    <a:pt x="679" y="380"/>
                    <a:pt x="712" y="351"/>
                  </a:cubicBezTo>
                  <a:cubicBezTo>
                    <a:pt x="742" y="325"/>
                    <a:pt x="840" y="231"/>
                    <a:pt x="865" y="207"/>
                  </a:cubicBezTo>
                  <a:cubicBezTo>
                    <a:pt x="886" y="188"/>
                    <a:pt x="889" y="171"/>
                    <a:pt x="874" y="153"/>
                  </a:cubicBezTo>
                  <a:cubicBezTo>
                    <a:pt x="862" y="138"/>
                    <a:pt x="853" y="129"/>
                    <a:pt x="840" y="115"/>
                  </a:cubicBezTo>
                  <a:cubicBezTo>
                    <a:pt x="832" y="105"/>
                    <a:pt x="811" y="105"/>
                    <a:pt x="783" y="129"/>
                  </a:cubicBezTo>
                  <a:cubicBezTo>
                    <a:pt x="701" y="198"/>
                    <a:pt x="715" y="186"/>
                    <a:pt x="689" y="207"/>
                  </a:cubicBezTo>
                  <a:cubicBezTo>
                    <a:pt x="677" y="175"/>
                    <a:pt x="664" y="142"/>
                    <a:pt x="650" y="109"/>
                  </a:cubicBezTo>
                  <a:cubicBezTo>
                    <a:pt x="625" y="47"/>
                    <a:pt x="583" y="0"/>
                    <a:pt x="501" y="0"/>
                  </a:cubicBezTo>
                  <a:lnTo>
                    <a:pt x="355" y="0"/>
                  </a:lnTo>
                  <a:lnTo>
                    <a:pt x="208" y="0"/>
                  </a:lnTo>
                  <a:cubicBezTo>
                    <a:pt x="127" y="0"/>
                    <a:pt x="94" y="67"/>
                    <a:pt x="80" y="132"/>
                  </a:cubicBezTo>
                  <a:cubicBezTo>
                    <a:pt x="50" y="267"/>
                    <a:pt x="33" y="381"/>
                    <a:pt x="7" y="525"/>
                  </a:cubicBezTo>
                  <a:cubicBezTo>
                    <a:pt x="0" y="562"/>
                    <a:pt x="11" y="579"/>
                    <a:pt x="24" y="582"/>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75" name="Oval 393"/>
            <p:cNvSpPr>
              <a:spLocks noChangeArrowheads="1"/>
            </p:cNvSpPr>
            <p:nvPr/>
          </p:nvSpPr>
          <p:spPr bwMode="auto">
            <a:xfrm>
              <a:off x="4852988" y="7820025"/>
              <a:ext cx="201613" cy="249238"/>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grpSp>
      <p:sp>
        <p:nvSpPr>
          <p:cNvPr id="76" name="Confirmation" descr="{&quot;Key&quot;:&quot;POWER_USER_SHAPE_ICON&quot;,&quot;Value&quot;:&quot;POWER_USER_SHAPE_ICON_STYLE_1&quot;}"/>
          <p:cNvSpPr>
            <a:spLocks noChangeAspect="1" noEditPoints="1"/>
          </p:cNvSpPr>
          <p:nvPr>
            <p:custDataLst>
              <p:tags r:id="rId3"/>
            </p:custDataLst>
          </p:nvPr>
        </p:nvSpPr>
        <p:spPr bwMode="auto">
          <a:xfrm>
            <a:off x="11269563" y="2670115"/>
            <a:ext cx="706455" cy="706455"/>
          </a:xfrm>
          <a:custGeom>
            <a:avLst/>
            <a:gdLst>
              <a:gd name="T0" fmla="*/ 911 w 5137"/>
              <a:gd name="T1" fmla="*/ 911 h 5137"/>
              <a:gd name="T2" fmla="*/ 3116 w 5137"/>
              <a:gd name="T3" fmla="*/ 911 h 5137"/>
              <a:gd name="T4" fmla="*/ 3116 w 5137"/>
              <a:gd name="T5" fmla="*/ 3115 h 5137"/>
              <a:gd name="T6" fmla="*/ 911 w 5137"/>
              <a:gd name="T7" fmla="*/ 3115 h 5137"/>
              <a:gd name="T8" fmla="*/ 911 w 5137"/>
              <a:gd name="T9" fmla="*/ 911 h 5137"/>
              <a:gd name="T10" fmla="*/ 2601 w 5137"/>
              <a:gd name="T11" fmla="*/ 1883 h 5137"/>
              <a:gd name="T12" fmla="*/ 2332 w 5137"/>
              <a:gd name="T13" fmla="*/ 2119 h 5137"/>
              <a:gd name="T14" fmla="*/ 2064 w 5137"/>
              <a:gd name="T15" fmla="*/ 2356 h 5137"/>
              <a:gd name="T16" fmla="*/ 2013 w 5137"/>
              <a:gd name="T17" fmla="*/ 2400 h 5137"/>
              <a:gd name="T18" fmla="*/ 1962 w 5137"/>
              <a:gd name="T19" fmla="*/ 2356 h 5137"/>
              <a:gd name="T20" fmla="*/ 1694 w 5137"/>
              <a:gd name="T21" fmla="*/ 2119 h 5137"/>
              <a:gd name="T22" fmla="*/ 1425 w 5137"/>
              <a:gd name="T23" fmla="*/ 1883 h 5137"/>
              <a:gd name="T24" fmla="*/ 1526 w 5137"/>
              <a:gd name="T25" fmla="*/ 1767 h 5137"/>
              <a:gd name="T26" fmla="*/ 1795 w 5137"/>
              <a:gd name="T27" fmla="*/ 2004 h 5137"/>
              <a:gd name="T28" fmla="*/ 2013 w 5137"/>
              <a:gd name="T29" fmla="*/ 2196 h 5137"/>
              <a:gd name="T30" fmla="*/ 2231 w 5137"/>
              <a:gd name="T31" fmla="*/ 2004 h 5137"/>
              <a:gd name="T32" fmla="*/ 2500 w 5137"/>
              <a:gd name="T33" fmla="*/ 1767 h 5137"/>
              <a:gd name="T34" fmla="*/ 2601 w 5137"/>
              <a:gd name="T35" fmla="*/ 1883 h 5137"/>
              <a:gd name="T36" fmla="*/ 2439 w 5137"/>
              <a:gd name="T37" fmla="*/ 1275 h 5137"/>
              <a:gd name="T38" fmla="*/ 2013 w 5137"/>
              <a:gd name="T39" fmla="*/ 1029 h 5137"/>
              <a:gd name="T40" fmla="*/ 1587 w 5137"/>
              <a:gd name="T41" fmla="*/ 1275 h 5137"/>
              <a:gd name="T42" fmla="*/ 1161 w 5137"/>
              <a:gd name="T43" fmla="*/ 1521 h 5137"/>
              <a:gd name="T44" fmla="*/ 1161 w 5137"/>
              <a:gd name="T45" fmla="*/ 2013 h 5137"/>
              <a:gd name="T46" fmla="*/ 1161 w 5137"/>
              <a:gd name="T47" fmla="*/ 2506 h 5137"/>
              <a:gd name="T48" fmla="*/ 1587 w 5137"/>
              <a:gd name="T49" fmla="*/ 2751 h 5137"/>
              <a:gd name="T50" fmla="*/ 2013 w 5137"/>
              <a:gd name="T51" fmla="*/ 2998 h 5137"/>
              <a:gd name="T52" fmla="*/ 2439 w 5137"/>
              <a:gd name="T53" fmla="*/ 2751 h 5137"/>
              <a:gd name="T54" fmla="*/ 2865 w 5137"/>
              <a:gd name="T55" fmla="*/ 2506 h 5137"/>
              <a:gd name="T56" fmla="*/ 2865 w 5137"/>
              <a:gd name="T57" fmla="*/ 2013 h 5137"/>
              <a:gd name="T58" fmla="*/ 2865 w 5137"/>
              <a:gd name="T59" fmla="*/ 1521 h 5137"/>
              <a:gd name="T60" fmla="*/ 2439 w 5137"/>
              <a:gd name="T61" fmla="*/ 1275 h 5137"/>
              <a:gd name="T62" fmla="*/ 4716 w 5137"/>
              <a:gd name="T63" fmla="*/ 5137 h 5137"/>
              <a:gd name="T64" fmla="*/ 5137 w 5137"/>
              <a:gd name="T65" fmla="*/ 4716 h 5137"/>
              <a:gd name="T66" fmla="*/ 3741 w 5137"/>
              <a:gd name="T67" fmla="*/ 3320 h 5137"/>
              <a:gd name="T68" fmla="*/ 3677 w 5137"/>
              <a:gd name="T69" fmla="*/ 3401 h 5137"/>
              <a:gd name="T70" fmla="*/ 3545 w 5137"/>
              <a:gd name="T71" fmla="*/ 3545 h 5137"/>
              <a:gd name="T72" fmla="*/ 3401 w 5137"/>
              <a:gd name="T73" fmla="*/ 3677 h 5137"/>
              <a:gd name="T74" fmla="*/ 3320 w 5137"/>
              <a:gd name="T75" fmla="*/ 3741 h 5137"/>
              <a:gd name="T76" fmla="*/ 4716 w 5137"/>
              <a:gd name="T77" fmla="*/ 5137 h 5137"/>
              <a:gd name="T78" fmla="*/ 589 w 5137"/>
              <a:gd name="T79" fmla="*/ 589 h 5137"/>
              <a:gd name="T80" fmla="*/ 589 w 5137"/>
              <a:gd name="T81" fmla="*/ 589 h 5137"/>
              <a:gd name="T82" fmla="*/ 589 w 5137"/>
              <a:gd name="T83" fmla="*/ 589 h 5137"/>
              <a:gd name="T84" fmla="*/ 0 w 5137"/>
              <a:gd name="T85" fmla="*/ 2013 h 5137"/>
              <a:gd name="T86" fmla="*/ 589 w 5137"/>
              <a:gd name="T87" fmla="*/ 3437 h 5137"/>
              <a:gd name="T88" fmla="*/ 589 w 5137"/>
              <a:gd name="T89" fmla="*/ 3437 h 5137"/>
              <a:gd name="T90" fmla="*/ 589 w 5137"/>
              <a:gd name="T91" fmla="*/ 3437 h 5137"/>
              <a:gd name="T92" fmla="*/ 2013 w 5137"/>
              <a:gd name="T93" fmla="*/ 4026 h 5137"/>
              <a:gd name="T94" fmla="*/ 3437 w 5137"/>
              <a:gd name="T95" fmla="*/ 3437 h 5137"/>
              <a:gd name="T96" fmla="*/ 3437 w 5137"/>
              <a:gd name="T97" fmla="*/ 3437 h 5137"/>
              <a:gd name="T98" fmla="*/ 3437 w 5137"/>
              <a:gd name="T99" fmla="*/ 3437 h 5137"/>
              <a:gd name="T100" fmla="*/ 4026 w 5137"/>
              <a:gd name="T101" fmla="*/ 2013 h 5137"/>
              <a:gd name="T102" fmla="*/ 3437 w 5137"/>
              <a:gd name="T103" fmla="*/ 589 h 5137"/>
              <a:gd name="T104" fmla="*/ 3437 w 5137"/>
              <a:gd name="T105" fmla="*/ 589 h 5137"/>
              <a:gd name="T106" fmla="*/ 3437 w 5137"/>
              <a:gd name="T107" fmla="*/ 589 h 5137"/>
              <a:gd name="T108" fmla="*/ 2013 w 5137"/>
              <a:gd name="T109" fmla="*/ 0 h 5137"/>
              <a:gd name="T110" fmla="*/ 589 w 5137"/>
              <a:gd name="T111" fmla="*/ 589 h 5137"/>
              <a:gd name="T112" fmla="*/ 589 w 5137"/>
              <a:gd name="T113" fmla="*/ 589 h 5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37" h="5137">
                <a:moveTo>
                  <a:pt x="911" y="911"/>
                </a:moveTo>
                <a:cubicBezTo>
                  <a:pt x="1519" y="302"/>
                  <a:pt x="2507" y="302"/>
                  <a:pt x="3116" y="911"/>
                </a:cubicBezTo>
                <a:cubicBezTo>
                  <a:pt x="3725" y="1519"/>
                  <a:pt x="3725" y="2507"/>
                  <a:pt x="3116" y="3115"/>
                </a:cubicBezTo>
                <a:cubicBezTo>
                  <a:pt x="2507" y="3725"/>
                  <a:pt x="1519" y="3725"/>
                  <a:pt x="911" y="3115"/>
                </a:cubicBezTo>
                <a:cubicBezTo>
                  <a:pt x="302" y="2507"/>
                  <a:pt x="302" y="1519"/>
                  <a:pt x="911" y="911"/>
                </a:cubicBezTo>
                <a:close/>
                <a:moveTo>
                  <a:pt x="2601" y="1883"/>
                </a:moveTo>
                <a:lnTo>
                  <a:pt x="2332" y="2119"/>
                </a:lnTo>
                <a:lnTo>
                  <a:pt x="2064" y="2356"/>
                </a:lnTo>
                <a:lnTo>
                  <a:pt x="2013" y="2400"/>
                </a:lnTo>
                <a:lnTo>
                  <a:pt x="1962" y="2356"/>
                </a:lnTo>
                <a:lnTo>
                  <a:pt x="1694" y="2119"/>
                </a:lnTo>
                <a:lnTo>
                  <a:pt x="1425" y="1883"/>
                </a:lnTo>
                <a:lnTo>
                  <a:pt x="1526" y="1767"/>
                </a:lnTo>
                <a:lnTo>
                  <a:pt x="1795" y="2004"/>
                </a:lnTo>
                <a:lnTo>
                  <a:pt x="2013" y="2196"/>
                </a:lnTo>
                <a:lnTo>
                  <a:pt x="2231" y="2004"/>
                </a:lnTo>
                <a:lnTo>
                  <a:pt x="2500" y="1767"/>
                </a:lnTo>
                <a:lnTo>
                  <a:pt x="2601" y="1883"/>
                </a:lnTo>
                <a:close/>
                <a:moveTo>
                  <a:pt x="2439" y="1275"/>
                </a:moveTo>
                <a:lnTo>
                  <a:pt x="2013" y="1029"/>
                </a:lnTo>
                <a:lnTo>
                  <a:pt x="1587" y="1275"/>
                </a:lnTo>
                <a:lnTo>
                  <a:pt x="1161" y="1521"/>
                </a:lnTo>
                <a:lnTo>
                  <a:pt x="1161" y="2013"/>
                </a:lnTo>
                <a:lnTo>
                  <a:pt x="1161" y="2506"/>
                </a:lnTo>
                <a:lnTo>
                  <a:pt x="1587" y="2751"/>
                </a:lnTo>
                <a:lnTo>
                  <a:pt x="2013" y="2998"/>
                </a:lnTo>
                <a:lnTo>
                  <a:pt x="2439" y="2751"/>
                </a:lnTo>
                <a:lnTo>
                  <a:pt x="2865" y="2506"/>
                </a:lnTo>
                <a:lnTo>
                  <a:pt x="2865" y="2013"/>
                </a:lnTo>
                <a:lnTo>
                  <a:pt x="2865" y="1521"/>
                </a:lnTo>
                <a:lnTo>
                  <a:pt x="2439" y="1275"/>
                </a:lnTo>
                <a:close/>
                <a:moveTo>
                  <a:pt x="4716" y="5137"/>
                </a:moveTo>
                <a:lnTo>
                  <a:pt x="5137" y="4716"/>
                </a:lnTo>
                <a:lnTo>
                  <a:pt x="3741" y="3320"/>
                </a:lnTo>
                <a:cubicBezTo>
                  <a:pt x="3720" y="3348"/>
                  <a:pt x="3699" y="3375"/>
                  <a:pt x="3677" y="3401"/>
                </a:cubicBezTo>
                <a:cubicBezTo>
                  <a:pt x="3635" y="3451"/>
                  <a:pt x="3591" y="3499"/>
                  <a:pt x="3545" y="3545"/>
                </a:cubicBezTo>
                <a:cubicBezTo>
                  <a:pt x="3499" y="3591"/>
                  <a:pt x="3451" y="3635"/>
                  <a:pt x="3401" y="3677"/>
                </a:cubicBezTo>
                <a:cubicBezTo>
                  <a:pt x="3375" y="3699"/>
                  <a:pt x="3348" y="3720"/>
                  <a:pt x="3320" y="3741"/>
                </a:cubicBezTo>
                <a:cubicBezTo>
                  <a:pt x="3786" y="4207"/>
                  <a:pt x="4251" y="4672"/>
                  <a:pt x="4716" y="5137"/>
                </a:cubicBezTo>
                <a:close/>
                <a:moveTo>
                  <a:pt x="589" y="589"/>
                </a:moveTo>
                <a:lnTo>
                  <a:pt x="589" y="589"/>
                </a:lnTo>
                <a:lnTo>
                  <a:pt x="589" y="589"/>
                </a:lnTo>
                <a:cubicBezTo>
                  <a:pt x="196" y="982"/>
                  <a:pt x="0" y="1498"/>
                  <a:pt x="0" y="2013"/>
                </a:cubicBezTo>
                <a:cubicBezTo>
                  <a:pt x="0" y="2528"/>
                  <a:pt x="196" y="3043"/>
                  <a:pt x="589" y="3437"/>
                </a:cubicBezTo>
                <a:lnTo>
                  <a:pt x="589" y="3437"/>
                </a:lnTo>
                <a:lnTo>
                  <a:pt x="589" y="3437"/>
                </a:lnTo>
                <a:cubicBezTo>
                  <a:pt x="983" y="3830"/>
                  <a:pt x="1498" y="4026"/>
                  <a:pt x="2013" y="4026"/>
                </a:cubicBezTo>
                <a:cubicBezTo>
                  <a:pt x="2528" y="4026"/>
                  <a:pt x="3043" y="3830"/>
                  <a:pt x="3437" y="3437"/>
                </a:cubicBezTo>
                <a:lnTo>
                  <a:pt x="3437" y="3437"/>
                </a:lnTo>
                <a:lnTo>
                  <a:pt x="3437" y="3437"/>
                </a:lnTo>
                <a:cubicBezTo>
                  <a:pt x="3830" y="3043"/>
                  <a:pt x="4026" y="2528"/>
                  <a:pt x="4026" y="2013"/>
                </a:cubicBezTo>
                <a:cubicBezTo>
                  <a:pt x="4026" y="1498"/>
                  <a:pt x="3830" y="982"/>
                  <a:pt x="3437" y="589"/>
                </a:cubicBezTo>
                <a:lnTo>
                  <a:pt x="3437" y="589"/>
                </a:lnTo>
                <a:lnTo>
                  <a:pt x="3437" y="589"/>
                </a:lnTo>
                <a:cubicBezTo>
                  <a:pt x="3043" y="196"/>
                  <a:pt x="2528" y="0"/>
                  <a:pt x="2013" y="0"/>
                </a:cubicBezTo>
                <a:cubicBezTo>
                  <a:pt x="1498" y="0"/>
                  <a:pt x="983" y="196"/>
                  <a:pt x="589" y="589"/>
                </a:cubicBezTo>
                <a:lnTo>
                  <a:pt x="589" y="5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grpSp>
        <p:nvGrpSpPr>
          <p:cNvPr id="4" name="Group 3"/>
          <p:cNvGrpSpPr/>
          <p:nvPr/>
        </p:nvGrpSpPr>
        <p:grpSpPr>
          <a:xfrm>
            <a:off x="781142" y="2873756"/>
            <a:ext cx="11194876" cy="5693164"/>
            <a:chOff x="787574" y="2974586"/>
            <a:chExt cx="9496426" cy="5693164"/>
          </a:xfrm>
        </p:grpSpPr>
        <p:sp>
          <p:nvSpPr>
            <p:cNvPr id="51" name="Rectángulo 4"/>
            <p:cNvSpPr/>
            <p:nvPr/>
          </p:nvSpPr>
          <p:spPr>
            <a:xfrm>
              <a:off x="787574" y="2974586"/>
              <a:ext cx="9496426" cy="648000"/>
            </a:xfrm>
            <a:prstGeom prst="rect">
              <a:avLst/>
            </a:prstGeom>
            <a:solidFill>
              <a:srgbClr val="A4BA09"/>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2400" b="1" dirty="0" smtClean="0">
                  <a:solidFill>
                    <a:prstClr val="white"/>
                  </a:solidFill>
                  <a:latin typeface="Calibri" panose="020F0502020204030204" pitchFamily="34" charset="0"/>
                  <a:cs typeface="Arial" panose="020B0604020202020204" pitchFamily="34" charset="0"/>
                </a:rPr>
                <a:t>Summary</a:t>
              </a:r>
              <a:endParaRPr lang="en-US" sz="2400" b="1" dirty="0">
                <a:solidFill>
                  <a:prstClr val="white"/>
                </a:solidFill>
                <a:latin typeface="Calibri" panose="020F0502020204030204" pitchFamily="34" charset="0"/>
                <a:cs typeface="Arial" panose="020B0604020202020204" pitchFamily="34" charset="0"/>
              </a:endParaRPr>
            </a:p>
          </p:txBody>
        </p:sp>
        <p:sp>
          <p:nvSpPr>
            <p:cNvPr id="52" name="Rectángulo 7"/>
            <p:cNvSpPr/>
            <p:nvPr/>
          </p:nvSpPr>
          <p:spPr>
            <a:xfrm>
              <a:off x="787574" y="3710342"/>
              <a:ext cx="9496426" cy="4957408"/>
            </a:xfrm>
            <a:prstGeom prst="rect">
              <a:avLst/>
            </a:prstGeom>
            <a:solidFill>
              <a:schemeClr val="bg1"/>
            </a:solidFill>
            <a:ln>
              <a:solidFill>
                <a:srgbClr val="A4BA09"/>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marL="114300" defTabSz="1219170">
                <a:spcBef>
                  <a:spcPts val="300"/>
                </a:spcBef>
              </a:pPr>
              <a:r>
                <a:rPr lang="en-US" sz="2400" b="1" dirty="0" smtClean="0">
                  <a:solidFill>
                    <a:schemeClr val="tx1"/>
                  </a:solidFill>
                  <a:latin typeface="Calibri" panose="020F0502020204030204" pitchFamily="34" charset="0"/>
                  <a:cs typeface="Arial" panose="020B0604020202020204" pitchFamily="34" charset="0"/>
                </a:rPr>
                <a:t>Factors influencing video QoE</a:t>
              </a:r>
            </a:p>
            <a:p>
              <a:pPr marL="457200" indent="-342900" defTabSz="1219170">
                <a:spcBef>
                  <a:spcPts val="300"/>
                </a:spcBef>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Waiting time, video adaptation, video quality and video duration</a:t>
              </a:r>
            </a:p>
            <a:p>
              <a:pPr marL="114300" defTabSz="1219170">
                <a:spcBef>
                  <a:spcPts val="300"/>
                </a:spcBef>
              </a:pPr>
              <a:r>
                <a:rPr lang="en-US" sz="2400" b="1" dirty="0" smtClean="0">
                  <a:solidFill>
                    <a:schemeClr val="tx1"/>
                  </a:solidFill>
                  <a:latin typeface="Calibri" panose="020F0502020204030204" pitchFamily="34" charset="0"/>
                  <a:cs typeface="Arial" panose="020B0604020202020204" pitchFamily="34" charset="0"/>
                </a:rPr>
                <a:t>Shortcomings of existing target models</a:t>
              </a:r>
            </a:p>
            <a:p>
              <a:pPr marL="457200" indent="-342900" defTabSz="1219170">
                <a:spcBef>
                  <a:spcPts val="300"/>
                </a:spcBef>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Developed for certain types of video (appetitive or progressive)</a:t>
              </a:r>
            </a:p>
            <a:p>
              <a:pPr marL="457200" indent="-342900" defTabSz="1219170">
                <a:spcBef>
                  <a:spcPts val="300"/>
                </a:spcBef>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Some of the influence factors are considerate</a:t>
              </a:r>
            </a:p>
            <a:p>
              <a:pPr marL="114300" defTabSz="1219170">
                <a:spcBef>
                  <a:spcPts val="300"/>
                </a:spcBef>
              </a:pPr>
              <a:r>
                <a:rPr lang="en-US" sz="2400" b="1" dirty="0" smtClean="0">
                  <a:solidFill>
                    <a:schemeClr val="tx1"/>
                  </a:solidFill>
                  <a:latin typeface="Calibri" panose="020F0502020204030204" pitchFamily="34" charset="0"/>
                  <a:cs typeface="Arial" panose="020B0604020202020204" pitchFamily="34" charset="0"/>
                </a:rPr>
                <a:t>Proposal of the indicator for the estimation of the video experience</a:t>
              </a:r>
            </a:p>
            <a:p>
              <a:pPr marL="457200" indent="-342900" defTabSz="1219170">
                <a:spcBef>
                  <a:spcPts val="300"/>
                </a:spcBef>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Video quality (SD, HD, SHD), video interruptions (number and duration) and quality level changes</a:t>
              </a:r>
            </a:p>
            <a:p>
              <a:pPr marL="457200" indent="-342900" defTabSz="1219170">
                <a:spcBef>
                  <a:spcPts val="300"/>
                </a:spcBef>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Hybrid model: adaptive and progressive</a:t>
              </a:r>
            </a:p>
            <a:p>
              <a:pPr marL="114300" defTabSz="1219170">
                <a:spcBef>
                  <a:spcPts val="300"/>
                </a:spcBef>
              </a:pPr>
              <a:r>
                <a:rPr lang="en-US" sz="2400" b="1" dirty="0" smtClean="0">
                  <a:solidFill>
                    <a:schemeClr val="tx1"/>
                  </a:solidFill>
                  <a:latin typeface="Calibri" panose="020F0502020204030204" pitchFamily="34" charset="0"/>
                  <a:cs typeface="Arial" panose="020B0604020202020204" pitchFamily="34" charset="0"/>
                </a:rPr>
                <a:t>Analysis of SDR records of real customers captured with DPI Sandvine</a:t>
              </a:r>
            </a:p>
            <a:p>
              <a:pPr marL="457200" indent="-342900" defTabSz="1219170">
                <a:spcBef>
                  <a:spcPts val="300"/>
                </a:spcBef>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MOS estimate (scales from 1 to 5) to measure experience</a:t>
              </a:r>
            </a:p>
            <a:p>
              <a:pPr marL="457200" indent="-342900" defTabSz="1219170">
                <a:spcBef>
                  <a:spcPts val="300"/>
                </a:spcBef>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Near real-time monitoring of video user experience</a:t>
              </a:r>
              <a:endParaRPr lang="en-US" sz="2400" dirty="0">
                <a:solidFill>
                  <a:schemeClr val="tx1"/>
                </a:solidFill>
                <a:latin typeface="Calibri" panose="020F0502020204030204" pitchFamily="34" charset="0"/>
                <a:cs typeface="Arial" panose="020B0604020202020204" pitchFamily="34" charset="0"/>
              </a:endParaRPr>
            </a:p>
          </p:txBody>
        </p:sp>
      </p:grpSp>
      <p:grpSp>
        <p:nvGrpSpPr>
          <p:cNvPr id="87" name="Group 86"/>
          <p:cNvGrpSpPr/>
          <p:nvPr/>
        </p:nvGrpSpPr>
        <p:grpSpPr>
          <a:xfrm>
            <a:off x="12347246" y="2873756"/>
            <a:ext cx="11194876" cy="9615610"/>
            <a:chOff x="787574" y="2974586"/>
            <a:chExt cx="9496426" cy="9615610"/>
          </a:xfrm>
        </p:grpSpPr>
        <p:sp>
          <p:nvSpPr>
            <p:cNvPr id="88" name="Rectángulo 4"/>
            <p:cNvSpPr/>
            <p:nvPr/>
          </p:nvSpPr>
          <p:spPr>
            <a:xfrm>
              <a:off x="787574" y="2974586"/>
              <a:ext cx="9496426" cy="648000"/>
            </a:xfrm>
            <a:prstGeom prst="rect">
              <a:avLst/>
            </a:prstGeom>
            <a:solidFill>
              <a:srgbClr val="A4BA09"/>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2400" b="1" dirty="0" smtClean="0">
                  <a:solidFill>
                    <a:prstClr val="white"/>
                  </a:solidFill>
                  <a:latin typeface="Calibri" panose="020F0502020204030204" pitchFamily="34" charset="0"/>
                  <a:cs typeface="Arial" panose="020B0604020202020204" pitchFamily="34" charset="0"/>
                </a:rPr>
                <a:t>Proposal Model</a:t>
              </a:r>
              <a:endParaRPr lang="en-US" sz="2400" b="1" dirty="0">
                <a:solidFill>
                  <a:prstClr val="white"/>
                </a:solidFill>
                <a:latin typeface="Calibri" panose="020F0502020204030204" pitchFamily="34" charset="0"/>
                <a:cs typeface="Arial" panose="020B0604020202020204" pitchFamily="34" charset="0"/>
              </a:endParaRPr>
            </a:p>
          </p:txBody>
        </p:sp>
        <p:sp>
          <p:nvSpPr>
            <p:cNvPr id="89" name="Rectángulo 7"/>
            <p:cNvSpPr/>
            <p:nvPr/>
          </p:nvSpPr>
          <p:spPr>
            <a:xfrm>
              <a:off x="787574" y="3710341"/>
              <a:ext cx="9496426" cy="8879855"/>
            </a:xfrm>
            <a:prstGeom prst="rect">
              <a:avLst/>
            </a:prstGeom>
            <a:solidFill>
              <a:schemeClr val="bg1"/>
            </a:solidFill>
            <a:ln>
              <a:solidFill>
                <a:srgbClr val="A4BA09"/>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b" anchorCtr="0"/>
            <a:lstStyle/>
            <a:p>
              <a:pPr marL="457200" indent="-342900" defTabSz="1219170">
                <a:buFont typeface="Arial" panose="020B0604020202020204" pitchFamily="34" charset="0"/>
                <a:buChar char="•"/>
              </a:pPr>
              <a:endParaRPr lang="en-US" sz="2400" dirty="0">
                <a:solidFill>
                  <a:schemeClr val="tx1"/>
                </a:solidFill>
                <a:latin typeface="Calibri" panose="020F0502020204030204" pitchFamily="34" charset="0"/>
                <a:cs typeface="Arial" panose="020B0604020202020204" pitchFamily="34" charset="0"/>
              </a:endParaRPr>
            </a:p>
          </p:txBody>
        </p:sp>
      </p:grpSp>
      <p:pic>
        <p:nvPicPr>
          <p:cNvPr id="9" name="Picture 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4100000" y="4058434"/>
            <a:ext cx="7198829" cy="4733545"/>
          </a:xfrm>
          <a:prstGeom prst="rect">
            <a:avLst/>
          </a:prstGeom>
        </p:spPr>
      </p:pic>
      <p:pic>
        <p:nvPicPr>
          <p:cNvPr id="10" name="Picture 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3300363" y="9135246"/>
            <a:ext cx="8999090" cy="2968579"/>
          </a:xfrm>
          <a:prstGeom prst="rect">
            <a:avLst/>
          </a:prstGeom>
        </p:spPr>
      </p:pic>
      <p:sp>
        <p:nvSpPr>
          <p:cNvPr id="12" name="Rectangle 11"/>
          <p:cNvSpPr/>
          <p:nvPr/>
        </p:nvSpPr>
        <p:spPr>
          <a:xfrm>
            <a:off x="17335383" y="8826760"/>
            <a:ext cx="1136786" cy="369332"/>
          </a:xfrm>
          <a:prstGeom prst="rect">
            <a:avLst/>
          </a:prstGeom>
        </p:spPr>
        <p:txBody>
          <a:bodyPr wrap="none">
            <a:spAutoFit/>
          </a:bodyPr>
          <a:lstStyle/>
          <a:p>
            <a:r>
              <a:rPr lang="en-US" b="1" dirty="0" smtClean="0">
                <a:latin typeface="Calibri" panose="020F0502020204030204" pitchFamily="34" charset="0"/>
                <a:cs typeface="Arial" panose="020B0604020202020204" pitchFamily="34" charset="0"/>
              </a:rPr>
              <a:t>Definition</a:t>
            </a:r>
            <a:endParaRPr lang="en-US" b="1" dirty="0">
              <a:latin typeface="Calibri" panose="020F0502020204030204" pitchFamily="34" charset="0"/>
            </a:endParaRPr>
          </a:p>
        </p:txBody>
      </p:sp>
      <p:sp>
        <p:nvSpPr>
          <p:cNvPr id="90" name="Rectangle 89"/>
          <p:cNvSpPr/>
          <p:nvPr/>
        </p:nvSpPr>
        <p:spPr>
          <a:xfrm>
            <a:off x="16806392" y="3702921"/>
            <a:ext cx="1976054" cy="369332"/>
          </a:xfrm>
          <a:prstGeom prst="rect">
            <a:avLst/>
          </a:prstGeom>
        </p:spPr>
        <p:txBody>
          <a:bodyPr wrap="none">
            <a:spAutoFit/>
          </a:bodyPr>
          <a:lstStyle/>
          <a:p>
            <a:r>
              <a:rPr lang="en-US" b="1" dirty="0" smtClean="0">
                <a:latin typeface="Calibri" panose="020F0502020204030204" pitchFamily="34" charset="0"/>
                <a:cs typeface="Arial" panose="020B0604020202020204" pitchFamily="34" charset="0"/>
              </a:rPr>
              <a:t>Sandvine SVR Map</a:t>
            </a:r>
            <a:endParaRPr lang="en-US" b="1" dirty="0">
              <a:latin typeface="Calibri" panose="020F0502020204030204" pitchFamily="34" charset="0"/>
            </a:endParaRPr>
          </a:p>
        </p:txBody>
      </p:sp>
      <p:grpSp>
        <p:nvGrpSpPr>
          <p:cNvPr id="92" name="Group 91"/>
          <p:cNvGrpSpPr/>
          <p:nvPr/>
        </p:nvGrpSpPr>
        <p:grpSpPr>
          <a:xfrm>
            <a:off x="781142" y="8765708"/>
            <a:ext cx="11194876" cy="3737775"/>
            <a:chOff x="787574" y="2974586"/>
            <a:chExt cx="9496426" cy="3737775"/>
          </a:xfrm>
        </p:grpSpPr>
        <p:sp>
          <p:nvSpPr>
            <p:cNvPr id="93" name="Rectángulo 4"/>
            <p:cNvSpPr/>
            <p:nvPr/>
          </p:nvSpPr>
          <p:spPr>
            <a:xfrm>
              <a:off x="787574" y="2974586"/>
              <a:ext cx="9496426" cy="648000"/>
            </a:xfrm>
            <a:prstGeom prst="rect">
              <a:avLst/>
            </a:prstGeom>
            <a:solidFill>
              <a:srgbClr val="A4BA09"/>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2400" b="1" dirty="0" smtClean="0">
                  <a:solidFill>
                    <a:prstClr val="white"/>
                  </a:solidFill>
                  <a:latin typeface="Calibri" panose="020F0502020204030204" pitchFamily="34" charset="0"/>
                  <a:cs typeface="Arial" panose="020B0604020202020204" pitchFamily="34" charset="0"/>
                </a:rPr>
                <a:t>Results</a:t>
              </a:r>
              <a:endParaRPr lang="en-US" sz="2400" b="1" dirty="0">
                <a:solidFill>
                  <a:prstClr val="white"/>
                </a:solidFill>
                <a:latin typeface="Calibri" panose="020F0502020204030204" pitchFamily="34" charset="0"/>
                <a:cs typeface="Arial" panose="020B0604020202020204" pitchFamily="34" charset="0"/>
              </a:endParaRPr>
            </a:p>
          </p:txBody>
        </p:sp>
        <p:sp>
          <p:nvSpPr>
            <p:cNvPr id="94" name="Rectángulo 7"/>
            <p:cNvSpPr/>
            <p:nvPr/>
          </p:nvSpPr>
          <p:spPr>
            <a:xfrm>
              <a:off x="787574" y="3710342"/>
              <a:ext cx="9496426" cy="3002019"/>
            </a:xfrm>
            <a:prstGeom prst="rect">
              <a:avLst/>
            </a:prstGeom>
            <a:solidFill>
              <a:schemeClr val="bg1"/>
            </a:solidFill>
            <a:ln>
              <a:solidFill>
                <a:srgbClr val="A4BA09"/>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marL="457200" indent="-342900" defTabSz="1219170">
                <a:lnSpc>
                  <a:spcPct val="110000"/>
                </a:lnSpc>
                <a:spcBef>
                  <a:spcPts val="600"/>
                </a:spcBef>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Video Experience Indicator Model (MOS video 1.0)</a:t>
              </a:r>
            </a:p>
            <a:p>
              <a:pPr marL="457200" indent="-342900" defTabSz="1219170">
                <a:lnSpc>
                  <a:spcPct val="110000"/>
                </a:lnSpc>
                <a:spcBef>
                  <a:spcPts val="600"/>
                </a:spcBef>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Calculation of the MOS video in SDR records of real customers</a:t>
              </a:r>
            </a:p>
            <a:p>
              <a:pPr marL="457200" indent="-342900" defTabSz="1219170">
                <a:lnSpc>
                  <a:spcPct val="110000"/>
                </a:lnSpc>
                <a:spcBef>
                  <a:spcPts val="600"/>
                </a:spcBef>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Indicator can be applied for progressive and adaptive video</a:t>
              </a:r>
            </a:p>
            <a:p>
              <a:pPr marL="457200" indent="-342900" defTabSz="1219170">
                <a:lnSpc>
                  <a:spcPct val="110000"/>
                </a:lnSpc>
                <a:spcBef>
                  <a:spcPts val="600"/>
                </a:spcBef>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Measure the experience of apps like YouTube and Netflix</a:t>
              </a:r>
            </a:p>
            <a:p>
              <a:pPr marL="457200" indent="-342900" defTabSz="1219170">
                <a:buFont typeface="Arial" panose="020B0604020202020204" pitchFamily="34" charset="0"/>
                <a:buChar char="•"/>
              </a:pPr>
              <a:endParaRPr lang="en-US" sz="2400" dirty="0">
                <a:solidFill>
                  <a:schemeClr val="tx1"/>
                </a:solidFill>
                <a:latin typeface="Calibri" panose="020F0502020204030204" pitchFamily="34" charset="0"/>
                <a:cs typeface="Arial" panose="020B0604020202020204" pitchFamily="34" charset="0"/>
              </a:endParaRPr>
            </a:p>
          </p:txBody>
        </p:sp>
      </p:grpSp>
      <p:pic>
        <p:nvPicPr>
          <p:cNvPr id="95" name="Imagen 5"/>
          <p:cNvPicPr>
            <a:picLocks noChangeAspect="1"/>
          </p:cNvPicPr>
          <p:nvPr/>
        </p:nvPicPr>
        <p:blipFill>
          <a:blip r:embed="rId14"/>
          <a:stretch>
            <a:fillRect/>
          </a:stretch>
        </p:blipFill>
        <p:spPr>
          <a:xfrm>
            <a:off x="13851203" y="12119625"/>
            <a:ext cx="1282100" cy="310812"/>
          </a:xfrm>
          <a:prstGeom prst="rect">
            <a:avLst/>
          </a:prstGeom>
        </p:spPr>
      </p:pic>
      <p:pic>
        <p:nvPicPr>
          <p:cNvPr id="96" name="Imagen 7"/>
          <p:cNvPicPr>
            <a:picLocks noChangeAspect="1"/>
          </p:cNvPicPr>
          <p:nvPr/>
        </p:nvPicPr>
        <p:blipFill>
          <a:blip r:embed="rId15"/>
          <a:stretch>
            <a:fillRect/>
          </a:stretch>
        </p:blipFill>
        <p:spPr>
          <a:xfrm>
            <a:off x="16079627" y="12147649"/>
            <a:ext cx="3070233" cy="254764"/>
          </a:xfrm>
          <a:prstGeom prst="rect">
            <a:avLst/>
          </a:prstGeom>
        </p:spPr>
      </p:pic>
      <p:pic>
        <p:nvPicPr>
          <p:cNvPr id="97" name="Imagen 6"/>
          <p:cNvPicPr>
            <a:picLocks noChangeAspect="1"/>
          </p:cNvPicPr>
          <p:nvPr/>
        </p:nvPicPr>
        <p:blipFill>
          <a:blip r:embed="rId16"/>
          <a:stretch>
            <a:fillRect/>
          </a:stretch>
        </p:blipFill>
        <p:spPr>
          <a:xfrm>
            <a:off x="19259931" y="12155826"/>
            <a:ext cx="4154126" cy="238411"/>
          </a:xfrm>
          <a:prstGeom prst="rect">
            <a:avLst/>
          </a:prstGeom>
        </p:spPr>
      </p:pic>
      <p:grpSp>
        <p:nvGrpSpPr>
          <p:cNvPr id="99" name="Analytics14" descr="{&quot;Key&quot;:&quot;POWER_USER_SHAPE_ICON&quot;,&quot;Value&quot;:&quot;POWER_USER_SHAPE_ICON_STYLE_1&quot;}"/>
          <p:cNvGrpSpPr>
            <a:grpSpLocks noChangeAspect="1"/>
          </p:cNvGrpSpPr>
          <p:nvPr>
            <p:custDataLst>
              <p:tags r:id="rId4"/>
            </p:custDataLst>
          </p:nvPr>
        </p:nvGrpSpPr>
        <p:grpSpPr>
          <a:xfrm>
            <a:off x="11030469" y="8812557"/>
            <a:ext cx="850725" cy="570003"/>
            <a:chOff x="4683125" y="7820025"/>
            <a:chExt cx="1449388" cy="1243013"/>
          </a:xfrm>
          <a:solidFill>
            <a:schemeClr val="bg1"/>
          </a:solidFill>
        </p:grpSpPr>
        <p:sp>
          <p:nvSpPr>
            <p:cNvPr id="100" name="Rectangle 384"/>
            <p:cNvSpPr>
              <a:spLocks noChangeArrowheads="1"/>
            </p:cNvSpPr>
            <p:nvPr/>
          </p:nvSpPr>
          <p:spPr bwMode="auto">
            <a:xfrm>
              <a:off x="5497513" y="8212138"/>
              <a:ext cx="69850" cy="325438"/>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01" name="Rectangle 385"/>
            <p:cNvSpPr>
              <a:spLocks noChangeArrowheads="1"/>
            </p:cNvSpPr>
            <p:nvPr/>
          </p:nvSpPr>
          <p:spPr bwMode="auto">
            <a:xfrm>
              <a:off x="5610225" y="8166100"/>
              <a:ext cx="68263" cy="3714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02" name="Rectangle 386"/>
            <p:cNvSpPr>
              <a:spLocks noChangeArrowheads="1"/>
            </p:cNvSpPr>
            <p:nvPr/>
          </p:nvSpPr>
          <p:spPr bwMode="auto">
            <a:xfrm>
              <a:off x="5722938" y="8099425"/>
              <a:ext cx="68263" cy="4381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03" name="Rectangle 387"/>
            <p:cNvSpPr>
              <a:spLocks noChangeArrowheads="1"/>
            </p:cNvSpPr>
            <p:nvPr/>
          </p:nvSpPr>
          <p:spPr bwMode="auto">
            <a:xfrm>
              <a:off x="5834063" y="8240713"/>
              <a:ext cx="68263" cy="296863"/>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04" name="Rectangle 388"/>
            <p:cNvSpPr>
              <a:spLocks noChangeArrowheads="1"/>
            </p:cNvSpPr>
            <p:nvPr/>
          </p:nvSpPr>
          <p:spPr bwMode="auto">
            <a:xfrm>
              <a:off x="5945188" y="8166100"/>
              <a:ext cx="68263" cy="3714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05" name="Freeform 389"/>
            <p:cNvSpPr>
              <a:spLocks/>
            </p:cNvSpPr>
            <p:nvPr/>
          </p:nvSpPr>
          <p:spPr bwMode="auto">
            <a:xfrm>
              <a:off x="5486400" y="7985125"/>
              <a:ext cx="539750" cy="214313"/>
            </a:xfrm>
            <a:custGeom>
              <a:avLst/>
              <a:gdLst>
                <a:gd name="T0" fmla="*/ 174 w 340"/>
                <a:gd name="T1" fmla="*/ 24 h 135"/>
                <a:gd name="T2" fmla="*/ 243 w 340"/>
                <a:gd name="T3" fmla="*/ 135 h 135"/>
                <a:gd name="T4" fmla="*/ 313 w 340"/>
                <a:gd name="T5" fmla="*/ 61 h 135"/>
                <a:gd name="T6" fmla="*/ 329 w 340"/>
                <a:gd name="T7" fmla="*/ 72 h 135"/>
                <a:gd name="T8" fmla="*/ 340 w 340"/>
                <a:gd name="T9" fmla="*/ 10 h 135"/>
                <a:gd name="T10" fmla="*/ 282 w 340"/>
                <a:gd name="T11" fmla="*/ 37 h 135"/>
                <a:gd name="T12" fmla="*/ 299 w 340"/>
                <a:gd name="T13" fmla="*/ 50 h 135"/>
                <a:gd name="T14" fmla="*/ 246 w 340"/>
                <a:gd name="T15" fmla="*/ 108 h 135"/>
                <a:gd name="T16" fmla="*/ 181 w 340"/>
                <a:gd name="T17" fmla="*/ 0 h 135"/>
                <a:gd name="T18" fmla="*/ 0 w 340"/>
                <a:gd name="T19" fmla="*/ 97 h 135"/>
                <a:gd name="T20" fmla="*/ 8 w 340"/>
                <a:gd name="T21" fmla="*/ 113 h 135"/>
                <a:gd name="T22" fmla="*/ 174 w 340"/>
                <a:gd name="T23" fmla="*/ 2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135">
                  <a:moveTo>
                    <a:pt x="174" y="24"/>
                  </a:moveTo>
                  <a:lnTo>
                    <a:pt x="243" y="135"/>
                  </a:lnTo>
                  <a:lnTo>
                    <a:pt x="313" y="61"/>
                  </a:lnTo>
                  <a:lnTo>
                    <a:pt x="329" y="72"/>
                  </a:lnTo>
                  <a:lnTo>
                    <a:pt x="340" y="10"/>
                  </a:lnTo>
                  <a:lnTo>
                    <a:pt x="282" y="37"/>
                  </a:lnTo>
                  <a:lnTo>
                    <a:pt x="299" y="50"/>
                  </a:lnTo>
                  <a:lnTo>
                    <a:pt x="246" y="108"/>
                  </a:lnTo>
                  <a:lnTo>
                    <a:pt x="181" y="0"/>
                  </a:lnTo>
                  <a:lnTo>
                    <a:pt x="0" y="97"/>
                  </a:lnTo>
                  <a:lnTo>
                    <a:pt x="8" y="113"/>
                  </a:lnTo>
                  <a:lnTo>
                    <a:pt x="174" y="2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06" name="Freeform 390"/>
            <p:cNvSpPr>
              <a:spLocks/>
            </p:cNvSpPr>
            <p:nvPr/>
          </p:nvSpPr>
          <p:spPr bwMode="auto">
            <a:xfrm>
              <a:off x="5554663" y="8647113"/>
              <a:ext cx="419100" cy="415925"/>
            </a:xfrm>
            <a:custGeom>
              <a:avLst/>
              <a:gdLst>
                <a:gd name="T0" fmla="*/ 233 w 550"/>
                <a:gd name="T1" fmla="*/ 0 h 547"/>
                <a:gd name="T2" fmla="*/ 233 w 550"/>
                <a:gd name="T3" fmla="*/ 279 h 547"/>
                <a:gd name="T4" fmla="*/ 133 w 550"/>
                <a:gd name="T5" fmla="*/ 279 h 547"/>
                <a:gd name="T6" fmla="*/ 9 w 550"/>
                <a:gd name="T7" fmla="*/ 490 h 547"/>
                <a:gd name="T8" fmla="*/ 22 w 550"/>
                <a:gd name="T9" fmla="*/ 537 h 547"/>
                <a:gd name="T10" fmla="*/ 39 w 550"/>
                <a:gd name="T11" fmla="*/ 541 h 547"/>
                <a:gd name="T12" fmla="*/ 69 w 550"/>
                <a:gd name="T13" fmla="*/ 524 h 547"/>
                <a:gd name="T14" fmla="*/ 171 w 550"/>
                <a:gd name="T15" fmla="*/ 350 h 547"/>
                <a:gd name="T16" fmla="*/ 242 w 550"/>
                <a:gd name="T17" fmla="*/ 350 h 547"/>
                <a:gd name="T18" fmla="*/ 242 w 550"/>
                <a:gd name="T19" fmla="*/ 505 h 547"/>
                <a:gd name="T20" fmla="*/ 266 w 550"/>
                <a:gd name="T21" fmla="*/ 540 h 547"/>
                <a:gd name="T22" fmla="*/ 311 w 550"/>
                <a:gd name="T23" fmla="*/ 507 h 547"/>
                <a:gd name="T24" fmla="*/ 311 w 550"/>
                <a:gd name="T25" fmla="*/ 350 h 547"/>
                <a:gd name="T26" fmla="*/ 383 w 550"/>
                <a:gd name="T27" fmla="*/ 350 h 547"/>
                <a:gd name="T28" fmla="*/ 485 w 550"/>
                <a:gd name="T29" fmla="*/ 524 h 547"/>
                <a:gd name="T30" fmla="*/ 515 w 550"/>
                <a:gd name="T31" fmla="*/ 541 h 547"/>
                <a:gd name="T32" fmla="*/ 532 w 550"/>
                <a:gd name="T33" fmla="*/ 537 h 547"/>
                <a:gd name="T34" fmla="*/ 548 w 550"/>
                <a:gd name="T35" fmla="*/ 516 h 547"/>
                <a:gd name="T36" fmla="*/ 545 w 550"/>
                <a:gd name="T37" fmla="*/ 490 h 547"/>
                <a:gd name="T38" fmla="*/ 421 w 550"/>
                <a:gd name="T39" fmla="*/ 279 h 547"/>
                <a:gd name="T40" fmla="*/ 321 w 550"/>
                <a:gd name="T41" fmla="*/ 279 h 547"/>
                <a:gd name="T42" fmla="*/ 321 w 550"/>
                <a:gd name="T43" fmla="*/ 0 h 547"/>
                <a:gd name="T44" fmla="*/ 233 w 550"/>
                <a:gd name="T45"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0" h="547">
                  <a:moveTo>
                    <a:pt x="233" y="0"/>
                  </a:moveTo>
                  <a:lnTo>
                    <a:pt x="233" y="279"/>
                  </a:lnTo>
                  <a:lnTo>
                    <a:pt x="133" y="279"/>
                  </a:lnTo>
                  <a:lnTo>
                    <a:pt x="9" y="490"/>
                  </a:lnTo>
                  <a:cubicBezTo>
                    <a:pt x="0" y="506"/>
                    <a:pt x="5" y="527"/>
                    <a:pt x="22" y="537"/>
                  </a:cubicBezTo>
                  <a:cubicBezTo>
                    <a:pt x="27" y="540"/>
                    <a:pt x="33" y="541"/>
                    <a:pt x="39" y="541"/>
                  </a:cubicBezTo>
                  <a:cubicBezTo>
                    <a:pt x="51" y="541"/>
                    <a:pt x="63" y="535"/>
                    <a:pt x="69" y="524"/>
                  </a:cubicBezTo>
                  <a:lnTo>
                    <a:pt x="171" y="350"/>
                  </a:lnTo>
                  <a:lnTo>
                    <a:pt x="242" y="350"/>
                  </a:lnTo>
                  <a:lnTo>
                    <a:pt x="242" y="505"/>
                  </a:lnTo>
                  <a:cubicBezTo>
                    <a:pt x="242" y="521"/>
                    <a:pt x="251" y="535"/>
                    <a:pt x="266" y="540"/>
                  </a:cubicBezTo>
                  <a:cubicBezTo>
                    <a:pt x="289" y="547"/>
                    <a:pt x="311" y="530"/>
                    <a:pt x="311" y="507"/>
                  </a:cubicBezTo>
                  <a:lnTo>
                    <a:pt x="311" y="350"/>
                  </a:lnTo>
                  <a:lnTo>
                    <a:pt x="383" y="350"/>
                  </a:lnTo>
                  <a:lnTo>
                    <a:pt x="485" y="524"/>
                  </a:lnTo>
                  <a:cubicBezTo>
                    <a:pt x="491" y="535"/>
                    <a:pt x="503" y="541"/>
                    <a:pt x="515" y="541"/>
                  </a:cubicBezTo>
                  <a:cubicBezTo>
                    <a:pt x="521" y="541"/>
                    <a:pt x="527" y="540"/>
                    <a:pt x="532" y="537"/>
                  </a:cubicBezTo>
                  <a:cubicBezTo>
                    <a:pt x="540" y="532"/>
                    <a:pt x="546" y="525"/>
                    <a:pt x="548" y="516"/>
                  </a:cubicBezTo>
                  <a:cubicBezTo>
                    <a:pt x="550" y="507"/>
                    <a:pt x="549" y="498"/>
                    <a:pt x="545" y="490"/>
                  </a:cubicBezTo>
                  <a:lnTo>
                    <a:pt x="421" y="279"/>
                  </a:lnTo>
                  <a:lnTo>
                    <a:pt x="321" y="279"/>
                  </a:lnTo>
                  <a:lnTo>
                    <a:pt x="321" y="0"/>
                  </a:lnTo>
                  <a:lnTo>
                    <a:pt x="233"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07" name="Freeform 391"/>
            <p:cNvSpPr>
              <a:spLocks noEditPoints="1"/>
            </p:cNvSpPr>
            <p:nvPr/>
          </p:nvSpPr>
          <p:spPr bwMode="auto">
            <a:xfrm>
              <a:off x="5389563" y="7859713"/>
              <a:ext cx="742950" cy="754063"/>
            </a:xfrm>
            <a:custGeom>
              <a:avLst/>
              <a:gdLst>
                <a:gd name="T0" fmla="*/ 932 w 974"/>
                <a:gd name="T1" fmla="*/ 46 h 989"/>
                <a:gd name="T2" fmla="*/ 932 w 974"/>
                <a:gd name="T3" fmla="*/ 943 h 989"/>
                <a:gd name="T4" fmla="*/ 928 w 974"/>
                <a:gd name="T5" fmla="*/ 948 h 989"/>
                <a:gd name="T6" fmla="*/ 46 w 974"/>
                <a:gd name="T7" fmla="*/ 948 h 989"/>
                <a:gd name="T8" fmla="*/ 41 w 974"/>
                <a:gd name="T9" fmla="*/ 943 h 989"/>
                <a:gd name="T10" fmla="*/ 41 w 974"/>
                <a:gd name="T11" fmla="*/ 46 h 989"/>
                <a:gd name="T12" fmla="*/ 46 w 974"/>
                <a:gd name="T13" fmla="*/ 42 h 989"/>
                <a:gd name="T14" fmla="*/ 928 w 974"/>
                <a:gd name="T15" fmla="*/ 42 h 989"/>
                <a:gd name="T16" fmla="*/ 932 w 974"/>
                <a:gd name="T17" fmla="*/ 46 h 989"/>
                <a:gd name="T18" fmla="*/ 0 w 974"/>
                <a:gd name="T19" fmla="*/ 46 h 989"/>
                <a:gd name="T20" fmla="*/ 0 w 974"/>
                <a:gd name="T21" fmla="*/ 943 h 989"/>
                <a:gd name="T22" fmla="*/ 46 w 974"/>
                <a:gd name="T23" fmla="*/ 989 h 989"/>
                <a:gd name="T24" fmla="*/ 928 w 974"/>
                <a:gd name="T25" fmla="*/ 989 h 989"/>
                <a:gd name="T26" fmla="*/ 974 w 974"/>
                <a:gd name="T27" fmla="*/ 943 h 989"/>
                <a:gd name="T28" fmla="*/ 974 w 974"/>
                <a:gd name="T29" fmla="*/ 46 h 989"/>
                <a:gd name="T30" fmla="*/ 928 w 974"/>
                <a:gd name="T31" fmla="*/ 0 h 989"/>
                <a:gd name="T32" fmla="*/ 46 w 974"/>
                <a:gd name="T33" fmla="*/ 0 h 989"/>
                <a:gd name="T34" fmla="*/ 0 w 974"/>
                <a:gd name="T35" fmla="*/ 46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4" h="989">
                  <a:moveTo>
                    <a:pt x="932" y="46"/>
                  </a:moveTo>
                  <a:lnTo>
                    <a:pt x="932" y="943"/>
                  </a:lnTo>
                  <a:cubicBezTo>
                    <a:pt x="932" y="946"/>
                    <a:pt x="930" y="948"/>
                    <a:pt x="928" y="948"/>
                  </a:cubicBezTo>
                  <a:lnTo>
                    <a:pt x="46" y="948"/>
                  </a:lnTo>
                  <a:cubicBezTo>
                    <a:pt x="43" y="948"/>
                    <a:pt x="41" y="946"/>
                    <a:pt x="41" y="943"/>
                  </a:cubicBezTo>
                  <a:lnTo>
                    <a:pt x="41" y="46"/>
                  </a:lnTo>
                  <a:cubicBezTo>
                    <a:pt x="41" y="44"/>
                    <a:pt x="43" y="42"/>
                    <a:pt x="46" y="42"/>
                  </a:cubicBezTo>
                  <a:lnTo>
                    <a:pt x="928" y="42"/>
                  </a:lnTo>
                  <a:cubicBezTo>
                    <a:pt x="930" y="42"/>
                    <a:pt x="932" y="44"/>
                    <a:pt x="932" y="46"/>
                  </a:cubicBezTo>
                  <a:close/>
                  <a:moveTo>
                    <a:pt x="0" y="46"/>
                  </a:moveTo>
                  <a:lnTo>
                    <a:pt x="0" y="943"/>
                  </a:lnTo>
                  <a:cubicBezTo>
                    <a:pt x="0" y="968"/>
                    <a:pt x="20" y="989"/>
                    <a:pt x="46" y="989"/>
                  </a:cubicBezTo>
                  <a:lnTo>
                    <a:pt x="928" y="989"/>
                  </a:lnTo>
                  <a:cubicBezTo>
                    <a:pt x="953" y="989"/>
                    <a:pt x="974" y="968"/>
                    <a:pt x="974" y="943"/>
                  </a:cubicBezTo>
                  <a:lnTo>
                    <a:pt x="974" y="46"/>
                  </a:lnTo>
                  <a:cubicBezTo>
                    <a:pt x="974" y="21"/>
                    <a:pt x="953" y="0"/>
                    <a:pt x="928" y="0"/>
                  </a:cubicBezTo>
                  <a:lnTo>
                    <a:pt x="46" y="0"/>
                  </a:lnTo>
                  <a:cubicBezTo>
                    <a:pt x="20" y="0"/>
                    <a:pt x="0" y="21"/>
                    <a:pt x="0" y="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08" name="Freeform 392"/>
            <p:cNvSpPr>
              <a:spLocks noEditPoints="1"/>
            </p:cNvSpPr>
            <p:nvPr/>
          </p:nvSpPr>
          <p:spPr bwMode="auto">
            <a:xfrm>
              <a:off x="4683125" y="8110538"/>
              <a:ext cx="677863" cy="947738"/>
            </a:xfrm>
            <a:custGeom>
              <a:avLst/>
              <a:gdLst>
                <a:gd name="T0" fmla="*/ 320 w 889"/>
                <a:gd name="T1" fmla="*/ 103 h 1245"/>
                <a:gd name="T2" fmla="*/ 313 w 889"/>
                <a:gd name="T3" fmla="*/ 79 h 1245"/>
                <a:gd name="T4" fmla="*/ 332 w 889"/>
                <a:gd name="T5" fmla="*/ 45 h 1245"/>
                <a:gd name="T6" fmla="*/ 355 w 889"/>
                <a:gd name="T7" fmla="*/ 38 h 1245"/>
                <a:gd name="T8" fmla="*/ 377 w 889"/>
                <a:gd name="T9" fmla="*/ 45 h 1245"/>
                <a:gd name="T10" fmla="*/ 396 w 889"/>
                <a:gd name="T11" fmla="*/ 79 h 1245"/>
                <a:gd name="T12" fmla="*/ 390 w 889"/>
                <a:gd name="T13" fmla="*/ 103 h 1245"/>
                <a:gd name="T14" fmla="*/ 371 w 889"/>
                <a:gd name="T15" fmla="*/ 140 h 1245"/>
                <a:gd name="T16" fmla="*/ 426 w 889"/>
                <a:gd name="T17" fmla="*/ 377 h 1245"/>
                <a:gd name="T18" fmla="*/ 355 w 889"/>
                <a:gd name="T19" fmla="*/ 458 h 1245"/>
                <a:gd name="T20" fmla="*/ 283 w 889"/>
                <a:gd name="T21" fmla="*/ 377 h 1245"/>
                <a:gd name="T22" fmla="*/ 338 w 889"/>
                <a:gd name="T23" fmla="*/ 140 h 1245"/>
                <a:gd name="T24" fmla="*/ 320 w 889"/>
                <a:gd name="T25" fmla="*/ 103 h 1245"/>
                <a:gd name="T26" fmla="*/ 24 w 889"/>
                <a:gd name="T27" fmla="*/ 582 h 1245"/>
                <a:gd name="T28" fmla="*/ 73 w 889"/>
                <a:gd name="T29" fmla="*/ 592 h 1245"/>
                <a:gd name="T30" fmla="*/ 116 w 889"/>
                <a:gd name="T31" fmla="*/ 558 h 1245"/>
                <a:gd name="T32" fmla="*/ 171 w 889"/>
                <a:gd name="T33" fmla="*/ 325 h 1245"/>
                <a:gd name="T34" fmla="*/ 171 w 889"/>
                <a:gd name="T35" fmla="*/ 1192 h 1245"/>
                <a:gd name="T36" fmla="*/ 205 w 889"/>
                <a:gd name="T37" fmla="*/ 1245 h 1245"/>
                <a:gd name="T38" fmla="*/ 267 w 889"/>
                <a:gd name="T39" fmla="*/ 1245 h 1245"/>
                <a:gd name="T40" fmla="*/ 302 w 889"/>
                <a:gd name="T41" fmla="*/ 1190 h 1245"/>
                <a:gd name="T42" fmla="*/ 355 w 889"/>
                <a:gd name="T43" fmla="*/ 721 h 1245"/>
                <a:gd name="T44" fmla="*/ 407 w 889"/>
                <a:gd name="T45" fmla="*/ 1190 h 1245"/>
                <a:gd name="T46" fmla="*/ 442 w 889"/>
                <a:gd name="T47" fmla="*/ 1245 h 1245"/>
                <a:gd name="T48" fmla="*/ 504 w 889"/>
                <a:gd name="T49" fmla="*/ 1245 h 1245"/>
                <a:gd name="T50" fmla="*/ 538 w 889"/>
                <a:gd name="T51" fmla="*/ 1192 h 1245"/>
                <a:gd name="T52" fmla="*/ 538 w 889"/>
                <a:gd name="T53" fmla="*/ 214 h 1245"/>
                <a:gd name="T54" fmla="*/ 583 w 889"/>
                <a:gd name="T55" fmla="*/ 309 h 1245"/>
                <a:gd name="T56" fmla="*/ 712 w 889"/>
                <a:gd name="T57" fmla="*/ 351 h 1245"/>
                <a:gd name="T58" fmla="*/ 865 w 889"/>
                <a:gd name="T59" fmla="*/ 207 h 1245"/>
                <a:gd name="T60" fmla="*/ 874 w 889"/>
                <a:gd name="T61" fmla="*/ 153 h 1245"/>
                <a:gd name="T62" fmla="*/ 840 w 889"/>
                <a:gd name="T63" fmla="*/ 115 h 1245"/>
                <a:gd name="T64" fmla="*/ 783 w 889"/>
                <a:gd name="T65" fmla="*/ 129 h 1245"/>
                <a:gd name="T66" fmla="*/ 689 w 889"/>
                <a:gd name="T67" fmla="*/ 207 h 1245"/>
                <a:gd name="T68" fmla="*/ 650 w 889"/>
                <a:gd name="T69" fmla="*/ 109 h 1245"/>
                <a:gd name="T70" fmla="*/ 501 w 889"/>
                <a:gd name="T71" fmla="*/ 0 h 1245"/>
                <a:gd name="T72" fmla="*/ 355 w 889"/>
                <a:gd name="T73" fmla="*/ 0 h 1245"/>
                <a:gd name="T74" fmla="*/ 208 w 889"/>
                <a:gd name="T75" fmla="*/ 0 h 1245"/>
                <a:gd name="T76" fmla="*/ 80 w 889"/>
                <a:gd name="T77" fmla="*/ 132 h 1245"/>
                <a:gd name="T78" fmla="*/ 7 w 889"/>
                <a:gd name="T79" fmla="*/ 525 h 1245"/>
                <a:gd name="T80" fmla="*/ 24 w 889"/>
                <a:gd name="T81" fmla="*/ 582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89" h="1245">
                  <a:moveTo>
                    <a:pt x="320" y="103"/>
                  </a:moveTo>
                  <a:cubicBezTo>
                    <a:pt x="312" y="96"/>
                    <a:pt x="307" y="89"/>
                    <a:pt x="313" y="79"/>
                  </a:cubicBezTo>
                  <a:cubicBezTo>
                    <a:pt x="318" y="70"/>
                    <a:pt x="325" y="58"/>
                    <a:pt x="332" y="45"/>
                  </a:cubicBezTo>
                  <a:cubicBezTo>
                    <a:pt x="336" y="40"/>
                    <a:pt x="344" y="38"/>
                    <a:pt x="355" y="38"/>
                  </a:cubicBezTo>
                  <a:cubicBezTo>
                    <a:pt x="365" y="38"/>
                    <a:pt x="373" y="40"/>
                    <a:pt x="377" y="45"/>
                  </a:cubicBezTo>
                  <a:cubicBezTo>
                    <a:pt x="385" y="58"/>
                    <a:pt x="391" y="70"/>
                    <a:pt x="396" y="79"/>
                  </a:cubicBezTo>
                  <a:cubicBezTo>
                    <a:pt x="402" y="89"/>
                    <a:pt x="398" y="96"/>
                    <a:pt x="390" y="103"/>
                  </a:cubicBezTo>
                  <a:cubicBezTo>
                    <a:pt x="374" y="116"/>
                    <a:pt x="368" y="123"/>
                    <a:pt x="371" y="140"/>
                  </a:cubicBezTo>
                  <a:cubicBezTo>
                    <a:pt x="377" y="173"/>
                    <a:pt x="421" y="351"/>
                    <a:pt x="426" y="377"/>
                  </a:cubicBezTo>
                  <a:cubicBezTo>
                    <a:pt x="415" y="399"/>
                    <a:pt x="366" y="458"/>
                    <a:pt x="355" y="458"/>
                  </a:cubicBezTo>
                  <a:cubicBezTo>
                    <a:pt x="343" y="458"/>
                    <a:pt x="295" y="399"/>
                    <a:pt x="283" y="377"/>
                  </a:cubicBezTo>
                  <a:cubicBezTo>
                    <a:pt x="288" y="351"/>
                    <a:pt x="332" y="173"/>
                    <a:pt x="338" y="140"/>
                  </a:cubicBezTo>
                  <a:cubicBezTo>
                    <a:pt x="342" y="123"/>
                    <a:pt x="335" y="116"/>
                    <a:pt x="320" y="103"/>
                  </a:cubicBezTo>
                  <a:close/>
                  <a:moveTo>
                    <a:pt x="24" y="582"/>
                  </a:moveTo>
                  <a:cubicBezTo>
                    <a:pt x="42" y="586"/>
                    <a:pt x="55" y="589"/>
                    <a:pt x="73" y="592"/>
                  </a:cubicBezTo>
                  <a:cubicBezTo>
                    <a:pt x="96" y="596"/>
                    <a:pt x="109" y="585"/>
                    <a:pt x="116" y="558"/>
                  </a:cubicBezTo>
                  <a:cubicBezTo>
                    <a:pt x="142" y="455"/>
                    <a:pt x="151" y="418"/>
                    <a:pt x="171" y="325"/>
                  </a:cubicBezTo>
                  <a:lnTo>
                    <a:pt x="171" y="1192"/>
                  </a:lnTo>
                  <a:cubicBezTo>
                    <a:pt x="171" y="1237"/>
                    <a:pt x="187" y="1245"/>
                    <a:pt x="205" y="1245"/>
                  </a:cubicBezTo>
                  <a:lnTo>
                    <a:pt x="267" y="1245"/>
                  </a:lnTo>
                  <a:cubicBezTo>
                    <a:pt x="284" y="1245"/>
                    <a:pt x="296" y="1230"/>
                    <a:pt x="302" y="1190"/>
                  </a:cubicBezTo>
                  <a:cubicBezTo>
                    <a:pt x="312" y="1123"/>
                    <a:pt x="331" y="966"/>
                    <a:pt x="355" y="721"/>
                  </a:cubicBezTo>
                  <a:cubicBezTo>
                    <a:pt x="378" y="966"/>
                    <a:pt x="397" y="1123"/>
                    <a:pt x="407" y="1190"/>
                  </a:cubicBezTo>
                  <a:cubicBezTo>
                    <a:pt x="413" y="1230"/>
                    <a:pt x="426" y="1245"/>
                    <a:pt x="442" y="1245"/>
                  </a:cubicBezTo>
                  <a:lnTo>
                    <a:pt x="504" y="1245"/>
                  </a:lnTo>
                  <a:cubicBezTo>
                    <a:pt x="522" y="1245"/>
                    <a:pt x="538" y="1237"/>
                    <a:pt x="538" y="1192"/>
                  </a:cubicBezTo>
                  <a:lnTo>
                    <a:pt x="538" y="214"/>
                  </a:lnTo>
                  <a:cubicBezTo>
                    <a:pt x="552" y="244"/>
                    <a:pt x="568" y="276"/>
                    <a:pt x="583" y="309"/>
                  </a:cubicBezTo>
                  <a:cubicBezTo>
                    <a:pt x="608" y="361"/>
                    <a:pt x="679" y="380"/>
                    <a:pt x="712" y="351"/>
                  </a:cubicBezTo>
                  <a:cubicBezTo>
                    <a:pt x="742" y="325"/>
                    <a:pt x="840" y="231"/>
                    <a:pt x="865" y="207"/>
                  </a:cubicBezTo>
                  <a:cubicBezTo>
                    <a:pt x="886" y="188"/>
                    <a:pt x="889" y="171"/>
                    <a:pt x="874" y="153"/>
                  </a:cubicBezTo>
                  <a:cubicBezTo>
                    <a:pt x="862" y="138"/>
                    <a:pt x="853" y="129"/>
                    <a:pt x="840" y="115"/>
                  </a:cubicBezTo>
                  <a:cubicBezTo>
                    <a:pt x="832" y="105"/>
                    <a:pt x="811" y="105"/>
                    <a:pt x="783" y="129"/>
                  </a:cubicBezTo>
                  <a:cubicBezTo>
                    <a:pt x="701" y="198"/>
                    <a:pt x="715" y="186"/>
                    <a:pt x="689" y="207"/>
                  </a:cubicBezTo>
                  <a:cubicBezTo>
                    <a:pt x="677" y="175"/>
                    <a:pt x="664" y="142"/>
                    <a:pt x="650" y="109"/>
                  </a:cubicBezTo>
                  <a:cubicBezTo>
                    <a:pt x="625" y="47"/>
                    <a:pt x="583" y="0"/>
                    <a:pt x="501" y="0"/>
                  </a:cubicBezTo>
                  <a:lnTo>
                    <a:pt x="355" y="0"/>
                  </a:lnTo>
                  <a:lnTo>
                    <a:pt x="208" y="0"/>
                  </a:lnTo>
                  <a:cubicBezTo>
                    <a:pt x="127" y="0"/>
                    <a:pt x="94" y="67"/>
                    <a:pt x="80" y="132"/>
                  </a:cubicBezTo>
                  <a:cubicBezTo>
                    <a:pt x="50" y="267"/>
                    <a:pt x="33" y="381"/>
                    <a:pt x="7" y="525"/>
                  </a:cubicBezTo>
                  <a:cubicBezTo>
                    <a:pt x="0" y="562"/>
                    <a:pt x="11" y="579"/>
                    <a:pt x="24" y="582"/>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09" name="Oval 393"/>
            <p:cNvSpPr>
              <a:spLocks noChangeArrowheads="1"/>
            </p:cNvSpPr>
            <p:nvPr/>
          </p:nvSpPr>
          <p:spPr bwMode="auto">
            <a:xfrm>
              <a:off x="4852988" y="7820025"/>
              <a:ext cx="201613" cy="249238"/>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grpSp>
      <p:grpSp>
        <p:nvGrpSpPr>
          <p:cNvPr id="110" name="View" descr="{&quot;Key&quot;:&quot;POWER_USER_SHAPE_ICON&quot;,&quot;Value&quot;:&quot;POWER_USER_SHAPE_ICON_STYLE_1&quot;}"/>
          <p:cNvGrpSpPr>
            <a:grpSpLocks noChangeAspect="1"/>
          </p:cNvGrpSpPr>
          <p:nvPr>
            <p:custDataLst>
              <p:tags r:id="rId5"/>
            </p:custDataLst>
          </p:nvPr>
        </p:nvGrpSpPr>
        <p:grpSpPr bwMode="auto">
          <a:xfrm>
            <a:off x="11047233" y="2941011"/>
            <a:ext cx="809265" cy="542925"/>
            <a:chOff x="122" y="162"/>
            <a:chExt cx="237" cy="159"/>
          </a:xfrm>
          <a:solidFill>
            <a:schemeClr val="bg1"/>
          </a:solidFill>
        </p:grpSpPr>
        <p:sp>
          <p:nvSpPr>
            <p:cNvPr id="111" name="View"/>
            <p:cNvSpPr>
              <a:spLocks noEditPoints="1"/>
            </p:cNvSpPr>
            <p:nvPr>
              <p:custDataLst>
                <p:tags r:id="rId8"/>
              </p:custDataLst>
            </p:nvPr>
          </p:nvSpPr>
          <p:spPr bwMode="auto">
            <a:xfrm>
              <a:off x="122" y="162"/>
              <a:ext cx="237" cy="159"/>
            </a:xfrm>
            <a:custGeom>
              <a:avLst/>
              <a:gdLst>
                <a:gd name="T0" fmla="*/ 530 w 560"/>
                <a:gd name="T1" fmla="*/ 146 h 375"/>
                <a:gd name="T2" fmla="*/ 473 w 560"/>
                <a:gd name="T3" fmla="*/ 87 h 375"/>
                <a:gd name="T4" fmla="*/ 280 w 560"/>
                <a:gd name="T5" fmla="*/ 0 h 375"/>
                <a:gd name="T6" fmla="*/ 87 w 560"/>
                <a:gd name="T7" fmla="*/ 87 h 375"/>
                <a:gd name="T8" fmla="*/ 30 w 560"/>
                <a:gd name="T9" fmla="*/ 146 h 375"/>
                <a:gd name="T10" fmla="*/ 0 w 560"/>
                <a:gd name="T11" fmla="*/ 187 h 375"/>
                <a:gd name="T12" fmla="*/ 30 w 560"/>
                <a:gd name="T13" fmla="*/ 228 h 375"/>
                <a:gd name="T14" fmla="*/ 87 w 560"/>
                <a:gd name="T15" fmla="*/ 287 h 375"/>
                <a:gd name="T16" fmla="*/ 280 w 560"/>
                <a:gd name="T17" fmla="*/ 375 h 375"/>
                <a:gd name="T18" fmla="*/ 473 w 560"/>
                <a:gd name="T19" fmla="*/ 287 h 375"/>
                <a:gd name="T20" fmla="*/ 530 w 560"/>
                <a:gd name="T21" fmla="*/ 228 h 375"/>
                <a:gd name="T22" fmla="*/ 560 w 560"/>
                <a:gd name="T23" fmla="*/ 187 h 375"/>
                <a:gd name="T24" fmla="*/ 530 w 560"/>
                <a:gd name="T25" fmla="*/ 146 h 375"/>
                <a:gd name="T26" fmla="*/ 440 w 560"/>
                <a:gd name="T27" fmla="*/ 250 h 375"/>
                <a:gd name="T28" fmla="*/ 280 w 560"/>
                <a:gd name="T29" fmla="*/ 325 h 375"/>
                <a:gd name="T30" fmla="*/ 120 w 560"/>
                <a:gd name="T31" fmla="*/ 250 h 375"/>
                <a:gd name="T32" fmla="*/ 69 w 560"/>
                <a:gd name="T33" fmla="*/ 196 h 375"/>
                <a:gd name="T34" fmla="*/ 61 w 560"/>
                <a:gd name="T35" fmla="*/ 187 h 375"/>
                <a:gd name="T36" fmla="*/ 120 w 560"/>
                <a:gd name="T37" fmla="*/ 124 h 375"/>
                <a:gd name="T38" fmla="*/ 280 w 560"/>
                <a:gd name="T39" fmla="*/ 50 h 375"/>
                <a:gd name="T40" fmla="*/ 440 w 560"/>
                <a:gd name="T41" fmla="*/ 124 h 375"/>
                <a:gd name="T42" fmla="*/ 499 w 560"/>
                <a:gd name="T43" fmla="*/ 187 h 375"/>
                <a:gd name="T44" fmla="*/ 440 w 560"/>
                <a:gd name="T45" fmla="*/ 25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0" h="375">
                  <a:moveTo>
                    <a:pt x="530" y="146"/>
                  </a:moveTo>
                  <a:cubicBezTo>
                    <a:pt x="513" y="126"/>
                    <a:pt x="494" y="106"/>
                    <a:pt x="473" y="87"/>
                  </a:cubicBezTo>
                  <a:cubicBezTo>
                    <a:pt x="413" y="33"/>
                    <a:pt x="348" y="0"/>
                    <a:pt x="280" y="0"/>
                  </a:cubicBezTo>
                  <a:cubicBezTo>
                    <a:pt x="212" y="0"/>
                    <a:pt x="147" y="33"/>
                    <a:pt x="87" y="87"/>
                  </a:cubicBezTo>
                  <a:cubicBezTo>
                    <a:pt x="66" y="106"/>
                    <a:pt x="47" y="126"/>
                    <a:pt x="30" y="146"/>
                  </a:cubicBezTo>
                  <a:cubicBezTo>
                    <a:pt x="20" y="158"/>
                    <a:pt x="0" y="187"/>
                    <a:pt x="0" y="187"/>
                  </a:cubicBezTo>
                  <a:cubicBezTo>
                    <a:pt x="0" y="187"/>
                    <a:pt x="20" y="216"/>
                    <a:pt x="30" y="228"/>
                  </a:cubicBezTo>
                  <a:cubicBezTo>
                    <a:pt x="47" y="248"/>
                    <a:pt x="66" y="268"/>
                    <a:pt x="87" y="287"/>
                  </a:cubicBezTo>
                  <a:cubicBezTo>
                    <a:pt x="147" y="341"/>
                    <a:pt x="212" y="375"/>
                    <a:pt x="280" y="375"/>
                  </a:cubicBezTo>
                  <a:cubicBezTo>
                    <a:pt x="348" y="375"/>
                    <a:pt x="413" y="341"/>
                    <a:pt x="473" y="287"/>
                  </a:cubicBezTo>
                  <a:cubicBezTo>
                    <a:pt x="494" y="268"/>
                    <a:pt x="513" y="248"/>
                    <a:pt x="530" y="228"/>
                  </a:cubicBezTo>
                  <a:cubicBezTo>
                    <a:pt x="540" y="216"/>
                    <a:pt x="560" y="187"/>
                    <a:pt x="560" y="187"/>
                  </a:cubicBezTo>
                  <a:cubicBezTo>
                    <a:pt x="560" y="187"/>
                    <a:pt x="540" y="158"/>
                    <a:pt x="530" y="146"/>
                  </a:cubicBezTo>
                  <a:close/>
                  <a:moveTo>
                    <a:pt x="440" y="250"/>
                  </a:moveTo>
                  <a:cubicBezTo>
                    <a:pt x="388" y="297"/>
                    <a:pt x="333" y="325"/>
                    <a:pt x="280" y="325"/>
                  </a:cubicBezTo>
                  <a:cubicBezTo>
                    <a:pt x="227" y="325"/>
                    <a:pt x="172" y="297"/>
                    <a:pt x="120" y="250"/>
                  </a:cubicBezTo>
                  <a:cubicBezTo>
                    <a:pt x="101" y="233"/>
                    <a:pt x="84" y="215"/>
                    <a:pt x="69" y="196"/>
                  </a:cubicBezTo>
                  <a:cubicBezTo>
                    <a:pt x="66" y="193"/>
                    <a:pt x="64" y="190"/>
                    <a:pt x="61" y="187"/>
                  </a:cubicBezTo>
                  <a:cubicBezTo>
                    <a:pt x="64" y="184"/>
                    <a:pt x="101" y="141"/>
                    <a:pt x="120" y="124"/>
                  </a:cubicBezTo>
                  <a:cubicBezTo>
                    <a:pt x="172" y="77"/>
                    <a:pt x="227" y="50"/>
                    <a:pt x="280" y="50"/>
                  </a:cubicBezTo>
                  <a:cubicBezTo>
                    <a:pt x="333" y="50"/>
                    <a:pt x="388" y="77"/>
                    <a:pt x="440" y="124"/>
                  </a:cubicBezTo>
                  <a:cubicBezTo>
                    <a:pt x="459" y="141"/>
                    <a:pt x="496" y="184"/>
                    <a:pt x="499" y="187"/>
                  </a:cubicBezTo>
                  <a:cubicBezTo>
                    <a:pt x="496" y="190"/>
                    <a:pt x="459" y="233"/>
                    <a:pt x="440" y="250"/>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2" name="View"/>
            <p:cNvSpPr>
              <a:spLocks noEditPoints="1"/>
            </p:cNvSpPr>
            <p:nvPr>
              <p:custDataLst>
                <p:tags r:id="rId9"/>
              </p:custDataLst>
            </p:nvPr>
          </p:nvSpPr>
          <p:spPr bwMode="auto">
            <a:xfrm>
              <a:off x="204" y="204"/>
              <a:ext cx="74" cy="74"/>
            </a:xfrm>
            <a:custGeom>
              <a:avLst/>
              <a:gdLst>
                <a:gd name="T0" fmla="*/ 87 w 175"/>
                <a:gd name="T1" fmla="*/ 0 h 175"/>
                <a:gd name="T2" fmla="*/ 0 w 175"/>
                <a:gd name="T3" fmla="*/ 87 h 175"/>
                <a:gd name="T4" fmla="*/ 87 w 175"/>
                <a:gd name="T5" fmla="*/ 175 h 175"/>
                <a:gd name="T6" fmla="*/ 175 w 175"/>
                <a:gd name="T7" fmla="*/ 87 h 175"/>
                <a:gd name="T8" fmla="*/ 87 w 175"/>
                <a:gd name="T9" fmla="*/ 0 h 175"/>
                <a:gd name="T10" fmla="*/ 87 w 175"/>
                <a:gd name="T11" fmla="*/ 125 h 175"/>
                <a:gd name="T12" fmla="*/ 50 w 175"/>
                <a:gd name="T13" fmla="*/ 87 h 175"/>
                <a:gd name="T14" fmla="*/ 87 w 175"/>
                <a:gd name="T15" fmla="*/ 50 h 175"/>
                <a:gd name="T16" fmla="*/ 125 w 175"/>
                <a:gd name="T17" fmla="*/ 87 h 175"/>
                <a:gd name="T18" fmla="*/ 87 w 175"/>
                <a:gd name="T19"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75">
                  <a:moveTo>
                    <a:pt x="87" y="0"/>
                  </a:moveTo>
                  <a:cubicBezTo>
                    <a:pt x="39" y="0"/>
                    <a:pt x="0" y="39"/>
                    <a:pt x="0" y="87"/>
                  </a:cubicBezTo>
                  <a:cubicBezTo>
                    <a:pt x="0" y="135"/>
                    <a:pt x="39" y="175"/>
                    <a:pt x="87" y="175"/>
                  </a:cubicBezTo>
                  <a:cubicBezTo>
                    <a:pt x="135" y="175"/>
                    <a:pt x="175" y="135"/>
                    <a:pt x="175" y="87"/>
                  </a:cubicBezTo>
                  <a:cubicBezTo>
                    <a:pt x="175" y="39"/>
                    <a:pt x="135" y="0"/>
                    <a:pt x="87" y="0"/>
                  </a:cubicBezTo>
                  <a:close/>
                  <a:moveTo>
                    <a:pt x="87" y="125"/>
                  </a:moveTo>
                  <a:cubicBezTo>
                    <a:pt x="66" y="125"/>
                    <a:pt x="50" y="108"/>
                    <a:pt x="50" y="87"/>
                  </a:cubicBezTo>
                  <a:cubicBezTo>
                    <a:pt x="50" y="66"/>
                    <a:pt x="66" y="50"/>
                    <a:pt x="87" y="50"/>
                  </a:cubicBezTo>
                  <a:cubicBezTo>
                    <a:pt x="108" y="50"/>
                    <a:pt x="125" y="66"/>
                    <a:pt x="125" y="87"/>
                  </a:cubicBezTo>
                  <a:cubicBezTo>
                    <a:pt x="125" y="108"/>
                    <a:pt x="108" y="125"/>
                    <a:pt x="87" y="125"/>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3" name="Analytics10" descr="{&quot;Key&quot;:&quot;POWER_USER_SHAPE_ICON&quot;,&quot;Value&quot;:&quot;POWER_USER_SHAPE_ICON_STYLE_1&quot;}"/>
          <p:cNvGrpSpPr>
            <a:grpSpLocks noChangeAspect="1"/>
          </p:cNvGrpSpPr>
          <p:nvPr>
            <p:custDataLst>
              <p:tags r:id="rId6"/>
            </p:custDataLst>
          </p:nvPr>
        </p:nvGrpSpPr>
        <p:grpSpPr>
          <a:xfrm>
            <a:off x="22821496" y="2920976"/>
            <a:ext cx="648000" cy="656912"/>
            <a:chOff x="5681663" y="1568450"/>
            <a:chExt cx="808038" cy="819150"/>
          </a:xfrm>
          <a:solidFill>
            <a:schemeClr val="bg1"/>
          </a:solidFill>
        </p:grpSpPr>
        <p:sp>
          <p:nvSpPr>
            <p:cNvPr id="114" name="Freeform 122"/>
            <p:cNvSpPr>
              <a:spLocks noEditPoints="1"/>
            </p:cNvSpPr>
            <p:nvPr/>
          </p:nvSpPr>
          <p:spPr bwMode="auto">
            <a:xfrm>
              <a:off x="5834063" y="1568450"/>
              <a:ext cx="492125" cy="474663"/>
            </a:xfrm>
            <a:custGeom>
              <a:avLst/>
              <a:gdLst>
                <a:gd name="T0" fmla="*/ 75 w 647"/>
                <a:gd name="T1" fmla="*/ 61 h 623"/>
                <a:gd name="T2" fmla="*/ 55 w 647"/>
                <a:gd name="T3" fmla="*/ 41 h 623"/>
                <a:gd name="T4" fmla="*/ 75 w 647"/>
                <a:gd name="T5" fmla="*/ 22 h 623"/>
                <a:gd name="T6" fmla="*/ 94 w 647"/>
                <a:gd name="T7" fmla="*/ 41 h 623"/>
                <a:gd name="T8" fmla="*/ 75 w 647"/>
                <a:gd name="T9" fmla="*/ 61 h 623"/>
                <a:gd name="T10" fmla="*/ 647 w 647"/>
                <a:gd name="T11" fmla="*/ 623 h 623"/>
                <a:gd name="T12" fmla="*/ 647 w 647"/>
                <a:gd name="T13" fmla="*/ 47 h 623"/>
                <a:gd name="T14" fmla="*/ 599 w 647"/>
                <a:gd name="T15" fmla="*/ 0 h 623"/>
                <a:gd name="T16" fmla="*/ 47 w 647"/>
                <a:gd name="T17" fmla="*/ 0 h 623"/>
                <a:gd name="T18" fmla="*/ 0 w 647"/>
                <a:gd name="T19" fmla="*/ 47 h 623"/>
                <a:gd name="T20" fmla="*/ 0 w 647"/>
                <a:gd name="T21" fmla="*/ 596 h 623"/>
                <a:gd name="T22" fmla="*/ 10 w 647"/>
                <a:gd name="T23" fmla="*/ 575 h 623"/>
                <a:gd name="T24" fmla="*/ 50 w 647"/>
                <a:gd name="T25" fmla="*/ 537 h 623"/>
                <a:gd name="T26" fmla="*/ 50 w 647"/>
                <a:gd name="T27" fmla="*/ 87 h 623"/>
                <a:gd name="T28" fmla="*/ 596 w 647"/>
                <a:gd name="T29" fmla="*/ 87 h 623"/>
                <a:gd name="T30" fmla="*/ 596 w 647"/>
                <a:gd name="T31" fmla="*/ 613 h 623"/>
                <a:gd name="T32" fmla="*/ 647 w 647"/>
                <a:gd name="T33" fmla="*/ 623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7" h="623">
                  <a:moveTo>
                    <a:pt x="75" y="61"/>
                  </a:moveTo>
                  <a:cubicBezTo>
                    <a:pt x="64" y="61"/>
                    <a:pt x="55" y="52"/>
                    <a:pt x="55" y="41"/>
                  </a:cubicBezTo>
                  <a:cubicBezTo>
                    <a:pt x="55" y="30"/>
                    <a:pt x="64" y="22"/>
                    <a:pt x="75" y="22"/>
                  </a:cubicBezTo>
                  <a:cubicBezTo>
                    <a:pt x="86" y="22"/>
                    <a:pt x="94" y="30"/>
                    <a:pt x="94" y="41"/>
                  </a:cubicBezTo>
                  <a:cubicBezTo>
                    <a:pt x="94" y="52"/>
                    <a:pt x="86" y="61"/>
                    <a:pt x="75" y="61"/>
                  </a:cubicBezTo>
                  <a:close/>
                  <a:moveTo>
                    <a:pt x="647" y="623"/>
                  </a:moveTo>
                  <a:lnTo>
                    <a:pt x="647" y="47"/>
                  </a:lnTo>
                  <a:cubicBezTo>
                    <a:pt x="647" y="21"/>
                    <a:pt x="626" y="0"/>
                    <a:pt x="599" y="0"/>
                  </a:cubicBezTo>
                  <a:lnTo>
                    <a:pt x="47" y="0"/>
                  </a:lnTo>
                  <a:cubicBezTo>
                    <a:pt x="21" y="0"/>
                    <a:pt x="0" y="21"/>
                    <a:pt x="0" y="47"/>
                  </a:cubicBezTo>
                  <a:lnTo>
                    <a:pt x="0" y="596"/>
                  </a:lnTo>
                  <a:lnTo>
                    <a:pt x="10" y="575"/>
                  </a:lnTo>
                  <a:cubicBezTo>
                    <a:pt x="19" y="558"/>
                    <a:pt x="34" y="545"/>
                    <a:pt x="50" y="537"/>
                  </a:cubicBezTo>
                  <a:lnTo>
                    <a:pt x="50" y="87"/>
                  </a:lnTo>
                  <a:lnTo>
                    <a:pt x="596" y="87"/>
                  </a:lnTo>
                  <a:lnTo>
                    <a:pt x="596" y="613"/>
                  </a:lnTo>
                  <a:cubicBezTo>
                    <a:pt x="610" y="610"/>
                    <a:pt x="630" y="613"/>
                    <a:pt x="647" y="62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5" name="Freeform 123"/>
            <p:cNvSpPr>
              <a:spLocks/>
            </p:cNvSpPr>
            <p:nvPr/>
          </p:nvSpPr>
          <p:spPr bwMode="auto">
            <a:xfrm>
              <a:off x="5916613" y="2132012"/>
              <a:ext cx="168275" cy="66675"/>
            </a:xfrm>
            <a:custGeom>
              <a:avLst/>
              <a:gdLst>
                <a:gd name="T0" fmla="*/ 189 w 221"/>
                <a:gd name="T1" fmla="*/ 43 h 87"/>
                <a:gd name="T2" fmla="*/ 221 w 221"/>
                <a:gd name="T3" fmla="*/ 0 h 87"/>
                <a:gd name="T4" fmla="*/ 32 w 221"/>
                <a:gd name="T5" fmla="*/ 0 h 87"/>
                <a:gd name="T6" fmla="*/ 0 w 221"/>
                <a:gd name="T7" fmla="*/ 87 h 87"/>
                <a:gd name="T8" fmla="*/ 199 w 221"/>
                <a:gd name="T9" fmla="*/ 87 h 87"/>
                <a:gd name="T10" fmla="*/ 189 w 221"/>
                <a:gd name="T11" fmla="*/ 43 h 87"/>
              </a:gdLst>
              <a:ahLst/>
              <a:cxnLst>
                <a:cxn ang="0">
                  <a:pos x="T0" y="T1"/>
                </a:cxn>
                <a:cxn ang="0">
                  <a:pos x="T2" y="T3"/>
                </a:cxn>
                <a:cxn ang="0">
                  <a:pos x="T4" y="T5"/>
                </a:cxn>
                <a:cxn ang="0">
                  <a:pos x="T6" y="T7"/>
                </a:cxn>
                <a:cxn ang="0">
                  <a:pos x="T8" y="T9"/>
                </a:cxn>
                <a:cxn ang="0">
                  <a:pos x="T10" y="T11"/>
                </a:cxn>
              </a:cxnLst>
              <a:rect l="0" t="0" r="r" b="b"/>
              <a:pathLst>
                <a:path w="221" h="87">
                  <a:moveTo>
                    <a:pt x="189" y="43"/>
                  </a:moveTo>
                  <a:cubicBezTo>
                    <a:pt x="193" y="28"/>
                    <a:pt x="205" y="13"/>
                    <a:pt x="221" y="0"/>
                  </a:cubicBezTo>
                  <a:lnTo>
                    <a:pt x="32" y="0"/>
                  </a:lnTo>
                  <a:lnTo>
                    <a:pt x="0" y="87"/>
                  </a:lnTo>
                  <a:lnTo>
                    <a:pt x="199" y="87"/>
                  </a:lnTo>
                  <a:cubicBezTo>
                    <a:pt x="190" y="75"/>
                    <a:pt x="184" y="61"/>
                    <a:pt x="189"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6" name="Freeform 124"/>
            <p:cNvSpPr>
              <a:spLocks/>
            </p:cNvSpPr>
            <p:nvPr/>
          </p:nvSpPr>
          <p:spPr bwMode="auto">
            <a:xfrm>
              <a:off x="6088063" y="1935162"/>
              <a:ext cx="401638" cy="452438"/>
            </a:xfrm>
            <a:custGeom>
              <a:avLst/>
              <a:gdLst>
                <a:gd name="T0" fmla="*/ 142 w 527"/>
                <a:gd name="T1" fmla="*/ 3 h 595"/>
                <a:gd name="T2" fmla="*/ 106 w 527"/>
                <a:gd name="T3" fmla="*/ 55 h 595"/>
                <a:gd name="T4" fmla="*/ 155 w 527"/>
                <a:gd name="T5" fmla="*/ 332 h 595"/>
                <a:gd name="T6" fmla="*/ 57 w 527"/>
                <a:gd name="T7" fmla="*/ 275 h 595"/>
                <a:gd name="T8" fmla="*/ 4 w 527"/>
                <a:gd name="T9" fmla="*/ 312 h 595"/>
                <a:gd name="T10" fmla="*/ 130 w 527"/>
                <a:gd name="T11" fmla="*/ 447 h 595"/>
                <a:gd name="T12" fmla="*/ 369 w 527"/>
                <a:gd name="T13" fmla="*/ 570 h 595"/>
                <a:gd name="T14" fmla="*/ 517 w 527"/>
                <a:gd name="T15" fmla="*/ 392 h 595"/>
                <a:gd name="T16" fmla="*/ 491 w 527"/>
                <a:gd name="T17" fmla="*/ 244 h 595"/>
                <a:gd name="T18" fmla="*/ 449 w 527"/>
                <a:gd name="T19" fmla="*/ 206 h 595"/>
                <a:gd name="T20" fmla="*/ 407 w 527"/>
                <a:gd name="T21" fmla="*/ 240 h 595"/>
                <a:gd name="T22" fmla="*/ 402 w 527"/>
                <a:gd name="T23" fmla="*/ 215 h 595"/>
                <a:gd name="T24" fmla="*/ 358 w 527"/>
                <a:gd name="T25" fmla="*/ 179 h 595"/>
                <a:gd name="T26" fmla="*/ 314 w 527"/>
                <a:gd name="T27" fmla="*/ 219 h 595"/>
                <a:gd name="T28" fmla="*/ 271 w 527"/>
                <a:gd name="T29" fmla="*/ 173 h 595"/>
                <a:gd name="T30" fmla="*/ 225 w 527"/>
                <a:gd name="T31" fmla="*/ 218 h 595"/>
                <a:gd name="T32" fmla="*/ 193 w 527"/>
                <a:gd name="T33" fmla="*/ 39 h 595"/>
                <a:gd name="T34" fmla="*/ 142 w 527"/>
                <a:gd name="T35" fmla="*/ 3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7" h="595">
                  <a:moveTo>
                    <a:pt x="142" y="3"/>
                  </a:moveTo>
                  <a:cubicBezTo>
                    <a:pt x="117" y="7"/>
                    <a:pt x="101" y="31"/>
                    <a:pt x="106" y="55"/>
                  </a:cubicBezTo>
                  <a:lnTo>
                    <a:pt x="155" y="332"/>
                  </a:lnTo>
                  <a:cubicBezTo>
                    <a:pt x="128" y="287"/>
                    <a:pt x="84" y="269"/>
                    <a:pt x="57" y="275"/>
                  </a:cubicBezTo>
                  <a:cubicBezTo>
                    <a:pt x="31" y="281"/>
                    <a:pt x="7" y="302"/>
                    <a:pt x="4" y="312"/>
                  </a:cubicBezTo>
                  <a:cubicBezTo>
                    <a:pt x="0" y="330"/>
                    <a:pt x="66" y="347"/>
                    <a:pt x="130" y="447"/>
                  </a:cubicBezTo>
                  <a:cubicBezTo>
                    <a:pt x="187" y="535"/>
                    <a:pt x="234" y="595"/>
                    <a:pt x="369" y="570"/>
                  </a:cubicBezTo>
                  <a:cubicBezTo>
                    <a:pt x="496" y="547"/>
                    <a:pt x="527" y="450"/>
                    <a:pt x="517" y="392"/>
                  </a:cubicBezTo>
                  <a:lnTo>
                    <a:pt x="491" y="244"/>
                  </a:lnTo>
                  <a:cubicBezTo>
                    <a:pt x="486" y="213"/>
                    <a:pt x="460" y="205"/>
                    <a:pt x="449" y="206"/>
                  </a:cubicBezTo>
                  <a:cubicBezTo>
                    <a:pt x="440" y="207"/>
                    <a:pt x="418" y="208"/>
                    <a:pt x="407" y="240"/>
                  </a:cubicBezTo>
                  <a:lnTo>
                    <a:pt x="402" y="215"/>
                  </a:lnTo>
                  <a:cubicBezTo>
                    <a:pt x="398" y="194"/>
                    <a:pt x="379" y="179"/>
                    <a:pt x="358" y="179"/>
                  </a:cubicBezTo>
                  <a:cubicBezTo>
                    <a:pt x="340" y="179"/>
                    <a:pt x="316" y="193"/>
                    <a:pt x="314" y="219"/>
                  </a:cubicBezTo>
                  <a:cubicBezTo>
                    <a:pt x="309" y="191"/>
                    <a:pt x="297" y="173"/>
                    <a:pt x="271" y="173"/>
                  </a:cubicBezTo>
                  <a:cubicBezTo>
                    <a:pt x="256" y="174"/>
                    <a:pt x="228" y="178"/>
                    <a:pt x="225" y="218"/>
                  </a:cubicBezTo>
                  <a:lnTo>
                    <a:pt x="193" y="39"/>
                  </a:lnTo>
                  <a:cubicBezTo>
                    <a:pt x="188" y="11"/>
                    <a:pt x="164" y="0"/>
                    <a:pt x="142" y="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7" name="Freeform 125"/>
            <p:cNvSpPr>
              <a:spLocks/>
            </p:cNvSpPr>
            <p:nvPr/>
          </p:nvSpPr>
          <p:spPr bwMode="auto">
            <a:xfrm>
              <a:off x="5915026" y="1760537"/>
              <a:ext cx="328613" cy="190500"/>
            </a:xfrm>
            <a:custGeom>
              <a:avLst/>
              <a:gdLst>
                <a:gd name="T0" fmla="*/ 39 w 431"/>
                <a:gd name="T1" fmla="*/ 171 h 249"/>
                <a:gd name="T2" fmla="*/ 0 w 431"/>
                <a:gd name="T3" fmla="*/ 210 h 249"/>
                <a:gd name="T4" fmla="*/ 39 w 431"/>
                <a:gd name="T5" fmla="*/ 249 h 249"/>
                <a:gd name="T6" fmla="*/ 79 w 431"/>
                <a:gd name="T7" fmla="*/ 210 h 249"/>
                <a:gd name="T8" fmla="*/ 77 w 431"/>
                <a:gd name="T9" fmla="*/ 198 h 249"/>
                <a:gd name="T10" fmla="*/ 135 w 431"/>
                <a:gd name="T11" fmla="*/ 131 h 249"/>
                <a:gd name="T12" fmla="*/ 152 w 431"/>
                <a:gd name="T13" fmla="*/ 135 h 249"/>
                <a:gd name="T14" fmla="*/ 184 w 431"/>
                <a:gd name="T15" fmla="*/ 118 h 249"/>
                <a:gd name="T16" fmla="*/ 257 w 431"/>
                <a:gd name="T17" fmla="*/ 143 h 249"/>
                <a:gd name="T18" fmla="*/ 257 w 431"/>
                <a:gd name="T19" fmla="*/ 144 h 249"/>
                <a:gd name="T20" fmla="*/ 296 w 431"/>
                <a:gd name="T21" fmla="*/ 184 h 249"/>
                <a:gd name="T22" fmla="*/ 336 w 431"/>
                <a:gd name="T23" fmla="*/ 144 h 249"/>
                <a:gd name="T24" fmla="*/ 332 w 431"/>
                <a:gd name="T25" fmla="*/ 127 h 249"/>
                <a:gd name="T26" fmla="*/ 379 w 431"/>
                <a:gd name="T27" fmla="*/ 77 h 249"/>
                <a:gd name="T28" fmla="*/ 391 w 431"/>
                <a:gd name="T29" fmla="*/ 79 h 249"/>
                <a:gd name="T30" fmla="*/ 431 w 431"/>
                <a:gd name="T31" fmla="*/ 40 h 249"/>
                <a:gd name="T32" fmla="*/ 391 w 431"/>
                <a:gd name="T33" fmla="*/ 0 h 249"/>
                <a:gd name="T34" fmla="*/ 352 w 431"/>
                <a:gd name="T35" fmla="*/ 40 h 249"/>
                <a:gd name="T36" fmla="*/ 355 w 431"/>
                <a:gd name="T37" fmla="*/ 54 h 249"/>
                <a:gd name="T38" fmla="*/ 305 w 431"/>
                <a:gd name="T39" fmla="*/ 106 h 249"/>
                <a:gd name="T40" fmla="*/ 296 w 431"/>
                <a:gd name="T41" fmla="*/ 105 h 249"/>
                <a:gd name="T42" fmla="*/ 272 w 431"/>
                <a:gd name="T43" fmla="*/ 113 h 249"/>
                <a:gd name="T44" fmla="*/ 189 w 431"/>
                <a:gd name="T45" fmla="*/ 84 h 249"/>
                <a:gd name="T46" fmla="*/ 152 w 431"/>
                <a:gd name="T47" fmla="*/ 56 h 249"/>
                <a:gd name="T48" fmla="*/ 112 w 431"/>
                <a:gd name="T49" fmla="*/ 95 h 249"/>
                <a:gd name="T50" fmla="*/ 114 w 431"/>
                <a:gd name="T51" fmla="*/ 105 h 249"/>
                <a:gd name="T52" fmla="*/ 54 w 431"/>
                <a:gd name="T53" fmla="*/ 173 h 249"/>
                <a:gd name="T54" fmla="*/ 39 w 431"/>
                <a:gd name="T55" fmla="*/ 17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1" h="249">
                  <a:moveTo>
                    <a:pt x="39" y="171"/>
                  </a:moveTo>
                  <a:cubicBezTo>
                    <a:pt x="18" y="171"/>
                    <a:pt x="0" y="188"/>
                    <a:pt x="0" y="210"/>
                  </a:cubicBezTo>
                  <a:cubicBezTo>
                    <a:pt x="0" y="232"/>
                    <a:pt x="18" y="249"/>
                    <a:pt x="39" y="249"/>
                  </a:cubicBezTo>
                  <a:cubicBezTo>
                    <a:pt x="61" y="249"/>
                    <a:pt x="79" y="232"/>
                    <a:pt x="79" y="210"/>
                  </a:cubicBezTo>
                  <a:cubicBezTo>
                    <a:pt x="79" y="206"/>
                    <a:pt x="78" y="201"/>
                    <a:pt x="77" y="198"/>
                  </a:cubicBezTo>
                  <a:lnTo>
                    <a:pt x="135" y="131"/>
                  </a:lnTo>
                  <a:cubicBezTo>
                    <a:pt x="140" y="134"/>
                    <a:pt x="146" y="135"/>
                    <a:pt x="152" y="135"/>
                  </a:cubicBezTo>
                  <a:cubicBezTo>
                    <a:pt x="165" y="135"/>
                    <a:pt x="177" y="128"/>
                    <a:pt x="184" y="118"/>
                  </a:cubicBezTo>
                  <a:lnTo>
                    <a:pt x="257" y="143"/>
                  </a:lnTo>
                  <a:cubicBezTo>
                    <a:pt x="257" y="144"/>
                    <a:pt x="257" y="144"/>
                    <a:pt x="257" y="144"/>
                  </a:cubicBezTo>
                  <a:cubicBezTo>
                    <a:pt x="257" y="166"/>
                    <a:pt x="275" y="184"/>
                    <a:pt x="296" y="184"/>
                  </a:cubicBezTo>
                  <a:cubicBezTo>
                    <a:pt x="318" y="184"/>
                    <a:pt x="336" y="166"/>
                    <a:pt x="336" y="144"/>
                  </a:cubicBezTo>
                  <a:cubicBezTo>
                    <a:pt x="336" y="138"/>
                    <a:pt x="334" y="132"/>
                    <a:pt x="332" y="127"/>
                  </a:cubicBezTo>
                  <a:lnTo>
                    <a:pt x="379" y="77"/>
                  </a:lnTo>
                  <a:cubicBezTo>
                    <a:pt x="383" y="78"/>
                    <a:pt x="387" y="79"/>
                    <a:pt x="391" y="79"/>
                  </a:cubicBezTo>
                  <a:cubicBezTo>
                    <a:pt x="413" y="79"/>
                    <a:pt x="431" y="62"/>
                    <a:pt x="431" y="40"/>
                  </a:cubicBezTo>
                  <a:cubicBezTo>
                    <a:pt x="431" y="18"/>
                    <a:pt x="413" y="0"/>
                    <a:pt x="391" y="0"/>
                  </a:cubicBezTo>
                  <a:cubicBezTo>
                    <a:pt x="369" y="0"/>
                    <a:pt x="352" y="18"/>
                    <a:pt x="352" y="40"/>
                  </a:cubicBezTo>
                  <a:cubicBezTo>
                    <a:pt x="352" y="45"/>
                    <a:pt x="353" y="50"/>
                    <a:pt x="355" y="54"/>
                  </a:cubicBezTo>
                  <a:lnTo>
                    <a:pt x="305" y="106"/>
                  </a:lnTo>
                  <a:cubicBezTo>
                    <a:pt x="303" y="105"/>
                    <a:pt x="300" y="105"/>
                    <a:pt x="296" y="105"/>
                  </a:cubicBezTo>
                  <a:cubicBezTo>
                    <a:pt x="287" y="105"/>
                    <a:pt x="279" y="108"/>
                    <a:pt x="272" y="113"/>
                  </a:cubicBezTo>
                  <a:lnTo>
                    <a:pt x="189" y="84"/>
                  </a:lnTo>
                  <a:cubicBezTo>
                    <a:pt x="185" y="68"/>
                    <a:pt x="170" y="56"/>
                    <a:pt x="152" y="56"/>
                  </a:cubicBezTo>
                  <a:cubicBezTo>
                    <a:pt x="130" y="56"/>
                    <a:pt x="112" y="74"/>
                    <a:pt x="112" y="95"/>
                  </a:cubicBezTo>
                  <a:cubicBezTo>
                    <a:pt x="112" y="99"/>
                    <a:pt x="113" y="102"/>
                    <a:pt x="114" y="105"/>
                  </a:cubicBezTo>
                  <a:lnTo>
                    <a:pt x="54" y="173"/>
                  </a:lnTo>
                  <a:cubicBezTo>
                    <a:pt x="49" y="172"/>
                    <a:pt x="44" y="171"/>
                    <a:pt x="39" y="17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8" name="Freeform 126"/>
            <p:cNvSpPr>
              <a:spLocks/>
            </p:cNvSpPr>
            <p:nvPr/>
          </p:nvSpPr>
          <p:spPr bwMode="auto">
            <a:xfrm>
              <a:off x="5681663" y="1922462"/>
              <a:ext cx="266700" cy="407988"/>
            </a:xfrm>
            <a:custGeom>
              <a:avLst/>
              <a:gdLst>
                <a:gd name="T0" fmla="*/ 311 w 349"/>
                <a:gd name="T1" fmla="*/ 108 h 536"/>
                <a:gd name="T2" fmla="*/ 243 w 349"/>
                <a:gd name="T3" fmla="*/ 129 h 536"/>
                <a:gd name="T4" fmla="*/ 162 w 349"/>
                <a:gd name="T5" fmla="*/ 292 h 536"/>
                <a:gd name="T6" fmla="*/ 144 w 349"/>
                <a:gd name="T7" fmla="*/ 208 h 536"/>
                <a:gd name="T8" fmla="*/ 159 w 349"/>
                <a:gd name="T9" fmla="*/ 174 h 536"/>
                <a:gd name="T10" fmla="*/ 159 w 349"/>
                <a:gd name="T11" fmla="*/ 0 h 536"/>
                <a:gd name="T12" fmla="*/ 19 w 349"/>
                <a:gd name="T13" fmla="*/ 170 h 536"/>
                <a:gd name="T14" fmla="*/ 4 w 349"/>
                <a:gd name="T15" fmla="*/ 234 h 536"/>
                <a:gd name="T16" fmla="*/ 15 w 349"/>
                <a:gd name="T17" fmla="*/ 483 h 536"/>
                <a:gd name="T18" fmla="*/ 40 w 349"/>
                <a:gd name="T19" fmla="*/ 516 h 536"/>
                <a:gd name="T20" fmla="*/ 136 w 349"/>
                <a:gd name="T21" fmla="*/ 533 h 536"/>
                <a:gd name="T22" fmla="*/ 154 w 349"/>
                <a:gd name="T23" fmla="*/ 536 h 536"/>
                <a:gd name="T24" fmla="*/ 174 w 349"/>
                <a:gd name="T25" fmla="*/ 525 h 536"/>
                <a:gd name="T26" fmla="*/ 234 w 349"/>
                <a:gd name="T27" fmla="*/ 445 h 536"/>
                <a:gd name="T28" fmla="*/ 277 w 349"/>
                <a:gd name="T29" fmla="*/ 331 h 536"/>
                <a:gd name="T30" fmla="*/ 343 w 349"/>
                <a:gd name="T31" fmla="*/ 164 h 536"/>
                <a:gd name="T32" fmla="*/ 311 w 349"/>
                <a:gd name="T33" fmla="*/ 108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9" h="536">
                  <a:moveTo>
                    <a:pt x="311" y="108"/>
                  </a:moveTo>
                  <a:cubicBezTo>
                    <a:pt x="291" y="100"/>
                    <a:pt x="260" y="97"/>
                    <a:pt x="243" y="129"/>
                  </a:cubicBezTo>
                  <a:lnTo>
                    <a:pt x="162" y="292"/>
                  </a:lnTo>
                  <a:lnTo>
                    <a:pt x="144" y="208"/>
                  </a:lnTo>
                  <a:lnTo>
                    <a:pt x="159" y="174"/>
                  </a:lnTo>
                  <a:lnTo>
                    <a:pt x="159" y="0"/>
                  </a:lnTo>
                  <a:lnTo>
                    <a:pt x="19" y="170"/>
                  </a:lnTo>
                  <a:cubicBezTo>
                    <a:pt x="0" y="190"/>
                    <a:pt x="3" y="218"/>
                    <a:pt x="4" y="234"/>
                  </a:cubicBezTo>
                  <a:lnTo>
                    <a:pt x="15" y="483"/>
                  </a:lnTo>
                  <a:cubicBezTo>
                    <a:pt x="16" y="503"/>
                    <a:pt x="19" y="511"/>
                    <a:pt x="40" y="516"/>
                  </a:cubicBezTo>
                  <a:lnTo>
                    <a:pt x="136" y="533"/>
                  </a:lnTo>
                  <a:cubicBezTo>
                    <a:pt x="142" y="535"/>
                    <a:pt x="148" y="536"/>
                    <a:pt x="154" y="536"/>
                  </a:cubicBezTo>
                  <a:cubicBezTo>
                    <a:pt x="161" y="536"/>
                    <a:pt x="168" y="534"/>
                    <a:pt x="174" y="525"/>
                  </a:cubicBezTo>
                  <a:cubicBezTo>
                    <a:pt x="192" y="502"/>
                    <a:pt x="226" y="457"/>
                    <a:pt x="234" y="445"/>
                  </a:cubicBezTo>
                  <a:cubicBezTo>
                    <a:pt x="242" y="434"/>
                    <a:pt x="253" y="403"/>
                    <a:pt x="277" y="331"/>
                  </a:cubicBezTo>
                  <a:cubicBezTo>
                    <a:pt x="292" y="287"/>
                    <a:pt x="343" y="164"/>
                    <a:pt x="343" y="164"/>
                  </a:cubicBezTo>
                  <a:cubicBezTo>
                    <a:pt x="349" y="144"/>
                    <a:pt x="336" y="117"/>
                    <a:pt x="311" y="10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5"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References</a:t>
            </a:r>
            <a:endParaRPr lang="en-US" sz="2400" b="1" dirty="0">
              <a:solidFill>
                <a:prstClr val="white"/>
              </a:solidFill>
              <a:latin typeface="Calibri" panose="020F0502020204030204" pitchFamily="34" charset="0"/>
            </a:endParaRPr>
          </a:p>
        </p:txBody>
      </p:sp>
      <p:grpSp>
        <p:nvGrpSpPr>
          <p:cNvPr id="57" name="Group 56"/>
          <p:cNvGrpSpPr/>
          <p:nvPr/>
        </p:nvGrpSpPr>
        <p:grpSpPr>
          <a:xfrm>
            <a:off x="18944465" y="27039"/>
            <a:ext cx="1908000" cy="1673367"/>
            <a:chOff x="18944465" y="27039"/>
            <a:chExt cx="1908000" cy="1673367"/>
          </a:xfrm>
        </p:grpSpPr>
        <p:sp>
          <p:nvSpPr>
            <p:cNvPr id="58" name="Rounded Rectangle 57"/>
            <p:cNvSpPr/>
            <p:nvPr/>
          </p:nvSpPr>
          <p:spPr>
            <a:xfrm>
              <a:off x="19600420" y="40629"/>
              <a:ext cx="595142" cy="1170000"/>
            </a:xfrm>
            <a:prstGeom prst="roundRect">
              <a:avLst/>
            </a:prstGeom>
            <a:noFill/>
            <a:ln>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smtClean="0">
                  <a:solidFill>
                    <a:schemeClr val="tx1"/>
                  </a:solidFill>
                  <a:latin typeface="Calibri" panose="020F0502020204030204" pitchFamily="34" charset="0"/>
                </a:rPr>
                <a:t>Web Browsing</a:t>
              </a:r>
              <a:br>
                <a:rPr lang="en-US" sz="400" b="1" dirty="0" smtClean="0">
                  <a:solidFill>
                    <a:schemeClr val="tx1"/>
                  </a:solidFill>
                  <a:latin typeface="Calibri" panose="020F0502020204030204" pitchFamily="34" charset="0"/>
                </a:rPr>
              </a:br>
              <a:r>
                <a:rPr lang="en-US" sz="400" dirty="0" smtClean="0">
                  <a:solidFill>
                    <a:schemeClr val="tx1"/>
                  </a:solidFill>
                  <a:latin typeface="Calibri" panose="020F0502020204030204" pitchFamily="34" charset="0"/>
                </a:rPr>
                <a:t>Web Page Load Time</a:t>
              </a:r>
              <a:endParaRPr lang="en-US" sz="400" dirty="0">
                <a:solidFill>
                  <a:schemeClr val="tx1"/>
                </a:solidFill>
                <a:latin typeface="Calibri" panose="020F0502020204030204" pitchFamily="34" charset="0"/>
              </a:endParaRPr>
            </a:p>
          </p:txBody>
        </p:sp>
        <p:grpSp>
          <p:nvGrpSpPr>
            <p:cNvPr id="59" name="Group 58"/>
            <p:cNvGrpSpPr/>
            <p:nvPr/>
          </p:nvGrpSpPr>
          <p:grpSpPr>
            <a:xfrm>
              <a:off x="18963126" y="40629"/>
              <a:ext cx="595142" cy="1169244"/>
              <a:chOff x="18886926" y="133904"/>
              <a:chExt cx="595142" cy="1169244"/>
            </a:xfrm>
          </p:grpSpPr>
          <p:sp>
            <p:nvSpPr>
              <p:cNvPr id="123" name="Rounded Rectangle 122"/>
              <p:cNvSpPr/>
              <p:nvPr/>
            </p:nvSpPr>
            <p:spPr>
              <a:xfrm>
                <a:off x="18886926" y="133904"/>
                <a:ext cx="595142" cy="1169244"/>
              </a:xfrm>
              <a:prstGeom prst="roundRect">
                <a:avLst/>
              </a:prstGeom>
              <a:noFill/>
              <a:ln>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b="1" dirty="0" smtClean="0">
                  <a:solidFill>
                    <a:schemeClr val="tx1"/>
                  </a:solidFill>
                  <a:latin typeface="Calibri" panose="020F0502020204030204" pitchFamily="34" charset="0"/>
                </a:endParaRPr>
              </a:p>
              <a:p>
                <a:pPr algn="ctr"/>
                <a:r>
                  <a:rPr lang="en-US" sz="400" b="1" dirty="0" smtClean="0">
                    <a:solidFill>
                      <a:schemeClr val="tx1"/>
                    </a:solidFill>
                    <a:latin typeface="Calibri" panose="020F0502020204030204" pitchFamily="34" charset="0"/>
                  </a:rPr>
                  <a:t>Video Streaming</a:t>
                </a:r>
              </a:p>
              <a:p>
                <a:pPr algn="ctr"/>
                <a:r>
                  <a:rPr lang="en-US" sz="400" dirty="0">
                    <a:solidFill>
                      <a:schemeClr val="tx1"/>
                    </a:solidFill>
                    <a:latin typeface="Calibri" panose="020F0502020204030204" pitchFamily="34" charset="0"/>
                  </a:rPr>
                  <a:t>Quality (HD/SD), Stalling y Quality Variations </a:t>
                </a:r>
              </a:p>
            </p:txBody>
          </p:sp>
          <p:sp>
            <p:nvSpPr>
              <p:cNvPr id="124" name="Oval 123"/>
              <p:cNvSpPr/>
              <p:nvPr/>
            </p:nvSpPr>
            <p:spPr>
              <a:xfrm>
                <a:off x="19045119" y="330602"/>
                <a:ext cx="278757" cy="278757"/>
              </a:xfrm>
              <a:prstGeom prst="ellipse">
                <a:avLst/>
              </a:prstGeom>
              <a:blipFill>
                <a:blip r:embed="rId17">
                  <a:duotone>
                    <a:prstClr val="black"/>
                    <a:schemeClr val="accent1">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en-US" sz="400" dirty="0">
                  <a:latin typeface="Calibri" panose="020F0502020204030204" pitchFamily="34" charset="0"/>
                </a:endParaRPr>
              </a:p>
            </p:txBody>
          </p:sp>
        </p:grpSp>
        <p:sp>
          <p:nvSpPr>
            <p:cNvPr id="60" name="Oval 59"/>
            <p:cNvSpPr/>
            <p:nvPr/>
          </p:nvSpPr>
          <p:spPr>
            <a:xfrm>
              <a:off x="19758613" y="237327"/>
              <a:ext cx="278757" cy="278757"/>
            </a:xfrm>
            <a:prstGeom prst="ellipse">
              <a:avLst/>
            </a:prstGeom>
            <a:blipFill>
              <a:blip r:embed="rId18">
                <a:duotone>
                  <a:prstClr val="black"/>
                  <a:schemeClr val="accent1">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en-US" sz="400" dirty="0">
                <a:latin typeface="Calibri" panose="020F0502020204030204" pitchFamily="34" charset="0"/>
              </a:endParaRPr>
            </a:p>
          </p:txBody>
        </p:sp>
        <p:grpSp>
          <p:nvGrpSpPr>
            <p:cNvPr id="61" name="Group 60"/>
            <p:cNvGrpSpPr/>
            <p:nvPr/>
          </p:nvGrpSpPr>
          <p:grpSpPr>
            <a:xfrm>
              <a:off x="20237713" y="40629"/>
              <a:ext cx="595142" cy="1170000"/>
              <a:chOff x="20110713" y="133904"/>
              <a:chExt cx="595142" cy="1170000"/>
            </a:xfrm>
          </p:grpSpPr>
          <p:sp>
            <p:nvSpPr>
              <p:cNvPr id="85" name="Rounded Rectangle 84"/>
              <p:cNvSpPr/>
              <p:nvPr/>
            </p:nvSpPr>
            <p:spPr>
              <a:xfrm>
                <a:off x="20110713" y="133904"/>
                <a:ext cx="595142" cy="1170000"/>
              </a:xfrm>
              <a:prstGeom prst="roundRect">
                <a:avLst/>
              </a:prstGeom>
              <a:noFill/>
              <a:ln>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smtClean="0">
                    <a:solidFill>
                      <a:schemeClr val="tx1"/>
                    </a:solidFill>
                    <a:latin typeface="Calibri" panose="020F0502020204030204" pitchFamily="34" charset="0"/>
                  </a:rPr>
                  <a:t>Social Networks</a:t>
                </a:r>
                <a:br>
                  <a:rPr lang="en-US" sz="400" b="1" dirty="0" smtClean="0">
                    <a:solidFill>
                      <a:schemeClr val="tx1"/>
                    </a:solidFill>
                    <a:latin typeface="Calibri" panose="020F0502020204030204" pitchFamily="34" charset="0"/>
                  </a:rPr>
                </a:br>
                <a:r>
                  <a:rPr lang="en-US" sz="400" dirty="0" smtClean="0">
                    <a:solidFill>
                      <a:schemeClr val="tx1"/>
                    </a:solidFill>
                    <a:latin typeface="Calibri" panose="020F0502020204030204" pitchFamily="34" charset="0"/>
                  </a:rPr>
                  <a:t>Retardo E2E </a:t>
                </a:r>
                <a:br>
                  <a:rPr lang="en-US" sz="400" dirty="0" smtClean="0">
                    <a:solidFill>
                      <a:schemeClr val="tx1"/>
                    </a:solidFill>
                    <a:latin typeface="Calibri" panose="020F0502020204030204" pitchFamily="34" charset="0"/>
                  </a:rPr>
                </a:br>
                <a:r>
                  <a:rPr lang="en-US" sz="400" dirty="0" smtClean="0">
                    <a:solidFill>
                      <a:schemeClr val="tx1"/>
                    </a:solidFill>
                    <a:latin typeface="Calibri" panose="020F0502020204030204" pitchFamily="34" charset="0"/>
                  </a:rPr>
                  <a:t>(Round-Trip-Time)</a:t>
                </a:r>
                <a:endParaRPr lang="en-US" sz="400" dirty="0">
                  <a:solidFill>
                    <a:schemeClr val="tx1"/>
                  </a:solidFill>
                  <a:latin typeface="Calibri" panose="020F0502020204030204" pitchFamily="34" charset="0"/>
                </a:endParaRPr>
              </a:p>
            </p:txBody>
          </p:sp>
          <p:sp>
            <p:nvSpPr>
              <p:cNvPr id="86" name="Oval 85"/>
              <p:cNvSpPr/>
              <p:nvPr/>
            </p:nvSpPr>
            <p:spPr>
              <a:xfrm>
                <a:off x="20268906" y="334216"/>
                <a:ext cx="278757" cy="278757"/>
              </a:xfrm>
              <a:prstGeom prst="ellipse">
                <a:avLst/>
              </a:prstGeom>
              <a:blipFill>
                <a:blip r:embed="rId19">
                  <a:duotone>
                    <a:prstClr val="black"/>
                    <a:schemeClr val="accent1">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en-US" sz="400" dirty="0">
                  <a:latin typeface="Calibri" panose="020F0502020204030204" pitchFamily="34" charset="0"/>
                </a:endParaRPr>
              </a:p>
            </p:txBody>
          </p:sp>
          <p:grpSp>
            <p:nvGrpSpPr>
              <p:cNvPr id="91" name="Group 90"/>
              <p:cNvGrpSpPr/>
              <p:nvPr/>
            </p:nvGrpSpPr>
            <p:grpSpPr>
              <a:xfrm>
                <a:off x="20140106" y="935820"/>
                <a:ext cx="536356" cy="111751"/>
                <a:chOff x="20114603" y="8360679"/>
                <a:chExt cx="3187189" cy="664056"/>
              </a:xfrm>
            </p:grpSpPr>
            <p:pic>
              <p:nvPicPr>
                <p:cNvPr id="119" name="Imagen 12"/>
                <p:cNvPicPr>
                  <a:picLocks/>
                </p:cNvPicPr>
                <p:nvPr/>
              </p:nvPicPr>
              <p:blipFill>
                <a:blip r:embed="rId20"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20114603" y="8360679"/>
                  <a:ext cx="664056" cy="664056"/>
                </a:xfrm>
                <a:prstGeom prst="rect">
                  <a:avLst/>
                </a:prstGeom>
              </p:spPr>
            </p:pic>
            <p:pic>
              <p:nvPicPr>
                <p:cNvPr id="120" name="Imagen 11"/>
                <p:cNvPicPr>
                  <a:picLocks/>
                </p:cNvPicPr>
                <p:nvPr/>
              </p:nvPicPr>
              <p:blipFill>
                <a:blip r:embed="rId21"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20955647" y="8360679"/>
                  <a:ext cx="664056" cy="664056"/>
                </a:xfrm>
                <a:prstGeom prst="rect">
                  <a:avLst/>
                </a:prstGeom>
              </p:spPr>
            </p:pic>
            <p:pic>
              <p:nvPicPr>
                <p:cNvPr id="121" name="Imagen 10"/>
                <p:cNvPicPr>
                  <a:picLocks/>
                </p:cNvPicPr>
                <p:nvPr/>
              </p:nvPicPr>
              <p:blipFill>
                <a:blip r:embed="rId2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21796691" y="8360679"/>
                  <a:ext cx="664056" cy="664056"/>
                </a:xfrm>
                <a:prstGeom prst="rect">
                  <a:avLst/>
                </a:prstGeom>
              </p:spPr>
            </p:pic>
            <p:pic>
              <p:nvPicPr>
                <p:cNvPr id="122" name="Imagen 9"/>
                <p:cNvPicPr>
                  <a:picLocks/>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22637736" y="8360679"/>
                  <a:ext cx="664056" cy="664056"/>
                </a:xfrm>
                <a:prstGeom prst="rect">
                  <a:avLst/>
                </a:prstGeom>
              </p:spPr>
            </p:pic>
          </p:grpSp>
        </p:grpSp>
        <p:sp>
          <p:nvSpPr>
            <p:cNvPr id="62" name="Rounded Rectangle 61"/>
            <p:cNvSpPr/>
            <p:nvPr/>
          </p:nvSpPr>
          <p:spPr>
            <a:xfrm>
              <a:off x="18963126" y="1244811"/>
              <a:ext cx="1869729" cy="442253"/>
            </a:xfrm>
            <a:prstGeom prst="roundRect">
              <a:avLst/>
            </a:prstGeom>
            <a:noFill/>
            <a:ln>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bIns="0" rtlCol="0" anchor="b" anchorCtr="0"/>
            <a:lstStyle/>
            <a:p>
              <a:pPr lvl="0" algn="ctr"/>
              <a:r>
                <a:rPr lang="en-US" sz="400" b="1" dirty="0" smtClean="0">
                  <a:solidFill>
                    <a:prstClr val="black"/>
                  </a:solidFill>
                  <a:latin typeface="Calibri" panose="020F0502020204030204" pitchFamily="34" charset="0"/>
                </a:rPr>
                <a:t>KPI’s analysis</a:t>
              </a:r>
            </a:p>
            <a:p>
              <a:pPr lvl="0" algn="ctr"/>
              <a:r>
                <a:rPr lang="en-US" sz="400" dirty="0" smtClean="0">
                  <a:solidFill>
                    <a:prstClr val="black"/>
                  </a:solidFill>
                  <a:latin typeface="Calibri" panose="020F0502020204030204" pitchFamily="34" charset="0"/>
                </a:rPr>
                <a:t>QoS vs QoE Root Cause Analysis Tool </a:t>
              </a:r>
              <a:endParaRPr lang="en-US" sz="400" dirty="0">
                <a:solidFill>
                  <a:prstClr val="black"/>
                </a:solidFill>
                <a:latin typeface="Calibri" panose="020F0502020204030204" pitchFamily="34" charset="0"/>
              </a:endParaRPr>
            </a:p>
          </p:txBody>
        </p:sp>
        <p:grpSp>
          <p:nvGrpSpPr>
            <p:cNvPr id="63" name="Group 62"/>
            <p:cNvGrpSpPr/>
            <p:nvPr/>
          </p:nvGrpSpPr>
          <p:grpSpPr>
            <a:xfrm>
              <a:off x="19762075" y="1287224"/>
              <a:ext cx="271830" cy="245583"/>
              <a:chOff x="19660475" y="1380499"/>
              <a:chExt cx="271830" cy="245583"/>
            </a:xfrm>
          </p:grpSpPr>
          <p:sp>
            <p:nvSpPr>
              <p:cNvPr id="79" name="Rectangle 78">
                <a:extLst>
                  <a:ext uri="{FF2B5EF4-FFF2-40B4-BE49-F238E27FC236}">
                    <a16:creationId xmlns:a16="http://schemas.microsoft.com/office/drawing/2014/main" xmlns="" id="{E42EE9F0-FF54-479C-9B00-6EB8DCCD0537}"/>
                  </a:ext>
                </a:extLst>
              </p:cNvPr>
              <p:cNvSpPr/>
              <p:nvPr/>
            </p:nvSpPr>
            <p:spPr>
              <a:xfrm>
                <a:off x="19660475" y="1483379"/>
                <a:ext cx="40586" cy="120813"/>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xmlns="" id="{B110E1C0-229E-4E8C-A286-8BCD1A81EA12}"/>
                  </a:ext>
                </a:extLst>
              </p:cNvPr>
              <p:cNvSpPr/>
              <p:nvPr/>
            </p:nvSpPr>
            <p:spPr>
              <a:xfrm>
                <a:off x="19707668" y="1450388"/>
                <a:ext cx="40586" cy="153804"/>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Freeform: Shape 902">
                <a:extLst>
                  <a:ext uri="{FF2B5EF4-FFF2-40B4-BE49-F238E27FC236}">
                    <a16:creationId xmlns:a16="http://schemas.microsoft.com/office/drawing/2014/main" xmlns="" id="{3152FE68-EA93-4708-BE3B-2A4825B4B2C6}"/>
                  </a:ext>
                </a:extLst>
              </p:cNvPr>
              <p:cNvSpPr/>
              <p:nvPr/>
            </p:nvSpPr>
            <p:spPr>
              <a:xfrm>
                <a:off x="19756906" y="1419197"/>
                <a:ext cx="84789" cy="184995"/>
              </a:xfrm>
              <a:custGeom>
                <a:avLst/>
                <a:gdLst>
                  <a:gd name="connsiteX0" fmla="*/ 1014623 w 1416264"/>
                  <a:gd name="connsiteY0" fmla="*/ 3021020 h 3090041"/>
                  <a:gd name="connsiteX1" fmla="*/ 1156262 w 1416264"/>
                  <a:gd name="connsiteY1" fmla="*/ 3021020 h 3090041"/>
                  <a:gd name="connsiteX2" fmla="*/ 1156262 w 1416264"/>
                  <a:gd name="connsiteY2" fmla="*/ 3090041 h 3090041"/>
                  <a:gd name="connsiteX3" fmla="*/ 1014623 w 1416264"/>
                  <a:gd name="connsiteY3" fmla="*/ 3090041 h 3090041"/>
                  <a:gd name="connsiteX4" fmla="*/ 759496 w 1416264"/>
                  <a:gd name="connsiteY4" fmla="*/ 3021020 h 3090041"/>
                  <a:gd name="connsiteX5" fmla="*/ 901135 w 1416264"/>
                  <a:gd name="connsiteY5" fmla="*/ 3021020 h 3090041"/>
                  <a:gd name="connsiteX6" fmla="*/ 901135 w 1416264"/>
                  <a:gd name="connsiteY6" fmla="*/ 3090041 h 3090041"/>
                  <a:gd name="connsiteX7" fmla="*/ 759496 w 1416264"/>
                  <a:gd name="connsiteY7" fmla="*/ 3090041 h 3090041"/>
                  <a:gd name="connsiteX8" fmla="*/ 504369 w 1416264"/>
                  <a:gd name="connsiteY8" fmla="*/ 3021020 h 3090041"/>
                  <a:gd name="connsiteX9" fmla="*/ 646008 w 1416264"/>
                  <a:gd name="connsiteY9" fmla="*/ 3021020 h 3090041"/>
                  <a:gd name="connsiteX10" fmla="*/ 646008 w 1416264"/>
                  <a:gd name="connsiteY10" fmla="*/ 3090041 h 3090041"/>
                  <a:gd name="connsiteX11" fmla="*/ 504369 w 1416264"/>
                  <a:gd name="connsiteY11" fmla="*/ 3090041 h 3090041"/>
                  <a:gd name="connsiteX12" fmla="*/ 249242 w 1416264"/>
                  <a:gd name="connsiteY12" fmla="*/ 3021020 h 3090041"/>
                  <a:gd name="connsiteX13" fmla="*/ 390881 w 1416264"/>
                  <a:gd name="connsiteY13" fmla="*/ 3021020 h 3090041"/>
                  <a:gd name="connsiteX14" fmla="*/ 390881 w 1416264"/>
                  <a:gd name="connsiteY14" fmla="*/ 3090041 h 3090041"/>
                  <a:gd name="connsiteX15" fmla="*/ 249242 w 1416264"/>
                  <a:gd name="connsiteY15" fmla="*/ 3090041 h 3090041"/>
                  <a:gd name="connsiteX16" fmla="*/ 1351889 w 1416264"/>
                  <a:gd name="connsiteY16" fmla="*/ 2864758 h 3090041"/>
                  <a:gd name="connsiteX17" fmla="*/ 1416264 w 1416264"/>
                  <a:gd name="connsiteY17" fmla="*/ 2864758 h 3090041"/>
                  <a:gd name="connsiteX18" fmla="*/ 1416264 w 1416264"/>
                  <a:gd name="connsiteY18" fmla="*/ 3090041 h 3090041"/>
                  <a:gd name="connsiteX19" fmla="*/ 1269750 w 1416264"/>
                  <a:gd name="connsiteY19" fmla="*/ 3090041 h 3090041"/>
                  <a:gd name="connsiteX20" fmla="*/ 1269750 w 1416264"/>
                  <a:gd name="connsiteY20" fmla="*/ 3021020 h 3090041"/>
                  <a:gd name="connsiteX21" fmla="*/ 1351889 w 1416264"/>
                  <a:gd name="connsiteY21" fmla="*/ 3021020 h 3090041"/>
                  <a:gd name="connsiteX22" fmla="*/ 0 w 1416264"/>
                  <a:gd name="connsiteY22" fmla="*/ 2864758 h 3090041"/>
                  <a:gd name="connsiteX23" fmla="*/ 64376 w 1416264"/>
                  <a:gd name="connsiteY23" fmla="*/ 2864758 h 3090041"/>
                  <a:gd name="connsiteX24" fmla="*/ 64376 w 1416264"/>
                  <a:gd name="connsiteY24" fmla="*/ 3021020 h 3090041"/>
                  <a:gd name="connsiteX25" fmla="*/ 135754 w 1416264"/>
                  <a:gd name="connsiteY25" fmla="*/ 3021020 h 3090041"/>
                  <a:gd name="connsiteX26" fmla="*/ 135754 w 1416264"/>
                  <a:gd name="connsiteY26" fmla="*/ 3090041 h 3090041"/>
                  <a:gd name="connsiteX27" fmla="*/ 0 w 1416264"/>
                  <a:gd name="connsiteY27" fmla="*/ 3090041 h 3090041"/>
                  <a:gd name="connsiteX28" fmla="*/ 1351889 w 1416264"/>
                  <a:gd name="connsiteY28" fmla="*/ 2610758 h 3090041"/>
                  <a:gd name="connsiteX29" fmla="*/ 1416264 w 1416264"/>
                  <a:gd name="connsiteY29" fmla="*/ 2610758 h 3090041"/>
                  <a:gd name="connsiteX30" fmla="*/ 1416264 w 1416264"/>
                  <a:gd name="connsiteY30" fmla="*/ 2751270 h 3090041"/>
                  <a:gd name="connsiteX31" fmla="*/ 1351889 w 1416264"/>
                  <a:gd name="connsiteY31" fmla="*/ 2751270 h 3090041"/>
                  <a:gd name="connsiteX32" fmla="*/ 0 w 1416264"/>
                  <a:gd name="connsiteY32" fmla="*/ 2610758 h 3090041"/>
                  <a:gd name="connsiteX33" fmla="*/ 64376 w 1416264"/>
                  <a:gd name="connsiteY33" fmla="*/ 2610758 h 3090041"/>
                  <a:gd name="connsiteX34" fmla="*/ 64376 w 1416264"/>
                  <a:gd name="connsiteY34" fmla="*/ 2751270 h 3090041"/>
                  <a:gd name="connsiteX35" fmla="*/ 0 w 1416264"/>
                  <a:gd name="connsiteY35" fmla="*/ 2751270 h 3090041"/>
                  <a:gd name="connsiteX36" fmla="*/ 1351889 w 1416264"/>
                  <a:gd name="connsiteY36" fmla="*/ 2356758 h 3090041"/>
                  <a:gd name="connsiteX37" fmla="*/ 1416264 w 1416264"/>
                  <a:gd name="connsiteY37" fmla="*/ 2356758 h 3090041"/>
                  <a:gd name="connsiteX38" fmla="*/ 1416264 w 1416264"/>
                  <a:gd name="connsiteY38" fmla="*/ 2497270 h 3090041"/>
                  <a:gd name="connsiteX39" fmla="*/ 1351889 w 1416264"/>
                  <a:gd name="connsiteY39" fmla="*/ 2497270 h 3090041"/>
                  <a:gd name="connsiteX40" fmla="*/ 0 w 1416264"/>
                  <a:gd name="connsiteY40" fmla="*/ 2356758 h 3090041"/>
                  <a:gd name="connsiteX41" fmla="*/ 64376 w 1416264"/>
                  <a:gd name="connsiteY41" fmla="*/ 2356758 h 3090041"/>
                  <a:gd name="connsiteX42" fmla="*/ 64376 w 1416264"/>
                  <a:gd name="connsiteY42" fmla="*/ 2497270 h 3090041"/>
                  <a:gd name="connsiteX43" fmla="*/ 0 w 1416264"/>
                  <a:gd name="connsiteY43" fmla="*/ 2497270 h 3090041"/>
                  <a:gd name="connsiteX44" fmla="*/ 1351889 w 1416264"/>
                  <a:gd name="connsiteY44" fmla="*/ 2102758 h 3090041"/>
                  <a:gd name="connsiteX45" fmla="*/ 1416264 w 1416264"/>
                  <a:gd name="connsiteY45" fmla="*/ 2102758 h 3090041"/>
                  <a:gd name="connsiteX46" fmla="*/ 1416264 w 1416264"/>
                  <a:gd name="connsiteY46" fmla="*/ 2243270 h 3090041"/>
                  <a:gd name="connsiteX47" fmla="*/ 1351889 w 1416264"/>
                  <a:gd name="connsiteY47" fmla="*/ 2243270 h 3090041"/>
                  <a:gd name="connsiteX48" fmla="*/ 0 w 1416264"/>
                  <a:gd name="connsiteY48" fmla="*/ 2102758 h 3090041"/>
                  <a:gd name="connsiteX49" fmla="*/ 64376 w 1416264"/>
                  <a:gd name="connsiteY49" fmla="*/ 2102758 h 3090041"/>
                  <a:gd name="connsiteX50" fmla="*/ 64376 w 1416264"/>
                  <a:gd name="connsiteY50" fmla="*/ 2243270 h 3090041"/>
                  <a:gd name="connsiteX51" fmla="*/ 0 w 1416264"/>
                  <a:gd name="connsiteY51" fmla="*/ 2243270 h 3090041"/>
                  <a:gd name="connsiteX52" fmla="*/ 1351889 w 1416264"/>
                  <a:gd name="connsiteY52" fmla="*/ 1848758 h 3090041"/>
                  <a:gd name="connsiteX53" fmla="*/ 1416264 w 1416264"/>
                  <a:gd name="connsiteY53" fmla="*/ 1848758 h 3090041"/>
                  <a:gd name="connsiteX54" fmla="*/ 1416264 w 1416264"/>
                  <a:gd name="connsiteY54" fmla="*/ 1989270 h 3090041"/>
                  <a:gd name="connsiteX55" fmla="*/ 1351889 w 1416264"/>
                  <a:gd name="connsiteY55" fmla="*/ 1989270 h 3090041"/>
                  <a:gd name="connsiteX56" fmla="*/ 0 w 1416264"/>
                  <a:gd name="connsiteY56" fmla="*/ 1848758 h 3090041"/>
                  <a:gd name="connsiteX57" fmla="*/ 64376 w 1416264"/>
                  <a:gd name="connsiteY57" fmla="*/ 1848758 h 3090041"/>
                  <a:gd name="connsiteX58" fmla="*/ 64376 w 1416264"/>
                  <a:gd name="connsiteY58" fmla="*/ 1989270 h 3090041"/>
                  <a:gd name="connsiteX59" fmla="*/ 0 w 1416264"/>
                  <a:gd name="connsiteY59" fmla="*/ 1989270 h 3090041"/>
                  <a:gd name="connsiteX60" fmla="*/ 1351889 w 1416264"/>
                  <a:gd name="connsiteY60" fmla="*/ 1594758 h 3090041"/>
                  <a:gd name="connsiteX61" fmla="*/ 1416264 w 1416264"/>
                  <a:gd name="connsiteY61" fmla="*/ 1594758 h 3090041"/>
                  <a:gd name="connsiteX62" fmla="*/ 1416264 w 1416264"/>
                  <a:gd name="connsiteY62" fmla="*/ 1735270 h 3090041"/>
                  <a:gd name="connsiteX63" fmla="*/ 1351889 w 1416264"/>
                  <a:gd name="connsiteY63" fmla="*/ 1735270 h 3090041"/>
                  <a:gd name="connsiteX64" fmla="*/ 0 w 1416264"/>
                  <a:gd name="connsiteY64" fmla="*/ 1594758 h 3090041"/>
                  <a:gd name="connsiteX65" fmla="*/ 64376 w 1416264"/>
                  <a:gd name="connsiteY65" fmla="*/ 1594758 h 3090041"/>
                  <a:gd name="connsiteX66" fmla="*/ 64376 w 1416264"/>
                  <a:gd name="connsiteY66" fmla="*/ 1735270 h 3090041"/>
                  <a:gd name="connsiteX67" fmla="*/ 0 w 1416264"/>
                  <a:gd name="connsiteY67" fmla="*/ 1735270 h 3090041"/>
                  <a:gd name="connsiteX68" fmla="*/ 1351889 w 1416264"/>
                  <a:gd name="connsiteY68" fmla="*/ 1340758 h 3090041"/>
                  <a:gd name="connsiteX69" fmla="*/ 1416264 w 1416264"/>
                  <a:gd name="connsiteY69" fmla="*/ 1340758 h 3090041"/>
                  <a:gd name="connsiteX70" fmla="*/ 1416264 w 1416264"/>
                  <a:gd name="connsiteY70" fmla="*/ 1481270 h 3090041"/>
                  <a:gd name="connsiteX71" fmla="*/ 1351889 w 1416264"/>
                  <a:gd name="connsiteY71" fmla="*/ 1481270 h 3090041"/>
                  <a:gd name="connsiteX72" fmla="*/ 0 w 1416264"/>
                  <a:gd name="connsiteY72" fmla="*/ 1340758 h 3090041"/>
                  <a:gd name="connsiteX73" fmla="*/ 64376 w 1416264"/>
                  <a:gd name="connsiteY73" fmla="*/ 1340758 h 3090041"/>
                  <a:gd name="connsiteX74" fmla="*/ 64376 w 1416264"/>
                  <a:gd name="connsiteY74" fmla="*/ 1481270 h 3090041"/>
                  <a:gd name="connsiteX75" fmla="*/ 0 w 1416264"/>
                  <a:gd name="connsiteY75" fmla="*/ 1481270 h 3090041"/>
                  <a:gd name="connsiteX76" fmla="*/ 1351889 w 1416264"/>
                  <a:gd name="connsiteY76" fmla="*/ 1086758 h 3090041"/>
                  <a:gd name="connsiteX77" fmla="*/ 1416264 w 1416264"/>
                  <a:gd name="connsiteY77" fmla="*/ 1086758 h 3090041"/>
                  <a:gd name="connsiteX78" fmla="*/ 1416264 w 1416264"/>
                  <a:gd name="connsiteY78" fmla="*/ 1227270 h 3090041"/>
                  <a:gd name="connsiteX79" fmla="*/ 1351889 w 1416264"/>
                  <a:gd name="connsiteY79" fmla="*/ 1227270 h 3090041"/>
                  <a:gd name="connsiteX80" fmla="*/ 0 w 1416264"/>
                  <a:gd name="connsiteY80" fmla="*/ 1086758 h 3090041"/>
                  <a:gd name="connsiteX81" fmla="*/ 64376 w 1416264"/>
                  <a:gd name="connsiteY81" fmla="*/ 1086758 h 3090041"/>
                  <a:gd name="connsiteX82" fmla="*/ 64376 w 1416264"/>
                  <a:gd name="connsiteY82" fmla="*/ 1227270 h 3090041"/>
                  <a:gd name="connsiteX83" fmla="*/ 0 w 1416264"/>
                  <a:gd name="connsiteY83" fmla="*/ 1227270 h 3090041"/>
                  <a:gd name="connsiteX84" fmla="*/ 1351889 w 1416264"/>
                  <a:gd name="connsiteY84" fmla="*/ 832758 h 3090041"/>
                  <a:gd name="connsiteX85" fmla="*/ 1416264 w 1416264"/>
                  <a:gd name="connsiteY85" fmla="*/ 832758 h 3090041"/>
                  <a:gd name="connsiteX86" fmla="*/ 1416264 w 1416264"/>
                  <a:gd name="connsiteY86" fmla="*/ 973270 h 3090041"/>
                  <a:gd name="connsiteX87" fmla="*/ 1351889 w 1416264"/>
                  <a:gd name="connsiteY87" fmla="*/ 973270 h 3090041"/>
                  <a:gd name="connsiteX88" fmla="*/ 0 w 1416264"/>
                  <a:gd name="connsiteY88" fmla="*/ 832758 h 3090041"/>
                  <a:gd name="connsiteX89" fmla="*/ 64376 w 1416264"/>
                  <a:gd name="connsiteY89" fmla="*/ 832758 h 3090041"/>
                  <a:gd name="connsiteX90" fmla="*/ 64376 w 1416264"/>
                  <a:gd name="connsiteY90" fmla="*/ 973270 h 3090041"/>
                  <a:gd name="connsiteX91" fmla="*/ 0 w 1416264"/>
                  <a:gd name="connsiteY91" fmla="*/ 973270 h 3090041"/>
                  <a:gd name="connsiteX92" fmla="*/ 1351889 w 1416264"/>
                  <a:gd name="connsiteY92" fmla="*/ 578758 h 3090041"/>
                  <a:gd name="connsiteX93" fmla="*/ 1416264 w 1416264"/>
                  <a:gd name="connsiteY93" fmla="*/ 578758 h 3090041"/>
                  <a:gd name="connsiteX94" fmla="*/ 1416264 w 1416264"/>
                  <a:gd name="connsiteY94" fmla="*/ 719270 h 3090041"/>
                  <a:gd name="connsiteX95" fmla="*/ 1351889 w 1416264"/>
                  <a:gd name="connsiteY95" fmla="*/ 719270 h 3090041"/>
                  <a:gd name="connsiteX96" fmla="*/ 0 w 1416264"/>
                  <a:gd name="connsiteY96" fmla="*/ 578758 h 3090041"/>
                  <a:gd name="connsiteX97" fmla="*/ 64376 w 1416264"/>
                  <a:gd name="connsiteY97" fmla="*/ 578758 h 3090041"/>
                  <a:gd name="connsiteX98" fmla="*/ 64376 w 1416264"/>
                  <a:gd name="connsiteY98" fmla="*/ 719270 h 3090041"/>
                  <a:gd name="connsiteX99" fmla="*/ 0 w 1416264"/>
                  <a:gd name="connsiteY99" fmla="*/ 719270 h 3090041"/>
                  <a:gd name="connsiteX100" fmla="*/ 1351889 w 1416264"/>
                  <a:gd name="connsiteY100" fmla="*/ 337458 h 3090041"/>
                  <a:gd name="connsiteX101" fmla="*/ 1416264 w 1416264"/>
                  <a:gd name="connsiteY101" fmla="*/ 337458 h 3090041"/>
                  <a:gd name="connsiteX102" fmla="*/ 1416264 w 1416264"/>
                  <a:gd name="connsiteY102" fmla="*/ 465270 h 3090041"/>
                  <a:gd name="connsiteX103" fmla="*/ 1351889 w 1416264"/>
                  <a:gd name="connsiteY103" fmla="*/ 465270 h 3090041"/>
                  <a:gd name="connsiteX104" fmla="*/ 0 w 1416264"/>
                  <a:gd name="connsiteY104" fmla="*/ 337458 h 3090041"/>
                  <a:gd name="connsiteX105" fmla="*/ 64376 w 1416264"/>
                  <a:gd name="connsiteY105" fmla="*/ 337458 h 3090041"/>
                  <a:gd name="connsiteX106" fmla="*/ 64376 w 1416264"/>
                  <a:gd name="connsiteY106" fmla="*/ 465270 h 3090041"/>
                  <a:gd name="connsiteX107" fmla="*/ 0 w 1416264"/>
                  <a:gd name="connsiteY107" fmla="*/ 465270 h 3090041"/>
                  <a:gd name="connsiteX108" fmla="*/ 1269750 w 1416264"/>
                  <a:gd name="connsiteY108" fmla="*/ 0 h 3090041"/>
                  <a:gd name="connsiteX109" fmla="*/ 1416264 w 1416264"/>
                  <a:gd name="connsiteY109" fmla="*/ 0 h 3090041"/>
                  <a:gd name="connsiteX110" fmla="*/ 1416264 w 1416264"/>
                  <a:gd name="connsiteY110" fmla="*/ 223970 h 3090041"/>
                  <a:gd name="connsiteX111" fmla="*/ 1351889 w 1416264"/>
                  <a:gd name="connsiteY111" fmla="*/ 223970 h 3090041"/>
                  <a:gd name="connsiteX112" fmla="*/ 1351889 w 1416264"/>
                  <a:gd name="connsiteY112" fmla="*/ 69020 h 3090041"/>
                  <a:gd name="connsiteX113" fmla="*/ 1269750 w 1416264"/>
                  <a:gd name="connsiteY113" fmla="*/ 69020 h 3090041"/>
                  <a:gd name="connsiteX114" fmla="*/ 1014623 w 1416264"/>
                  <a:gd name="connsiteY114" fmla="*/ 0 h 3090041"/>
                  <a:gd name="connsiteX115" fmla="*/ 1156262 w 1416264"/>
                  <a:gd name="connsiteY115" fmla="*/ 0 h 3090041"/>
                  <a:gd name="connsiteX116" fmla="*/ 1156262 w 1416264"/>
                  <a:gd name="connsiteY116" fmla="*/ 69020 h 3090041"/>
                  <a:gd name="connsiteX117" fmla="*/ 1014623 w 1416264"/>
                  <a:gd name="connsiteY117" fmla="*/ 69020 h 3090041"/>
                  <a:gd name="connsiteX118" fmla="*/ 759496 w 1416264"/>
                  <a:gd name="connsiteY118" fmla="*/ 0 h 3090041"/>
                  <a:gd name="connsiteX119" fmla="*/ 901135 w 1416264"/>
                  <a:gd name="connsiteY119" fmla="*/ 0 h 3090041"/>
                  <a:gd name="connsiteX120" fmla="*/ 901135 w 1416264"/>
                  <a:gd name="connsiteY120" fmla="*/ 69020 h 3090041"/>
                  <a:gd name="connsiteX121" fmla="*/ 759496 w 1416264"/>
                  <a:gd name="connsiteY121" fmla="*/ 69020 h 3090041"/>
                  <a:gd name="connsiteX122" fmla="*/ 504369 w 1416264"/>
                  <a:gd name="connsiteY122" fmla="*/ 0 h 3090041"/>
                  <a:gd name="connsiteX123" fmla="*/ 646008 w 1416264"/>
                  <a:gd name="connsiteY123" fmla="*/ 0 h 3090041"/>
                  <a:gd name="connsiteX124" fmla="*/ 646008 w 1416264"/>
                  <a:gd name="connsiteY124" fmla="*/ 69020 h 3090041"/>
                  <a:gd name="connsiteX125" fmla="*/ 504369 w 1416264"/>
                  <a:gd name="connsiteY125" fmla="*/ 69020 h 3090041"/>
                  <a:gd name="connsiteX126" fmla="*/ 249242 w 1416264"/>
                  <a:gd name="connsiteY126" fmla="*/ 0 h 3090041"/>
                  <a:gd name="connsiteX127" fmla="*/ 390881 w 1416264"/>
                  <a:gd name="connsiteY127" fmla="*/ 0 h 3090041"/>
                  <a:gd name="connsiteX128" fmla="*/ 390881 w 1416264"/>
                  <a:gd name="connsiteY128" fmla="*/ 69020 h 3090041"/>
                  <a:gd name="connsiteX129" fmla="*/ 249242 w 1416264"/>
                  <a:gd name="connsiteY129" fmla="*/ 69020 h 3090041"/>
                  <a:gd name="connsiteX130" fmla="*/ 0 w 1416264"/>
                  <a:gd name="connsiteY130" fmla="*/ 0 h 3090041"/>
                  <a:gd name="connsiteX131" fmla="*/ 135754 w 1416264"/>
                  <a:gd name="connsiteY131" fmla="*/ 0 h 3090041"/>
                  <a:gd name="connsiteX132" fmla="*/ 135754 w 1416264"/>
                  <a:gd name="connsiteY132" fmla="*/ 69020 h 3090041"/>
                  <a:gd name="connsiteX133" fmla="*/ 64376 w 1416264"/>
                  <a:gd name="connsiteY133" fmla="*/ 69020 h 3090041"/>
                  <a:gd name="connsiteX134" fmla="*/ 64376 w 1416264"/>
                  <a:gd name="connsiteY134" fmla="*/ 223970 h 3090041"/>
                  <a:gd name="connsiteX135" fmla="*/ 0 w 1416264"/>
                  <a:gd name="connsiteY135" fmla="*/ 223970 h 3090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16264" h="3090041">
                    <a:moveTo>
                      <a:pt x="1014623" y="3021020"/>
                    </a:moveTo>
                    <a:lnTo>
                      <a:pt x="1156262" y="3021020"/>
                    </a:lnTo>
                    <a:lnTo>
                      <a:pt x="1156262" y="3090041"/>
                    </a:lnTo>
                    <a:lnTo>
                      <a:pt x="1014623" y="3090041"/>
                    </a:lnTo>
                    <a:close/>
                    <a:moveTo>
                      <a:pt x="759496" y="3021020"/>
                    </a:moveTo>
                    <a:lnTo>
                      <a:pt x="901135" y="3021020"/>
                    </a:lnTo>
                    <a:lnTo>
                      <a:pt x="901135" y="3090041"/>
                    </a:lnTo>
                    <a:lnTo>
                      <a:pt x="759496" y="3090041"/>
                    </a:lnTo>
                    <a:close/>
                    <a:moveTo>
                      <a:pt x="504369" y="3021020"/>
                    </a:moveTo>
                    <a:lnTo>
                      <a:pt x="646008" y="3021020"/>
                    </a:lnTo>
                    <a:lnTo>
                      <a:pt x="646008" y="3090041"/>
                    </a:lnTo>
                    <a:lnTo>
                      <a:pt x="504369" y="3090041"/>
                    </a:lnTo>
                    <a:close/>
                    <a:moveTo>
                      <a:pt x="249242" y="3021020"/>
                    </a:moveTo>
                    <a:lnTo>
                      <a:pt x="390881" y="3021020"/>
                    </a:lnTo>
                    <a:lnTo>
                      <a:pt x="390881" y="3090041"/>
                    </a:lnTo>
                    <a:lnTo>
                      <a:pt x="249242" y="3090041"/>
                    </a:lnTo>
                    <a:close/>
                    <a:moveTo>
                      <a:pt x="1351889" y="2864758"/>
                    </a:moveTo>
                    <a:lnTo>
                      <a:pt x="1416264" y="2864758"/>
                    </a:lnTo>
                    <a:lnTo>
                      <a:pt x="1416264" y="3090041"/>
                    </a:lnTo>
                    <a:lnTo>
                      <a:pt x="1269750" y="3090041"/>
                    </a:lnTo>
                    <a:lnTo>
                      <a:pt x="1269750" y="3021020"/>
                    </a:lnTo>
                    <a:lnTo>
                      <a:pt x="1351889" y="3021020"/>
                    </a:lnTo>
                    <a:close/>
                    <a:moveTo>
                      <a:pt x="0" y="2864758"/>
                    </a:moveTo>
                    <a:lnTo>
                      <a:pt x="64376" y="2864758"/>
                    </a:lnTo>
                    <a:lnTo>
                      <a:pt x="64376" y="3021020"/>
                    </a:lnTo>
                    <a:lnTo>
                      <a:pt x="135754" y="3021020"/>
                    </a:lnTo>
                    <a:lnTo>
                      <a:pt x="135754" y="3090041"/>
                    </a:lnTo>
                    <a:lnTo>
                      <a:pt x="0" y="3090041"/>
                    </a:lnTo>
                    <a:close/>
                    <a:moveTo>
                      <a:pt x="1351889" y="2610758"/>
                    </a:moveTo>
                    <a:lnTo>
                      <a:pt x="1416264" y="2610758"/>
                    </a:lnTo>
                    <a:lnTo>
                      <a:pt x="1416264" y="2751270"/>
                    </a:lnTo>
                    <a:lnTo>
                      <a:pt x="1351889" y="2751270"/>
                    </a:lnTo>
                    <a:close/>
                    <a:moveTo>
                      <a:pt x="0" y="2610758"/>
                    </a:moveTo>
                    <a:lnTo>
                      <a:pt x="64376" y="2610758"/>
                    </a:lnTo>
                    <a:lnTo>
                      <a:pt x="64376" y="2751270"/>
                    </a:lnTo>
                    <a:lnTo>
                      <a:pt x="0" y="2751270"/>
                    </a:lnTo>
                    <a:close/>
                    <a:moveTo>
                      <a:pt x="1351889" y="2356758"/>
                    </a:moveTo>
                    <a:lnTo>
                      <a:pt x="1416264" y="2356758"/>
                    </a:lnTo>
                    <a:lnTo>
                      <a:pt x="1416264" y="2497270"/>
                    </a:lnTo>
                    <a:lnTo>
                      <a:pt x="1351889" y="2497270"/>
                    </a:lnTo>
                    <a:close/>
                    <a:moveTo>
                      <a:pt x="0" y="2356758"/>
                    </a:moveTo>
                    <a:lnTo>
                      <a:pt x="64376" y="2356758"/>
                    </a:lnTo>
                    <a:lnTo>
                      <a:pt x="64376" y="2497270"/>
                    </a:lnTo>
                    <a:lnTo>
                      <a:pt x="0" y="2497270"/>
                    </a:lnTo>
                    <a:close/>
                    <a:moveTo>
                      <a:pt x="1351889" y="2102758"/>
                    </a:moveTo>
                    <a:lnTo>
                      <a:pt x="1416264" y="2102758"/>
                    </a:lnTo>
                    <a:lnTo>
                      <a:pt x="1416264" y="2243270"/>
                    </a:lnTo>
                    <a:lnTo>
                      <a:pt x="1351889" y="2243270"/>
                    </a:lnTo>
                    <a:close/>
                    <a:moveTo>
                      <a:pt x="0" y="2102758"/>
                    </a:moveTo>
                    <a:lnTo>
                      <a:pt x="64376" y="2102758"/>
                    </a:lnTo>
                    <a:lnTo>
                      <a:pt x="64376" y="2243270"/>
                    </a:lnTo>
                    <a:lnTo>
                      <a:pt x="0" y="2243270"/>
                    </a:lnTo>
                    <a:close/>
                    <a:moveTo>
                      <a:pt x="1351889" y="1848758"/>
                    </a:moveTo>
                    <a:lnTo>
                      <a:pt x="1416264" y="1848758"/>
                    </a:lnTo>
                    <a:lnTo>
                      <a:pt x="1416264" y="1989270"/>
                    </a:lnTo>
                    <a:lnTo>
                      <a:pt x="1351889" y="1989270"/>
                    </a:lnTo>
                    <a:close/>
                    <a:moveTo>
                      <a:pt x="0" y="1848758"/>
                    </a:moveTo>
                    <a:lnTo>
                      <a:pt x="64376" y="1848758"/>
                    </a:lnTo>
                    <a:lnTo>
                      <a:pt x="64376" y="1989270"/>
                    </a:lnTo>
                    <a:lnTo>
                      <a:pt x="0" y="1989270"/>
                    </a:lnTo>
                    <a:close/>
                    <a:moveTo>
                      <a:pt x="1351889" y="1594758"/>
                    </a:moveTo>
                    <a:lnTo>
                      <a:pt x="1416264" y="1594758"/>
                    </a:lnTo>
                    <a:lnTo>
                      <a:pt x="1416264" y="1735270"/>
                    </a:lnTo>
                    <a:lnTo>
                      <a:pt x="1351889" y="1735270"/>
                    </a:lnTo>
                    <a:close/>
                    <a:moveTo>
                      <a:pt x="0" y="1594758"/>
                    </a:moveTo>
                    <a:lnTo>
                      <a:pt x="64376" y="1594758"/>
                    </a:lnTo>
                    <a:lnTo>
                      <a:pt x="64376" y="1735270"/>
                    </a:lnTo>
                    <a:lnTo>
                      <a:pt x="0" y="1735270"/>
                    </a:lnTo>
                    <a:close/>
                    <a:moveTo>
                      <a:pt x="1351889" y="1340758"/>
                    </a:moveTo>
                    <a:lnTo>
                      <a:pt x="1416264" y="1340758"/>
                    </a:lnTo>
                    <a:lnTo>
                      <a:pt x="1416264" y="1481270"/>
                    </a:lnTo>
                    <a:lnTo>
                      <a:pt x="1351889" y="1481270"/>
                    </a:lnTo>
                    <a:close/>
                    <a:moveTo>
                      <a:pt x="0" y="1340758"/>
                    </a:moveTo>
                    <a:lnTo>
                      <a:pt x="64376" y="1340758"/>
                    </a:lnTo>
                    <a:lnTo>
                      <a:pt x="64376" y="1481270"/>
                    </a:lnTo>
                    <a:lnTo>
                      <a:pt x="0" y="1481270"/>
                    </a:lnTo>
                    <a:close/>
                    <a:moveTo>
                      <a:pt x="1351889" y="1086758"/>
                    </a:moveTo>
                    <a:lnTo>
                      <a:pt x="1416264" y="1086758"/>
                    </a:lnTo>
                    <a:lnTo>
                      <a:pt x="1416264" y="1227270"/>
                    </a:lnTo>
                    <a:lnTo>
                      <a:pt x="1351889" y="1227270"/>
                    </a:lnTo>
                    <a:close/>
                    <a:moveTo>
                      <a:pt x="0" y="1086758"/>
                    </a:moveTo>
                    <a:lnTo>
                      <a:pt x="64376" y="1086758"/>
                    </a:lnTo>
                    <a:lnTo>
                      <a:pt x="64376" y="1227270"/>
                    </a:lnTo>
                    <a:lnTo>
                      <a:pt x="0" y="1227270"/>
                    </a:lnTo>
                    <a:close/>
                    <a:moveTo>
                      <a:pt x="1351889" y="832758"/>
                    </a:moveTo>
                    <a:lnTo>
                      <a:pt x="1416264" y="832758"/>
                    </a:lnTo>
                    <a:lnTo>
                      <a:pt x="1416264" y="973270"/>
                    </a:lnTo>
                    <a:lnTo>
                      <a:pt x="1351889" y="973270"/>
                    </a:lnTo>
                    <a:close/>
                    <a:moveTo>
                      <a:pt x="0" y="832758"/>
                    </a:moveTo>
                    <a:lnTo>
                      <a:pt x="64376" y="832758"/>
                    </a:lnTo>
                    <a:lnTo>
                      <a:pt x="64376" y="973270"/>
                    </a:lnTo>
                    <a:lnTo>
                      <a:pt x="0" y="973270"/>
                    </a:lnTo>
                    <a:close/>
                    <a:moveTo>
                      <a:pt x="1351889" y="578758"/>
                    </a:moveTo>
                    <a:lnTo>
                      <a:pt x="1416264" y="578758"/>
                    </a:lnTo>
                    <a:lnTo>
                      <a:pt x="1416264" y="719270"/>
                    </a:lnTo>
                    <a:lnTo>
                      <a:pt x="1351889" y="719270"/>
                    </a:lnTo>
                    <a:close/>
                    <a:moveTo>
                      <a:pt x="0" y="578758"/>
                    </a:moveTo>
                    <a:lnTo>
                      <a:pt x="64376" y="578758"/>
                    </a:lnTo>
                    <a:lnTo>
                      <a:pt x="64376" y="719270"/>
                    </a:lnTo>
                    <a:lnTo>
                      <a:pt x="0" y="719270"/>
                    </a:lnTo>
                    <a:close/>
                    <a:moveTo>
                      <a:pt x="1351889" y="337458"/>
                    </a:moveTo>
                    <a:lnTo>
                      <a:pt x="1416264" y="337458"/>
                    </a:lnTo>
                    <a:lnTo>
                      <a:pt x="1416264" y="465270"/>
                    </a:lnTo>
                    <a:lnTo>
                      <a:pt x="1351889" y="465270"/>
                    </a:lnTo>
                    <a:close/>
                    <a:moveTo>
                      <a:pt x="0" y="337458"/>
                    </a:moveTo>
                    <a:lnTo>
                      <a:pt x="64376" y="337458"/>
                    </a:lnTo>
                    <a:lnTo>
                      <a:pt x="64376" y="465270"/>
                    </a:lnTo>
                    <a:lnTo>
                      <a:pt x="0" y="465270"/>
                    </a:lnTo>
                    <a:close/>
                    <a:moveTo>
                      <a:pt x="1269750" y="0"/>
                    </a:moveTo>
                    <a:lnTo>
                      <a:pt x="1416264" y="0"/>
                    </a:lnTo>
                    <a:lnTo>
                      <a:pt x="1416264" y="223970"/>
                    </a:lnTo>
                    <a:lnTo>
                      <a:pt x="1351889" y="223970"/>
                    </a:lnTo>
                    <a:lnTo>
                      <a:pt x="1351889" y="69020"/>
                    </a:lnTo>
                    <a:lnTo>
                      <a:pt x="1269750" y="69020"/>
                    </a:lnTo>
                    <a:close/>
                    <a:moveTo>
                      <a:pt x="1014623" y="0"/>
                    </a:moveTo>
                    <a:lnTo>
                      <a:pt x="1156262" y="0"/>
                    </a:lnTo>
                    <a:lnTo>
                      <a:pt x="1156262" y="69020"/>
                    </a:lnTo>
                    <a:lnTo>
                      <a:pt x="1014623" y="69020"/>
                    </a:lnTo>
                    <a:close/>
                    <a:moveTo>
                      <a:pt x="759496" y="0"/>
                    </a:moveTo>
                    <a:lnTo>
                      <a:pt x="901135" y="0"/>
                    </a:lnTo>
                    <a:lnTo>
                      <a:pt x="901135" y="69020"/>
                    </a:lnTo>
                    <a:lnTo>
                      <a:pt x="759496" y="69020"/>
                    </a:lnTo>
                    <a:close/>
                    <a:moveTo>
                      <a:pt x="504369" y="0"/>
                    </a:moveTo>
                    <a:lnTo>
                      <a:pt x="646008" y="0"/>
                    </a:lnTo>
                    <a:lnTo>
                      <a:pt x="646008" y="69020"/>
                    </a:lnTo>
                    <a:lnTo>
                      <a:pt x="504369" y="69020"/>
                    </a:lnTo>
                    <a:close/>
                    <a:moveTo>
                      <a:pt x="249242" y="0"/>
                    </a:moveTo>
                    <a:lnTo>
                      <a:pt x="390881" y="0"/>
                    </a:lnTo>
                    <a:lnTo>
                      <a:pt x="390881" y="69020"/>
                    </a:lnTo>
                    <a:lnTo>
                      <a:pt x="249242" y="69020"/>
                    </a:lnTo>
                    <a:close/>
                    <a:moveTo>
                      <a:pt x="0" y="0"/>
                    </a:moveTo>
                    <a:lnTo>
                      <a:pt x="135754" y="0"/>
                    </a:lnTo>
                    <a:lnTo>
                      <a:pt x="135754" y="69020"/>
                    </a:lnTo>
                    <a:lnTo>
                      <a:pt x="64376" y="69020"/>
                    </a:lnTo>
                    <a:lnTo>
                      <a:pt x="64376" y="223970"/>
                    </a:lnTo>
                    <a:lnTo>
                      <a:pt x="0" y="223970"/>
                    </a:lnTo>
                    <a:close/>
                  </a:path>
                </a:pathLst>
              </a:cu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xmlns="" id="{15BB7DFE-E846-4144-96BD-2AEF68F2A14D}"/>
                  </a:ext>
                </a:extLst>
              </p:cNvPr>
              <p:cNvSpPr/>
              <p:nvPr/>
            </p:nvSpPr>
            <p:spPr>
              <a:xfrm>
                <a:off x="19845628" y="1400320"/>
                <a:ext cx="40586" cy="203872"/>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xmlns="" id="{8706CD07-308E-475C-926B-20234527C209}"/>
                  </a:ext>
                </a:extLst>
              </p:cNvPr>
              <p:cNvSpPr/>
              <p:nvPr/>
            </p:nvSpPr>
            <p:spPr>
              <a:xfrm>
                <a:off x="19891719" y="1380499"/>
                <a:ext cx="40586" cy="223693"/>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4" name="Magnifying_Glass2">
                <a:extLst>
                  <a:ext uri="{FF2B5EF4-FFF2-40B4-BE49-F238E27FC236}">
                    <a16:creationId xmlns:a16="http://schemas.microsoft.com/office/drawing/2014/main" xmlns="" id="{F8267872-2D90-48A0-B587-E635BC4CB503}"/>
                  </a:ext>
                </a:extLst>
              </p:cNvPr>
              <p:cNvSpPr>
                <a:spLocks noChangeAspect="1" noEditPoints="1"/>
              </p:cNvSpPr>
              <p:nvPr>
                <p:custDataLst>
                  <p:tags r:id="rId7"/>
                </p:custDataLst>
              </p:nvPr>
            </p:nvSpPr>
            <p:spPr bwMode="auto">
              <a:xfrm rot="537060">
                <a:off x="19758316" y="1524070"/>
                <a:ext cx="102012" cy="102012"/>
              </a:xfrm>
              <a:custGeom>
                <a:avLst/>
                <a:gdLst>
                  <a:gd name="T0" fmla="*/ 634 w 896"/>
                  <a:gd name="T1" fmla="*/ 514 h 896"/>
                  <a:gd name="T2" fmla="*/ 623 w 896"/>
                  <a:gd name="T3" fmla="*/ 503 h 896"/>
                  <a:gd name="T4" fmla="*/ 619 w 896"/>
                  <a:gd name="T5" fmla="*/ 500 h 896"/>
                  <a:gd name="T6" fmla="*/ 665 w 896"/>
                  <a:gd name="T7" fmla="*/ 332 h 896"/>
                  <a:gd name="T8" fmla="*/ 332 w 896"/>
                  <a:gd name="T9" fmla="*/ 0 h 896"/>
                  <a:gd name="T10" fmla="*/ 0 w 896"/>
                  <a:gd name="T11" fmla="*/ 332 h 896"/>
                  <a:gd name="T12" fmla="*/ 332 w 896"/>
                  <a:gd name="T13" fmla="*/ 665 h 896"/>
                  <a:gd name="T14" fmla="*/ 499 w 896"/>
                  <a:gd name="T15" fmla="*/ 620 h 896"/>
                  <a:gd name="T16" fmla="*/ 502 w 896"/>
                  <a:gd name="T17" fmla="*/ 624 h 896"/>
                  <a:gd name="T18" fmla="*/ 514 w 896"/>
                  <a:gd name="T19" fmla="*/ 635 h 896"/>
                  <a:gd name="T20" fmla="*/ 583 w 896"/>
                  <a:gd name="T21" fmla="*/ 584 h 896"/>
                  <a:gd name="T22" fmla="*/ 634 w 896"/>
                  <a:gd name="T23" fmla="*/ 514 h 896"/>
                  <a:gd name="T24" fmla="*/ 332 w 896"/>
                  <a:gd name="T25" fmla="*/ 564 h 896"/>
                  <a:gd name="T26" fmla="*/ 100 w 896"/>
                  <a:gd name="T27" fmla="*/ 332 h 896"/>
                  <a:gd name="T28" fmla="*/ 332 w 896"/>
                  <a:gd name="T29" fmla="*/ 100 h 896"/>
                  <a:gd name="T30" fmla="*/ 564 w 896"/>
                  <a:gd name="T31" fmla="*/ 332 h 896"/>
                  <a:gd name="T32" fmla="*/ 332 w 896"/>
                  <a:gd name="T33" fmla="*/ 564 h 896"/>
                  <a:gd name="T34" fmla="*/ 860 w 896"/>
                  <a:gd name="T35" fmla="*/ 740 h 896"/>
                  <a:gd name="T36" fmla="*/ 657 w 896"/>
                  <a:gd name="T37" fmla="*/ 537 h 896"/>
                  <a:gd name="T38" fmla="*/ 604 w 896"/>
                  <a:gd name="T39" fmla="*/ 606 h 896"/>
                  <a:gd name="T40" fmla="*/ 537 w 896"/>
                  <a:gd name="T41" fmla="*/ 658 h 896"/>
                  <a:gd name="T42" fmla="*/ 739 w 896"/>
                  <a:gd name="T43" fmla="*/ 860 h 896"/>
                  <a:gd name="T44" fmla="*/ 798 w 896"/>
                  <a:gd name="T45" fmla="*/ 798 h 896"/>
                  <a:gd name="T46" fmla="*/ 860 w 896"/>
                  <a:gd name="T47" fmla="*/ 740 h 896"/>
                  <a:gd name="T48" fmla="*/ 881 w 896"/>
                  <a:gd name="T49" fmla="*/ 769 h 896"/>
                  <a:gd name="T50" fmla="*/ 828 w 896"/>
                  <a:gd name="T51" fmla="*/ 831 h 896"/>
                  <a:gd name="T52" fmla="*/ 769 w 896"/>
                  <a:gd name="T53" fmla="*/ 882 h 896"/>
                  <a:gd name="T54" fmla="*/ 864 w 896"/>
                  <a:gd name="T55" fmla="*/ 865 h 896"/>
                  <a:gd name="T56" fmla="*/ 881 w 896"/>
                  <a:gd name="T57" fmla="*/ 769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96" h="896">
                    <a:moveTo>
                      <a:pt x="634" y="514"/>
                    </a:moveTo>
                    <a:lnTo>
                      <a:pt x="623" y="503"/>
                    </a:lnTo>
                    <a:cubicBezTo>
                      <a:pt x="622" y="502"/>
                      <a:pt x="621" y="501"/>
                      <a:pt x="619" y="500"/>
                    </a:cubicBezTo>
                    <a:cubicBezTo>
                      <a:pt x="648" y="451"/>
                      <a:pt x="665" y="393"/>
                      <a:pt x="665" y="332"/>
                    </a:cubicBezTo>
                    <a:cubicBezTo>
                      <a:pt x="665" y="149"/>
                      <a:pt x="516" y="0"/>
                      <a:pt x="332" y="0"/>
                    </a:cubicBezTo>
                    <a:cubicBezTo>
                      <a:pt x="149" y="0"/>
                      <a:pt x="0" y="149"/>
                      <a:pt x="0" y="332"/>
                    </a:cubicBezTo>
                    <a:cubicBezTo>
                      <a:pt x="0" y="516"/>
                      <a:pt x="149" y="665"/>
                      <a:pt x="332" y="665"/>
                    </a:cubicBezTo>
                    <a:cubicBezTo>
                      <a:pt x="393" y="665"/>
                      <a:pt x="450" y="648"/>
                      <a:pt x="499" y="620"/>
                    </a:cubicBezTo>
                    <a:cubicBezTo>
                      <a:pt x="500" y="621"/>
                      <a:pt x="501" y="622"/>
                      <a:pt x="502" y="624"/>
                    </a:cubicBezTo>
                    <a:lnTo>
                      <a:pt x="514" y="635"/>
                    </a:lnTo>
                    <a:cubicBezTo>
                      <a:pt x="536" y="622"/>
                      <a:pt x="565" y="603"/>
                      <a:pt x="583" y="584"/>
                    </a:cubicBezTo>
                    <a:cubicBezTo>
                      <a:pt x="602" y="565"/>
                      <a:pt x="621" y="536"/>
                      <a:pt x="634" y="514"/>
                    </a:cubicBezTo>
                    <a:close/>
                    <a:moveTo>
                      <a:pt x="332" y="564"/>
                    </a:moveTo>
                    <a:cubicBezTo>
                      <a:pt x="204" y="564"/>
                      <a:pt x="100" y="460"/>
                      <a:pt x="100" y="332"/>
                    </a:cubicBezTo>
                    <a:cubicBezTo>
                      <a:pt x="100" y="204"/>
                      <a:pt x="204" y="100"/>
                      <a:pt x="332" y="100"/>
                    </a:cubicBezTo>
                    <a:cubicBezTo>
                      <a:pt x="460" y="100"/>
                      <a:pt x="564" y="204"/>
                      <a:pt x="564" y="332"/>
                    </a:cubicBezTo>
                    <a:cubicBezTo>
                      <a:pt x="564" y="460"/>
                      <a:pt x="460" y="564"/>
                      <a:pt x="332" y="564"/>
                    </a:cubicBezTo>
                    <a:close/>
                    <a:moveTo>
                      <a:pt x="860" y="740"/>
                    </a:moveTo>
                    <a:lnTo>
                      <a:pt x="657" y="537"/>
                    </a:lnTo>
                    <a:cubicBezTo>
                      <a:pt x="648" y="554"/>
                      <a:pt x="633" y="577"/>
                      <a:pt x="604" y="606"/>
                    </a:cubicBezTo>
                    <a:cubicBezTo>
                      <a:pt x="576" y="634"/>
                      <a:pt x="554" y="649"/>
                      <a:pt x="537" y="658"/>
                    </a:cubicBezTo>
                    <a:lnTo>
                      <a:pt x="739" y="860"/>
                    </a:lnTo>
                    <a:cubicBezTo>
                      <a:pt x="756" y="841"/>
                      <a:pt x="780" y="816"/>
                      <a:pt x="798" y="798"/>
                    </a:cubicBezTo>
                    <a:cubicBezTo>
                      <a:pt x="817" y="779"/>
                      <a:pt x="842" y="756"/>
                      <a:pt x="860" y="740"/>
                    </a:cubicBezTo>
                    <a:close/>
                    <a:moveTo>
                      <a:pt x="881" y="769"/>
                    </a:moveTo>
                    <a:cubicBezTo>
                      <a:pt x="871" y="784"/>
                      <a:pt x="855" y="805"/>
                      <a:pt x="828" y="831"/>
                    </a:cubicBezTo>
                    <a:cubicBezTo>
                      <a:pt x="803" y="856"/>
                      <a:pt x="784" y="872"/>
                      <a:pt x="769" y="882"/>
                    </a:cubicBezTo>
                    <a:cubicBezTo>
                      <a:pt x="800" y="896"/>
                      <a:pt x="838" y="890"/>
                      <a:pt x="864" y="865"/>
                    </a:cubicBezTo>
                    <a:cubicBezTo>
                      <a:pt x="890" y="839"/>
                      <a:pt x="896" y="801"/>
                      <a:pt x="881" y="769"/>
                    </a:cubicBezTo>
                    <a:close/>
                  </a:path>
                </a:pathLst>
              </a:custGeom>
              <a:solidFill>
                <a:srgbClr val="215D6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4" name="Rectangle 63"/>
            <p:cNvSpPr/>
            <p:nvPr/>
          </p:nvSpPr>
          <p:spPr>
            <a:xfrm>
              <a:off x="18944465" y="1232406"/>
              <a:ext cx="1908000" cy="468000"/>
            </a:xfrm>
            <a:prstGeom prst="rect">
              <a:avLst/>
            </a:prstGeom>
            <a:solidFill>
              <a:schemeClr val="bg1">
                <a:alpha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77" name="Rectangle 76"/>
            <p:cNvSpPr/>
            <p:nvPr/>
          </p:nvSpPr>
          <p:spPr>
            <a:xfrm>
              <a:off x="19577321" y="27039"/>
              <a:ext cx="1275144" cy="1196259"/>
            </a:xfrm>
            <a:prstGeom prst="rect">
              <a:avLst/>
            </a:prstGeom>
            <a:solidFill>
              <a:schemeClr val="bg1">
                <a:alpha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78" name="Left-Right Arrow 77"/>
            <p:cNvSpPr/>
            <p:nvPr/>
          </p:nvSpPr>
          <p:spPr>
            <a:xfrm>
              <a:off x="19172498" y="968245"/>
              <a:ext cx="1458547" cy="218097"/>
            </a:xfrm>
            <a:prstGeom prst="leftRightArrow">
              <a:avLst/>
            </a:prstGeom>
            <a:solidFill>
              <a:schemeClr val="bg1">
                <a:lumMod val="85000"/>
              </a:schemeClr>
            </a:solidFill>
            <a:ln>
              <a:solidFill>
                <a:schemeClr val="bg1">
                  <a:lumMod val="65000"/>
                </a:schemeClr>
              </a:solidFill>
            </a:ln>
          </p:spPr>
          <p:style>
            <a:lnRef idx="2">
              <a:scrgbClr r="0" g="0" b="0"/>
            </a:lnRef>
            <a:fillRef idx="1">
              <a:scrgbClr r="0" g="0" b="0"/>
            </a:fillRef>
            <a:effectRef idx="0">
              <a:schemeClr val="accent2">
                <a:tint val="60000"/>
                <a:hueOff val="0"/>
                <a:satOff val="0"/>
                <a:lumOff val="0"/>
                <a:alphaOff val="0"/>
              </a:schemeClr>
            </a:effectRef>
            <a:fontRef idx="minor">
              <a:schemeClr val="dk1">
                <a:hueOff val="0"/>
                <a:satOff val="0"/>
                <a:lumOff val="0"/>
                <a:alphaOff val="0"/>
              </a:schemeClr>
            </a:fontRef>
          </p:style>
          <p:txBody>
            <a:bodyPr anchor="ctr" anchorCtr="0"/>
            <a:lstStyle/>
            <a:p>
              <a:pPr algn="ctr"/>
              <a:r>
                <a:rPr lang="en-US" sz="400" b="1" dirty="0" smtClean="0">
                  <a:latin typeface="Calibri" panose="020F0502020204030204" pitchFamily="34" charset="0"/>
                </a:rPr>
                <a:t>Analytics: User, Geography and Network topology</a:t>
              </a:r>
              <a:endParaRPr lang="en-US" sz="400" b="1" dirty="0">
                <a:latin typeface="Calibri" panose="020F0502020204030204" pitchFamily="34" charset="0"/>
              </a:endParaRPr>
            </a:p>
          </p:txBody>
        </p:sp>
      </p:grpSp>
      <p:sp>
        <p:nvSpPr>
          <p:cNvPr id="98" name="Rectángulo 97"/>
          <p:cNvSpPr/>
          <p:nvPr/>
        </p:nvSpPr>
        <p:spPr>
          <a:xfrm>
            <a:off x="-273727" y="-139987"/>
            <a:ext cx="892668" cy="636814"/>
          </a:xfrm>
          <a:prstGeom prst="rect">
            <a:avLst/>
          </a:prstGeom>
          <a:solidFill>
            <a:srgbClr val="9AAE04"/>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6000" dirty="0" smtClean="0"/>
              <a:t>*</a:t>
            </a:r>
            <a:endParaRPr lang="es-ES_tradnl" sz="6000" dirty="0"/>
          </a:p>
        </p:txBody>
      </p:sp>
    </p:spTree>
    <p:extLst>
      <p:ext uri="{BB962C8B-B14F-4D97-AF65-F5344CB8AC3E}">
        <p14:creationId xmlns:p14="http://schemas.microsoft.com/office/powerpoint/2010/main" val="7539877"/>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a:spcBef>
                <a:spcPts val="3200"/>
              </a:spcBef>
            </a:pPr>
            <a:r>
              <a:rPr lang="en-US" sz="4000" b="1" cap="all" dirty="0" smtClean="0">
                <a:solidFill>
                  <a:prstClr val="black"/>
                </a:solidFill>
                <a:latin typeface="Calibri" panose="020F0502020204030204" pitchFamily="34" charset="0"/>
              </a:rPr>
              <a:t>Network </a:t>
            </a:r>
            <a:r>
              <a:rPr lang="en-US" sz="4000" b="1" cap="all" dirty="0">
                <a:solidFill>
                  <a:prstClr val="black"/>
                </a:solidFill>
                <a:latin typeface="Calibri" panose="020F0502020204030204" pitchFamily="34" charset="0"/>
              </a:rPr>
              <a:t>monitoring implementation and customer experience </a:t>
            </a:r>
          </a:p>
        </p:txBody>
      </p:sp>
      <p:sp>
        <p:nvSpPr>
          <p:cNvPr id="6"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References</a:t>
            </a:r>
            <a:endParaRPr lang="en-US" altLang="es-ES" sz="2400" b="1" dirty="0">
              <a:solidFill>
                <a:srgbClr val="A6A6A6"/>
              </a:solidFill>
              <a:latin typeface="Calibri" panose="020F0502020204030204" pitchFamily="34" charset="0"/>
            </a:endParaRPr>
          </a:p>
        </p:txBody>
      </p:sp>
      <p:sp>
        <p:nvSpPr>
          <p:cNvPr id="7" name="TextBox 6"/>
          <p:cNvSpPr txBox="1"/>
          <p:nvPr/>
        </p:nvSpPr>
        <p:spPr>
          <a:xfrm>
            <a:off x="1390800" y="1923150"/>
            <a:ext cx="21583500" cy="584775"/>
          </a:xfrm>
          <a:prstGeom prst="rect">
            <a:avLst/>
          </a:prstGeom>
          <a:noFill/>
        </p:spPr>
        <p:txBody>
          <a:bodyPr wrap="square" rtlCol="0">
            <a:spAutoFit/>
          </a:bodyPr>
          <a:lstStyle/>
          <a:p>
            <a:r>
              <a:rPr lang="en-US" sz="3200" b="1" dirty="0">
                <a:latin typeface="Calibri" panose="020F0502020204030204" pitchFamily="34" charset="0"/>
              </a:rPr>
              <a:t>Web Browsing </a:t>
            </a:r>
            <a:r>
              <a:rPr lang="en-US" sz="3200" b="1" dirty="0" smtClean="0">
                <a:latin typeface="Calibri" panose="020F0502020204030204" pitchFamily="34" charset="0"/>
              </a:rPr>
              <a:t>QoE </a:t>
            </a:r>
            <a:r>
              <a:rPr lang="en-US" sz="3200" b="1" dirty="0">
                <a:latin typeface="Calibri" panose="020F0502020204030204" pitchFamily="34" charset="0"/>
              </a:rPr>
              <a:t>Indicator</a:t>
            </a:r>
          </a:p>
        </p:txBody>
      </p:sp>
      <p:grpSp>
        <p:nvGrpSpPr>
          <p:cNvPr id="65" name="Analytics14" descr="{&quot;Key&quot;:&quot;POWER_USER_SHAPE_ICON&quot;,&quot;Value&quot;:&quot;POWER_USER_SHAPE_ICON_STYLE_1&quot;}"/>
          <p:cNvGrpSpPr>
            <a:grpSpLocks noChangeAspect="1"/>
          </p:cNvGrpSpPr>
          <p:nvPr>
            <p:custDataLst>
              <p:tags r:id="rId2"/>
            </p:custDataLst>
          </p:nvPr>
        </p:nvGrpSpPr>
        <p:grpSpPr>
          <a:xfrm>
            <a:off x="11068203" y="5749851"/>
            <a:ext cx="850725" cy="570003"/>
            <a:chOff x="4683125" y="7820025"/>
            <a:chExt cx="1449388" cy="1243013"/>
          </a:xfrm>
          <a:solidFill>
            <a:schemeClr val="bg1"/>
          </a:solidFill>
        </p:grpSpPr>
        <p:sp>
          <p:nvSpPr>
            <p:cNvPr id="66" name="Rectangle 384"/>
            <p:cNvSpPr>
              <a:spLocks noChangeArrowheads="1"/>
            </p:cNvSpPr>
            <p:nvPr/>
          </p:nvSpPr>
          <p:spPr bwMode="auto">
            <a:xfrm>
              <a:off x="5497513" y="8212138"/>
              <a:ext cx="69850" cy="325438"/>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7" name="Rectangle 385"/>
            <p:cNvSpPr>
              <a:spLocks noChangeArrowheads="1"/>
            </p:cNvSpPr>
            <p:nvPr/>
          </p:nvSpPr>
          <p:spPr bwMode="auto">
            <a:xfrm>
              <a:off x="5610225" y="8166100"/>
              <a:ext cx="68263" cy="3714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8" name="Rectangle 386"/>
            <p:cNvSpPr>
              <a:spLocks noChangeArrowheads="1"/>
            </p:cNvSpPr>
            <p:nvPr/>
          </p:nvSpPr>
          <p:spPr bwMode="auto">
            <a:xfrm>
              <a:off x="5722938" y="8099425"/>
              <a:ext cx="68263" cy="4381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9" name="Rectangle 387"/>
            <p:cNvSpPr>
              <a:spLocks noChangeArrowheads="1"/>
            </p:cNvSpPr>
            <p:nvPr/>
          </p:nvSpPr>
          <p:spPr bwMode="auto">
            <a:xfrm>
              <a:off x="5834063" y="8240713"/>
              <a:ext cx="68263" cy="296863"/>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70" name="Rectangle 388"/>
            <p:cNvSpPr>
              <a:spLocks noChangeArrowheads="1"/>
            </p:cNvSpPr>
            <p:nvPr/>
          </p:nvSpPr>
          <p:spPr bwMode="auto">
            <a:xfrm>
              <a:off x="5945188" y="8166100"/>
              <a:ext cx="68263" cy="3714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71" name="Freeform 389"/>
            <p:cNvSpPr>
              <a:spLocks/>
            </p:cNvSpPr>
            <p:nvPr/>
          </p:nvSpPr>
          <p:spPr bwMode="auto">
            <a:xfrm>
              <a:off x="5486400" y="7985125"/>
              <a:ext cx="539750" cy="214313"/>
            </a:xfrm>
            <a:custGeom>
              <a:avLst/>
              <a:gdLst>
                <a:gd name="T0" fmla="*/ 174 w 340"/>
                <a:gd name="T1" fmla="*/ 24 h 135"/>
                <a:gd name="T2" fmla="*/ 243 w 340"/>
                <a:gd name="T3" fmla="*/ 135 h 135"/>
                <a:gd name="T4" fmla="*/ 313 w 340"/>
                <a:gd name="T5" fmla="*/ 61 h 135"/>
                <a:gd name="T6" fmla="*/ 329 w 340"/>
                <a:gd name="T7" fmla="*/ 72 h 135"/>
                <a:gd name="T8" fmla="*/ 340 w 340"/>
                <a:gd name="T9" fmla="*/ 10 h 135"/>
                <a:gd name="T10" fmla="*/ 282 w 340"/>
                <a:gd name="T11" fmla="*/ 37 h 135"/>
                <a:gd name="T12" fmla="*/ 299 w 340"/>
                <a:gd name="T13" fmla="*/ 50 h 135"/>
                <a:gd name="T14" fmla="*/ 246 w 340"/>
                <a:gd name="T15" fmla="*/ 108 h 135"/>
                <a:gd name="T16" fmla="*/ 181 w 340"/>
                <a:gd name="T17" fmla="*/ 0 h 135"/>
                <a:gd name="T18" fmla="*/ 0 w 340"/>
                <a:gd name="T19" fmla="*/ 97 h 135"/>
                <a:gd name="T20" fmla="*/ 8 w 340"/>
                <a:gd name="T21" fmla="*/ 113 h 135"/>
                <a:gd name="T22" fmla="*/ 174 w 340"/>
                <a:gd name="T23" fmla="*/ 2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135">
                  <a:moveTo>
                    <a:pt x="174" y="24"/>
                  </a:moveTo>
                  <a:lnTo>
                    <a:pt x="243" y="135"/>
                  </a:lnTo>
                  <a:lnTo>
                    <a:pt x="313" y="61"/>
                  </a:lnTo>
                  <a:lnTo>
                    <a:pt x="329" y="72"/>
                  </a:lnTo>
                  <a:lnTo>
                    <a:pt x="340" y="10"/>
                  </a:lnTo>
                  <a:lnTo>
                    <a:pt x="282" y="37"/>
                  </a:lnTo>
                  <a:lnTo>
                    <a:pt x="299" y="50"/>
                  </a:lnTo>
                  <a:lnTo>
                    <a:pt x="246" y="108"/>
                  </a:lnTo>
                  <a:lnTo>
                    <a:pt x="181" y="0"/>
                  </a:lnTo>
                  <a:lnTo>
                    <a:pt x="0" y="97"/>
                  </a:lnTo>
                  <a:lnTo>
                    <a:pt x="8" y="113"/>
                  </a:lnTo>
                  <a:lnTo>
                    <a:pt x="174" y="2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72" name="Freeform 390"/>
            <p:cNvSpPr>
              <a:spLocks/>
            </p:cNvSpPr>
            <p:nvPr/>
          </p:nvSpPr>
          <p:spPr bwMode="auto">
            <a:xfrm>
              <a:off x="5554663" y="8647113"/>
              <a:ext cx="419100" cy="415925"/>
            </a:xfrm>
            <a:custGeom>
              <a:avLst/>
              <a:gdLst>
                <a:gd name="T0" fmla="*/ 233 w 550"/>
                <a:gd name="T1" fmla="*/ 0 h 547"/>
                <a:gd name="T2" fmla="*/ 233 w 550"/>
                <a:gd name="T3" fmla="*/ 279 h 547"/>
                <a:gd name="T4" fmla="*/ 133 w 550"/>
                <a:gd name="T5" fmla="*/ 279 h 547"/>
                <a:gd name="T6" fmla="*/ 9 w 550"/>
                <a:gd name="T7" fmla="*/ 490 h 547"/>
                <a:gd name="T8" fmla="*/ 22 w 550"/>
                <a:gd name="T9" fmla="*/ 537 h 547"/>
                <a:gd name="T10" fmla="*/ 39 w 550"/>
                <a:gd name="T11" fmla="*/ 541 h 547"/>
                <a:gd name="T12" fmla="*/ 69 w 550"/>
                <a:gd name="T13" fmla="*/ 524 h 547"/>
                <a:gd name="T14" fmla="*/ 171 w 550"/>
                <a:gd name="T15" fmla="*/ 350 h 547"/>
                <a:gd name="T16" fmla="*/ 242 w 550"/>
                <a:gd name="T17" fmla="*/ 350 h 547"/>
                <a:gd name="T18" fmla="*/ 242 w 550"/>
                <a:gd name="T19" fmla="*/ 505 h 547"/>
                <a:gd name="T20" fmla="*/ 266 w 550"/>
                <a:gd name="T21" fmla="*/ 540 h 547"/>
                <a:gd name="T22" fmla="*/ 311 w 550"/>
                <a:gd name="T23" fmla="*/ 507 h 547"/>
                <a:gd name="T24" fmla="*/ 311 w 550"/>
                <a:gd name="T25" fmla="*/ 350 h 547"/>
                <a:gd name="T26" fmla="*/ 383 w 550"/>
                <a:gd name="T27" fmla="*/ 350 h 547"/>
                <a:gd name="T28" fmla="*/ 485 w 550"/>
                <a:gd name="T29" fmla="*/ 524 h 547"/>
                <a:gd name="T30" fmla="*/ 515 w 550"/>
                <a:gd name="T31" fmla="*/ 541 h 547"/>
                <a:gd name="T32" fmla="*/ 532 w 550"/>
                <a:gd name="T33" fmla="*/ 537 h 547"/>
                <a:gd name="T34" fmla="*/ 548 w 550"/>
                <a:gd name="T35" fmla="*/ 516 h 547"/>
                <a:gd name="T36" fmla="*/ 545 w 550"/>
                <a:gd name="T37" fmla="*/ 490 h 547"/>
                <a:gd name="T38" fmla="*/ 421 w 550"/>
                <a:gd name="T39" fmla="*/ 279 h 547"/>
                <a:gd name="T40" fmla="*/ 321 w 550"/>
                <a:gd name="T41" fmla="*/ 279 h 547"/>
                <a:gd name="T42" fmla="*/ 321 w 550"/>
                <a:gd name="T43" fmla="*/ 0 h 547"/>
                <a:gd name="T44" fmla="*/ 233 w 550"/>
                <a:gd name="T45"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0" h="547">
                  <a:moveTo>
                    <a:pt x="233" y="0"/>
                  </a:moveTo>
                  <a:lnTo>
                    <a:pt x="233" y="279"/>
                  </a:lnTo>
                  <a:lnTo>
                    <a:pt x="133" y="279"/>
                  </a:lnTo>
                  <a:lnTo>
                    <a:pt x="9" y="490"/>
                  </a:lnTo>
                  <a:cubicBezTo>
                    <a:pt x="0" y="506"/>
                    <a:pt x="5" y="527"/>
                    <a:pt x="22" y="537"/>
                  </a:cubicBezTo>
                  <a:cubicBezTo>
                    <a:pt x="27" y="540"/>
                    <a:pt x="33" y="541"/>
                    <a:pt x="39" y="541"/>
                  </a:cubicBezTo>
                  <a:cubicBezTo>
                    <a:pt x="51" y="541"/>
                    <a:pt x="63" y="535"/>
                    <a:pt x="69" y="524"/>
                  </a:cubicBezTo>
                  <a:lnTo>
                    <a:pt x="171" y="350"/>
                  </a:lnTo>
                  <a:lnTo>
                    <a:pt x="242" y="350"/>
                  </a:lnTo>
                  <a:lnTo>
                    <a:pt x="242" y="505"/>
                  </a:lnTo>
                  <a:cubicBezTo>
                    <a:pt x="242" y="521"/>
                    <a:pt x="251" y="535"/>
                    <a:pt x="266" y="540"/>
                  </a:cubicBezTo>
                  <a:cubicBezTo>
                    <a:pt x="289" y="547"/>
                    <a:pt x="311" y="530"/>
                    <a:pt x="311" y="507"/>
                  </a:cubicBezTo>
                  <a:lnTo>
                    <a:pt x="311" y="350"/>
                  </a:lnTo>
                  <a:lnTo>
                    <a:pt x="383" y="350"/>
                  </a:lnTo>
                  <a:lnTo>
                    <a:pt x="485" y="524"/>
                  </a:lnTo>
                  <a:cubicBezTo>
                    <a:pt x="491" y="535"/>
                    <a:pt x="503" y="541"/>
                    <a:pt x="515" y="541"/>
                  </a:cubicBezTo>
                  <a:cubicBezTo>
                    <a:pt x="521" y="541"/>
                    <a:pt x="527" y="540"/>
                    <a:pt x="532" y="537"/>
                  </a:cubicBezTo>
                  <a:cubicBezTo>
                    <a:pt x="540" y="532"/>
                    <a:pt x="546" y="525"/>
                    <a:pt x="548" y="516"/>
                  </a:cubicBezTo>
                  <a:cubicBezTo>
                    <a:pt x="550" y="507"/>
                    <a:pt x="549" y="498"/>
                    <a:pt x="545" y="490"/>
                  </a:cubicBezTo>
                  <a:lnTo>
                    <a:pt x="421" y="279"/>
                  </a:lnTo>
                  <a:lnTo>
                    <a:pt x="321" y="279"/>
                  </a:lnTo>
                  <a:lnTo>
                    <a:pt x="321" y="0"/>
                  </a:lnTo>
                  <a:lnTo>
                    <a:pt x="233"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73" name="Freeform 391"/>
            <p:cNvSpPr>
              <a:spLocks noEditPoints="1"/>
            </p:cNvSpPr>
            <p:nvPr/>
          </p:nvSpPr>
          <p:spPr bwMode="auto">
            <a:xfrm>
              <a:off x="5389563" y="7859713"/>
              <a:ext cx="742950" cy="754063"/>
            </a:xfrm>
            <a:custGeom>
              <a:avLst/>
              <a:gdLst>
                <a:gd name="T0" fmla="*/ 932 w 974"/>
                <a:gd name="T1" fmla="*/ 46 h 989"/>
                <a:gd name="T2" fmla="*/ 932 w 974"/>
                <a:gd name="T3" fmla="*/ 943 h 989"/>
                <a:gd name="T4" fmla="*/ 928 w 974"/>
                <a:gd name="T5" fmla="*/ 948 h 989"/>
                <a:gd name="T6" fmla="*/ 46 w 974"/>
                <a:gd name="T7" fmla="*/ 948 h 989"/>
                <a:gd name="T8" fmla="*/ 41 w 974"/>
                <a:gd name="T9" fmla="*/ 943 h 989"/>
                <a:gd name="T10" fmla="*/ 41 w 974"/>
                <a:gd name="T11" fmla="*/ 46 h 989"/>
                <a:gd name="T12" fmla="*/ 46 w 974"/>
                <a:gd name="T13" fmla="*/ 42 h 989"/>
                <a:gd name="T14" fmla="*/ 928 w 974"/>
                <a:gd name="T15" fmla="*/ 42 h 989"/>
                <a:gd name="T16" fmla="*/ 932 w 974"/>
                <a:gd name="T17" fmla="*/ 46 h 989"/>
                <a:gd name="T18" fmla="*/ 0 w 974"/>
                <a:gd name="T19" fmla="*/ 46 h 989"/>
                <a:gd name="T20" fmla="*/ 0 w 974"/>
                <a:gd name="T21" fmla="*/ 943 h 989"/>
                <a:gd name="T22" fmla="*/ 46 w 974"/>
                <a:gd name="T23" fmla="*/ 989 h 989"/>
                <a:gd name="T24" fmla="*/ 928 w 974"/>
                <a:gd name="T25" fmla="*/ 989 h 989"/>
                <a:gd name="T26" fmla="*/ 974 w 974"/>
                <a:gd name="T27" fmla="*/ 943 h 989"/>
                <a:gd name="T28" fmla="*/ 974 w 974"/>
                <a:gd name="T29" fmla="*/ 46 h 989"/>
                <a:gd name="T30" fmla="*/ 928 w 974"/>
                <a:gd name="T31" fmla="*/ 0 h 989"/>
                <a:gd name="T32" fmla="*/ 46 w 974"/>
                <a:gd name="T33" fmla="*/ 0 h 989"/>
                <a:gd name="T34" fmla="*/ 0 w 974"/>
                <a:gd name="T35" fmla="*/ 46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4" h="989">
                  <a:moveTo>
                    <a:pt x="932" y="46"/>
                  </a:moveTo>
                  <a:lnTo>
                    <a:pt x="932" y="943"/>
                  </a:lnTo>
                  <a:cubicBezTo>
                    <a:pt x="932" y="946"/>
                    <a:pt x="930" y="948"/>
                    <a:pt x="928" y="948"/>
                  </a:cubicBezTo>
                  <a:lnTo>
                    <a:pt x="46" y="948"/>
                  </a:lnTo>
                  <a:cubicBezTo>
                    <a:pt x="43" y="948"/>
                    <a:pt x="41" y="946"/>
                    <a:pt x="41" y="943"/>
                  </a:cubicBezTo>
                  <a:lnTo>
                    <a:pt x="41" y="46"/>
                  </a:lnTo>
                  <a:cubicBezTo>
                    <a:pt x="41" y="44"/>
                    <a:pt x="43" y="42"/>
                    <a:pt x="46" y="42"/>
                  </a:cubicBezTo>
                  <a:lnTo>
                    <a:pt x="928" y="42"/>
                  </a:lnTo>
                  <a:cubicBezTo>
                    <a:pt x="930" y="42"/>
                    <a:pt x="932" y="44"/>
                    <a:pt x="932" y="46"/>
                  </a:cubicBezTo>
                  <a:close/>
                  <a:moveTo>
                    <a:pt x="0" y="46"/>
                  </a:moveTo>
                  <a:lnTo>
                    <a:pt x="0" y="943"/>
                  </a:lnTo>
                  <a:cubicBezTo>
                    <a:pt x="0" y="968"/>
                    <a:pt x="20" y="989"/>
                    <a:pt x="46" y="989"/>
                  </a:cubicBezTo>
                  <a:lnTo>
                    <a:pt x="928" y="989"/>
                  </a:lnTo>
                  <a:cubicBezTo>
                    <a:pt x="953" y="989"/>
                    <a:pt x="974" y="968"/>
                    <a:pt x="974" y="943"/>
                  </a:cubicBezTo>
                  <a:lnTo>
                    <a:pt x="974" y="46"/>
                  </a:lnTo>
                  <a:cubicBezTo>
                    <a:pt x="974" y="21"/>
                    <a:pt x="953" y="0"/>
                    <a:pt x="928" y="0"/>
                  </a:cubicBezTo>
                  <a:lnTo>
                    <a:pt x="46" y="0"/>
                  </a:lnTo>
                  <a:cubicBezTo>
                    <a:pt x="20" y="0"/>
                    <a:pt x="0" y="21"/>
                    <a:pt x="0" y="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74" name="Freeform 392"/>
            <p:cNvSpPr>
              <a:spLocks noEditPoints="1"/>
            </p:cNvSpPr>
            <p:nvPr/>
          </p:nvSpPr>
          <p:spPr bwMode="auto">
            <a:xfrm>
              <a:off x="4683125" y="8110538"/>
              <a:ext cx="677863" cy="947738"/>
            </a:xfrm>
            <a:custGeom>
              <a:avLst/>
              <a:gdLst>
                <a:gd name="T0" fmla="*/ 320 w 889"/>
                <a:gd name="T1" fmla="*/ 103 h 1245"/>
                <a:gd name="T2" fmla="*/ 313 w 889"/>
                <a:gd name="T3" fmla="*/ 79 h 1245"/>
                <a:gd name="T4" fmla="*/ 332 w 889"/>
                <a:gd name="T5" fmla="*/ 45 h 1245"/>
                <a:gd name="T6" fmla="*/ 355 w 889"/>
                <a:gd name="T7" fmla="*/ 38 h 1245"/>
                <a:gd name="T8" fmla="*/ 377 w 889"/>
                <a:gd name="T9" fmla="*/ 45 h 1245"/>
                <a:gd name="T10" fmla="*/ 396 w 889"/>
                <a:gd name="T11" fmla="*/ 79 h 1245"/>
                <a:gd name="T12" fmla="*/ 390 w 889"/>
                <a:gd name="T13" fmla="*/ 103 h 1245"/>
                <a:gd name="T14" fmla="*/ 371 w 889"/>
                <a:gd name="T15" fmla="*/ 140 h 1245"/>
                <a:gd name="T16" fmla="*/ 426 w 889"/>
                <a:gd name="T17" fmla="*/ 377 h 1245"/>
                <a:gd name="T18" fmla="*/ 355 w 889"/>
                <a:gd name="T19" fmla="*/ 458 h 1245"/>
                <a:gd name="T20" fmla="*/ 283 w 889"/>
                <a:gd name="T21" fmla="*/ 377 h 1245"/>
                <a:gd name="T22" fmla="*/ 338 w 889"/>
                <a:gd name="T23" fmla="*/ 140 h 1245"/>
                <a:gd name="T24" fmla="*/ 320 w 889"/>
                <a:gd name="T25" fmla="*/ 103 h 1245"/>
                <a:gd name="T26" fmla="*/ 24 w 889"/>
                <a:gd name="T27" fmla="*/ 582 h 1245"/>
                <a:gd name="T28" fmla="*/ 73 w 889"/>
                <a:gd name="T29" fmla="*/ 592 h 1245"/>
                <a:gd name="T30" fmla="*/ 116 w 889"/>
                <a:gd name="T31" fmla="*/ 558 h 1245"/>
                <a:gd name="T32" fmla="*/ 171 w 889"/>
                <a:gd name="T33" fmla="*/ 325 h 1245"/>
                <a:gd name="T34" fmla="*/ 171 w 889"/>
                <a:gd name="T35" fmla="*/ 1192 h 1245"/>
                <a:gd name="T36" fmla="*/ 205 w 889"/>
                <a:gd name="T37" fmla="*/ 1245 h 1245"/>
                <a:gd name="T38" fmla="*/ 267 w 889"/>
                <a:gd name="T39" fmla="*/ 1245 h 1245"/>
                <a:gd name="T40" fmla="*/ 302 w 889"/>
                <a:gd name="T41" fmla="*/ 1190 h 1245"/>
                <a:gd name="T42" fmla="*/ 355 w 889"/>
                <a:gd name="T43" fmla="*/ 721 h 1245"/>
                <a:gd name="T44" fmla="*/ 407 w 889"/>
                <a:gd name="T45" fmla="*/ 1190 h 1245"/>
                <a:gd name="T46" fmla="*/ 442 w 889"/>
                <a:gd name="T47" fmla="*/ 1245 h 1245"/>
                <a:gd name="T48" fmla="*/ 504 w 889"/>
                <a:gd name="T49" fmla="*/ 1245 h 1245"/>
                <a:gd name="T50" fmla="*/ 538 w 889"/>
                <a:gd name="T51" fmla="*/ 1192 h 1245"/>
                <a:gd name="T52" fmla="*/ 538 w 889"/>
                <a:gd name="T53" fmla="*/ 214 h 1245"/>
                <a:gd name="T54" fmla="*/ 583 w 889"/>
                <a:gd name="T55" fmla="*/ 309 h 1245"/>
                <a:gd name="T56" fmla="*/ 712 w 889"/>
                <a:gd name="T57" fmla="*/ 351 h 1245"/>
                <a:gd name="T58" fmla="*/ 865 w 889"/>
                <a:gd name="T59" fmla="*/ 207 h 1245"/>
                <a:gd name="T60" fmla="*/ 874 w 889"/>
                <a:gd name="T61" fmla="*/ 153 h 1245"/>
                <a:gd name="T62" fmla="*/ 840 w 889"/>
                <a:gd name="T63" fmla="*/ 115 h 1245"/>
                <a:gd name="T64" fmla="*/ 783 w 889"/>
                <a:gd name="T65" fmla="*/ 129 h 1245"/>
                <a:gd name="T66" fmla="*/ 689 w 889"/>
                <a:gd name="T67" fmla="*/ 207 h 1245"/>
                <a:gd name="T68" fmla="*/ 650 w 889"/>
                <a:gd name="T69" fmla="*/ 109 h 1245"/>
                <a:gd name="T70" fmla="*/ 501 w 889"/>
                <a:gd name="T71" fmla="*/ 0 h 1245"/>
                <a:gd name="T72" fmla="*/ 355 w 889"/>
                <a:gd name="T73" fmla="*/ 0 h 1245"/>
                <a:gd name="T74" fmla="*/ 208 w 889"/>
                <a:gd name="T75" fmla="*/ 0 h 1245"/>
                <a:gd name="T76" fmla="*/ 80 w 889"/>
                <a:gd name="T77" fmla="*/ 132 h 1245"/>
                <a:gd name="T78" fmla="*/ 7 w 889"/>
                <a:gd name="T79" fmla="*/ 525 h 1245"/>
                <a:gd name="T80" fmla="*/ 24 w 889"/>
                <a:gd name="T81" fmla="*/ 582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89" h="1245">
                  <a:moveTo>
                    <a:pt x="320" y="103"/>
                  </a:moveTo>
                  <a:cubicBezTo>
                    <a:pt x="312" y="96"/>
                    <a:pt x="307" y="89"/>
                    <a:pt x="313" y="79"/>
                  </a:cubicBezTo>
                  <a:cubicBezTo>
                    <a:pt x="318" y="70"/>
                    <a:pt x="325" y="58"/>
                    <a:pt x="332" y="45"/>
                  </a:cubicBezTo>
                  <a:cubicBezTo>
                    <a:pt x="336" y="40"/>
                    <a:pt x="344" y="38"/>
                    <a:pt x="355" y="38"/>
                  </a:cubicBezTo>
                  <a:cubicBezTo>
                    <a:pt x="365" y="38"/>
                    <a:pt x="373" y="40"/>
                    <a:pt x="377" y="45"/>
                  </a:cubicBezTo>
                  <a:cubicBezTo>
                    <a:pt x="385" y="58"/>
                    <a:pt x="391" y="70"/>
                    <a:pt x="396" y="79"/>
                  </a:cubicBezTo>
                  <a:cubicBezTo>
                    <a:pt x="402" y="89"/>
                    <a:pt x="398" y="96"/>
                    <a:pt x="390" y="103"/>
                  </a:cubicBezTo>
                  <a:cubicBezTo>
                    <a:pt x="374" y="116"/>
                    <a:pt x="368" y="123"/>
                    <a:pt x="371" y="140"/>
                  </a:cubicBezTo>
                  <a:cubicBezTo>
                    <a:pt x="377" y="173"/>
                    <a:pt x="421" y="351"/>
                    <a:pt x="426" y="377"/>
                  </a:cubicBezTo>
                  <a:cubicBezTo>
                    <a:pt x="415" y="399"/>
                    <a:pt x="366" y="458"/>
                    <a:pt x="355" y="458"/>
                  </a:cubicBezTo>
                  <a:cubicBezTo>
                    <a:pt x="343" y="458"/>
                    <a:pt x="295" y="399"/>
                    <a:pt x="283" y="377"/>
                  </a:cubicBezTo>
                  <a:cubicBezTo>
                    <a:pt x="288" y="351"/>
                    <a:pt x="332" y="173"/>
                    <a:pt x="338" y="140"/>
                  </a:cubicBezTo>
                  <a:cubicBezTo>
                    <a:pt x="342" y="123"/>
                    <a:pt x="335" y="116"/>
                    <a:pt x="320" y="103"/>
                  </a:cubicBezTo>
                  <a:close/>
                  <a:moveTo>
                    <a:pt x="24" y="582"/>
                  </a:moveTo>
                  <a:cubicBezTo>
                    <a:pt x="42" y="586"/>
                    <a:pt x="55" y="589"/>
                    <a:pt x="73" y="592"/>
                  </a:cubicBezTo>
                  <a:cubicBezTo>
                    <a:pt x="96" y="596"/>
                    <a:pt x="109" y="585"/>
                    <a:pt x="116" y="558"/>
                  </a:cubicBezTo>
                  <a:cubicBezTo>
                    <a:pt x="142" y="455"/>
                    <a:pt x="151" y="418"/>
                    <a:pt x="171" y="325"/>
                  </a:cubicBezTo>
                  <a:lnTo>
                    <a:pt x="171" y="1192"/>
                  </a:lnTo>
                  <a:cubicBezTo>
                    <a:pt x="171" y="1237"/>
                    <a:pt x="187" y="1245"/>
                    <a:pt x="205" y="1245"/>
                  </a:cubicBezTo>
                  <a:lnTo>
                    <a:pt x="267" y="1245"/>
                  </a:lnTo>
                  <a:cubicBezTo>
                    <a:pt x="284" y="1245"/>
                    <a:pt x="296" y="1230"/>
                    <a:pt x="302" y="1190"/>
                  </a:cubicBezTo>
                  <a:cubicBezTo>
                    <a:pt x="312" y="1123"/>
                    <a:pt x="331" y="966"/>
                    <a:pt x="355" y="721"/>
                  </a:cubicBezTo>
                  <a:cubicBezTo>
                    <a:pt x="378" y="966"/>
                    <a:pt x="397" y="1123"/>
                    <a:pt x="407" y="1190"/>
                  </a:cubicBezTo>
                  <a:cubicBezTo>
                    <a:pt x="413" y="1230"/>
                    <a:pt x="426" y="1245"/>
                    <a:pt x="442" y="1245"/>
                  </a:cubicBezTo>
                  <a:lnTo>
                    <a:pt x="504" y="1245"/>
                  </a:lnTo>
                  <a:cubicBezTo>
                    <a:pt x="522" y="1245"/>
                    <a:pt x="538" y="1237"/>
                    <a:pt x="538" y="1192"/>
                  </a:cubicBezTo>
                  <a:lnTo>
                    <a:pt x="538" y="214"/>
                  </a:lnTo>
                  <a:cubicBezTo>
                    <a:pt x="552" y="244"/>
                    <a:pt x="568" y="276"/>
                    <a:pt x="583" y="309"/>
                  </a:cubicBezTo>
                  <a:cubicBezTo>
                    <a:pt x="608" y="361"/>
                    <a:pt x="679" y="380"/>
                    <a:pt x="712" y="351"/>
                  </a:cubicBezTo>
                  <a:cubicBezTo>
                    <a:pt x="742" y="325"/>
                    <a:pt x="840" y="231"/>
                    <a:pt x="865" y="207"/>
                  </a:cubicBezTo>
                  <a:cubicBezTo>
                    <a:pt x="886" y="188"/>
                    <a:pt x="889" y="171"/>
                    <a:pt x="874" y="153"/>
                  </a:cubicBezTo>
                  <a:cubicBezTo>
                    <a:pt x="862" y="138"/>
                    <a:pt x="853" y="129"/>
                    <a:pt x="840" y="115"/>
                  </a:cubicBezTo>
                  <a:cubicBezTo>
                    <a:pt x="832" y="105"/>
                    <a:pt x="811" y="105"/>
                    <a:pt x="783" y="129"/>
                  </a:cubicBezTo>
                  <a:cubicBezTo>
                    <a:pt x="701" y="198"/>
                    <a:pt x="715" y="186"/>
                    <a:pt x="689" y="207"/>
                  </a:cubicBezTo>
                  <a:cubicBezTo>
                    <a:pt x="677" y="175"/>
                    <a:pt x="664" y="142"/>
                    <a:pt x="650" y="109"/>
                  </a:cubicBezTo>
                  <a:cubicBezTo>
                    <a:pt x="625" y="47"/>
                    <a:pt x="583" y="0"/>
                    <a:pt x="501" y="0"/>
                  </a:cubicBezTo>
                  <a:lnTo>
                    <a:pt x="355" y="0"/>
                  </a:lnTo>
                  <a:lnTo>
                    <a:pt x="208" y="0"/>
                  </a:lnTo>
                  <a:cubicBezTo>
                    <a:pt x="127" y="0"/>
                    <a:pt x="94" y="67"/>
                    <a:pt x="80" y="132"/>
                  </a:cubicBezTo>
                  <a:cubicBezTo>
                    <a:pt x="50" y="267"/>
                    <a:pt x="33" y="381"/>
                    <a:pt x="7" y="525"/>
                  </a:cubicBezTo>
                  <a:cubicBezTo>
                    <a:pt x="0" y="562"/>
                    <a:pt x="11" y="579"/>
                    <a:pt x="24" y="582"/>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75" name="Oval 393"/>
            <p:cNvSpPr>
              <a:spLocks noChangeArrowheads="1"/>
            </p:cNvSpPr>
            <p:nvPr/>
          </p:nvSpPr>
          <p:spPr bwMode="auto">
            <a:xfrm>
              <a:off x="4852988" y="7820025"/>
              <a:ext cx="201613" cy="249238"/>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grpSp>
      <p:sp>
        <p:nvSpPr>
          <p:cNvPr id="76" name="Confirmation" descr="{&quot;Key&quot;:&quot;POWER_USER_SHAPE_ICON&quot;,&quot;Value&quot;:&quot;POWER_USER_SHAPE_ICON_STYLE_1&quot;}"/>
          <p:cNvSpPr>
            <a:spLocks noChangeAspect="1" noEditPoints="1"/>
          </p:cNvSpPr>
          <p:nvPr>
            <p:custDataLst>
              <p:tags r:id="rId3"/>
            </p:custDataLst>
          </p:nvPr>
        </p:nvSpPr>
        <p:spPr bwMode="auto">
          <a:xfrm>
            <a:off x="11269563" y="2670115"/>
            <a:ext cx="706455" cy="706455"/>
          </a:xfrm>
          <a:custGeom>
            <a:avLst/>
            <a:gdLst>
              <a:gd name="T0" fmla="*/ 911 w 5137"/>
              <a:gd name="T1" fmla="*/ 911 h 5137"/>
              <a:gd name="T2" fmla="*/ 3116 w 5137"/>
              <a:gd name="T3" fmla="*/ 911 h 5137"/>
              <a:gd name="T4" fmla="*/ 3116 w 5137"/>
              <a:gd name="T5" fmla="*/ 3115 h 5137"/>
              <a:gd name="T6" fmla="*/ 911 w 5137"/>
              <a:gd name="T7" fmla="*/ 3115 h 5137"/>
              <a:gd name="T8" fmla="*/ 911 w 5137"/>
              <a:gd name="T9" fmla="*/ 911 h 5137"/>
              <a:gd name="T10" fmla="*/ 2601 w 5137"/>
              <a:gd name="T11" fmla="*/ 1883 h 5137"/>
              <a:gd name="T12" fmla="*/ 2332 w 5137"/>
              <a:gd name="T13" fmla="*/ 2119 h 5137"/>
              <a:gd name="T14" fmla="*/ 2064 w 5137"/>
              <a:gd name="T15" fmla="*/ 2356 h 5137"/>
              <a:gd name="T16" fmla="*/ 2013 w 5137"/>
              <a:gd name="T17" fmla="*/ 2400 h 5137"/>
              <a:gd name="T18" fmla="*/ 1962 w 5137"/>
              <a:gd name="T19" fmla="*/ 2356 h 5137"/>
              <a:gd name="T20" fmla="*/ 1694 w 5137"/>
              <a:gd name="T21" fmla="*/ 2119 h 5137"/>
              <a:gd name="T22" fmla="*/ 1425 w 5137"/>
              <a:gd name="T23" fmla="*/ 1883 h 5137"/>
              <a:gd name="T24" fmla="*/ 1526 w 5137"/>
              <a:gd name="T25" fmla="*/ 1767 h 5137"/>
              <a:gd name="T26" fmla="*/ 1795 w 5137"/>
              <a:gd name="T27" fmla="*/ 2004 h 5137"/>
              <a:gd name="T28" fmla="*/ 2013 w 5137"/>
              <a:gd name="T29" fmla="*/ 2196 h 5137"/>
              <a:gd name="T30" fmla="*/ 2231 w 5137"/>
              <a:gd name="T31" fmla="*/ 2004 h 5137"/>
              <a:gd name="T32" fmla="*/ 2500 w 5137"/>
              <a:gd name="T33" fmla="*/ 1767 h 5137"/>
              <a:gd name="T34" fmla="*/ 2601 w 5137"/>
              <a:gd name="T35" fmla="*/ 1883 h 5137"/>
              <a:gd name="T36" fmla="*/ 2439 w 5137"/>
              <a:gd name="T37" fmla="*/ 1275 h 5137"/>
              <a:gd name="T38" fmla="*/ 2013 w 5137"/>
              <a:gd name="T39" fmla="*/ 1029 h 5137"/>
              <a:gd name="T40" fmla="*/ 1587 w 5137"/>
              <a:gd name="T41" fmla="*/ 1275 h 5137"/>
              <a:gd name="T42" fmla="*/ 1161 w 5137"/>
              <a:gd name="T43" fmla="*/ 1521 h 5137"/>
              <a:gd name="T44" fmla="*/ 1161 w 5137"/>
              <a:gd name="T45" fmla="*/ 2013 h 5137"/>
              <a:gd name="T46" fmla="*/ 1161 w 5137"/>
              <a:gd name="T47" fmla="*/ 2506 h 5137"/>
              <a:gd name="T48" fmla="*/ 1587 w 5137"/>
              <a:gd name="T49" fmla="*/ 2751 h 5137"/>
              <a:gd name="T50" fmla="*/ 2013 w 5137"/>
              <a:gd name="T51" fmla="*/ 2998 h 5137"/>
              <a:gd name="T52" fmla="*/ 2439 w 5137"/>
              <a:gd name="T53" fmla="*/ 2751 h 5137"/>
              <a:gd name="T54" fmla="*/ 2865 w 5137"/>
              <a:gd name="T55" fmla="*/ 2506 h 5137"/>
              <a:gd name="T56" fmla="*/ 2865 w 5137"/>
              <a:gd name="T57" fmla="*/ 2013 h 5137"/>
              <a:gd name="T58" fmla="*/ 2865 w 5137"/>
              <a:gd name="T59" fmla="*/ 1521 h 5137"/>
              <a:gd name="T60" fmla="*/ 2439 w 5137"/>
              <a:gd name="T61" fmla="*/ 1275 h 5137"/>
              <a:gd name="T62" fmla="*/ 4716 w 5137"/>
              <a:gd name="T63" fmla="*/ 5137 h 5137"/>
              <a:gd name="T64" fmla="*/ 5137 w 5137"/>
              <a:gd name="T65" fmla="*/ 4716 h 5137"/>
              <a:gd name="T66" fmla="*/ 3741 w 5137"/>
              <a:gd name="T67" fmla="*/ 3320 h 5137"/>
              <a:gd name="T68" fmla="*/ 3677 w 5137"/>
              <a:gd name="T69" fmla="*/ 3401 h 5137"/>
              <a:gd name="T70" fmla="*/ 3545 w 5137"/>
              <a:gd name="T71" fmla="*/ 3545 h 5137"/>
              <a:gd name="T72" fmla="*/ 3401 w 5137"/>
              <a:gd name="T73" fmla="*/ 3677 h 5137"/>
              <a:gd name="T74" fmla="*/ 3320 w 5137"/>
              <a:gd name="T75" fmla="*/ 3741 h 5137"/>
              <a:gd name="T76" fmla="*/ 4716 w 5137"/>
              <a:gd name="T77" fmla="*/ 5137 h 5137"/>
              <a:gd name="T78" fmla="*/ 589 w 5137"/>
              <a:gd name="T79" fmla="*/ 589 h 5137"/>
              <a:gd name="T80" fmla="*/ 589 w 5137"/>
              <a:gd name="T81" fmla="*/ 589 h 5137"/>
              <a:gd name="T82" fmla="*/ 589 w 5137"/>
              <a:gd name="T83" fmla="*/ 589 h 5137"/>
              <a:gd name="T84" fmla="*/ 0 w 5137"/>
              <a:gd name="T85" fmla="*/ 2013 h 5137"/>
              <a:gd name="T86" fmla="*/ 589 w 5137"/>
              <a:gd name="T87" fmla="*/ 3437 h 5137"/>
              <a:gd name="T88" fmla="*/ 589 w 5137"/>
              <a:gd name="T89" fmla="*/ 3437 h 5137"/>
              <a:gd name="T90" fmla="*/ 589 w 5137"/>
              <a:gd name="T91" fmla="*/ 3437 h 5137"/>
              <a:gd name="T92" fmla="*/ 2013 w 5137"/>
              <a:gd name="T93" fmla="*/ 4026 h 5137"/>
              <a:gd name="T94" fmla="*/ 3437 w 5137"/>
              <a:gd name="T95" fmla="*/ 3437 h 5137"/>
              <a:gd name="T96" fmla="*/ 3437 w 5137"/>
              <a:gd name="T97" fmla="*/ 3437 h 5137"/>
              <a:gd name="T98" fmla="*/ 3437 w 5137"/>
              <a:gd name="T99" fmla="*/ 3437 h 5137"/>
              <a:gd name="T100" fmla="*/ 4026 w 5137"/>
              <a:gd name="T101" fmla="*/ 2013 h 5137"/>
              <a:gd name="T102" fmla="*/ 3437 w 5137"/>
              <a:gd name="T103" fmla="*/ 589 h 5137"/>
              <a:gd name="T104" fmla="*/ 3437 w 5137"/>
              <a:gd name="T105" fmla="*/ 589 h 5137"/>
              <a:gd name="T106" fmla="*/ 3437 w 5137"/>
              <a:gd name="T107" fmla="*/ 589 h 5137"/>
              <a:gd name="T108" fmla="*/ 2013 w 5137"/>
              <a:gd name="T109" fmla="*/ 0 h 5137"/>
              <a:gd name="T110" fmla="*/ 589 w 5137"/>
              <a:gd name="T111" fmla="*/ 589 h 5137"/>
              <a:gd name="T112" fmla="*/ 589 w 5137"/>
              <a:gd name="T113" fmla="*/ 589 h 5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37" h="5137">
                <a:moveTo>
                  <a:pt x="911" y="911"/>
                </a:moveTo>
                <a:cubicBezTo>
                  <a:pt x="1519" y="302"/>
                  <a:pt x="2507" y="302"/>
                  <a:pt x="3116" y="911"/>
                </a:cubicBezTo>
                <a:cubicBezTo>
                  <a:pt x="3725" y="1519"/>
                  <a:pt x="3725" y="2507"/>
                  <a:pt x="3116" y="3115"/>
                </a:cubicBezTo>
                <a:cubicBezTo>
                  <a:pt x="2507" y="3725"/>
                  <a:pt x="1519" y="3725"/>
                  <a:pt x="911" y="3115"/>
                </a:cubicBezTo>
                <a:cubicBezTo>
                  <a:pt x="302" y="2507"/>
                  <a:pt x="302" y="1519"/>
                  <a:pt x="911" y="911"/>
                </a:cubicBezTo>
                <a:close/>
                <a:moveTo>
                  <a:pt x="2601" y="1883"/>
                </a:moveTo>
                <a:lnTo>
                  <a:pt x="2332" y="2119"/>
                </a:lnTo>
                <a:lnTo>
                  <a:pt x="2064" y="2356"/>
                </a:lnTo>
                <a:lnTo>
                  <a:pt x="2013" y="2400"/>
                </a:lnTo>
                <a:lnTo>
                  <a:pt x="1962" y="2356"/>
                </a:lnTo>
                <a:lnTo>
                  <a:pt x="1694" y="2119"/>
                </a:lnTo>
                <a:lnTo>
                  <a:pt x="1425" y="1883"/>
                </a:lnTo>
                <a:lnTo>
                  <a:pt x="1526" y="1767"/>
                </a:lnTo>
                <a:lnTo>
                  <a:pt x="1795" y="2004"/>
                </a:lnTo>
                <a:lnTo>
                  <a:pt x="2013" y="2196"/>
                </a:lnTo>
                <a:lnTo>
                  <a:pt x="2231" y="2004"/>
                </a:lnTo>
                <a:lnTo>
                  <a:pt x="2500" y="1767"/>
                </a:lnTo>
                <a:lnTo>
                  <a:pt x="2601" y="1883"/>
                </a:lnTo>
                <a:close/>
                <a:moveTo>
                  <a:pt x="2439" y="1275"/>
                </a:moveTo>
                <a:lnTo>
                  <a:pt x="2013" y="1029"/>
                </a:lnTo>
                <a:lnTo>
                  <a:pt x="1587" y="1275"/>
                </a:lnTo>
                <a:lnTo>
                  <a:pt x="1161" y="1521"/>
                </a:lnTo>
                <a:lnTo>
                  <a:pt x="1161" y="2013"/>
                </a:lnTo>
                <a:lnTo>
                  <a:pt x="1161" y="2506"/>
                </a:lnTo>
                <a:lnTo>
                  <a:pt x="1587" y="2751"/>
                </a:lnTo>
                <a:lnTo>
                  <a:pt x="2013" y="2998"/>
                </a:lnTo>
                <a:lnTo>
                  <a:pt x="2439" y="2751"/>
                </a:lnTo>
                <a:lnTo>
                  <a:pt x="2865" y="2506"/>
                </a:lnTo>
                <a:lnTo>
                  <a:pt x="2865" y="2013"/>
                </a:lnTo>
                <a:lnTo>
                  <a:pt x="2865" y="1521"/>
                </a:lnTo>
                <a:lnTo>
                  <a:pt x="2439" y="1275"/>
                </a:lnTo>
                <a:close/>
                <a:moveTo>
                  <a:pt x="4716" y="5137"/>
                </a:moveTo>
                <a:lnTo>
                  <a:pt x="5137" y="4716"/>
                </a:lnTo>
                <a:lnTo>
                  <a:pt x="3741" y="3320"/>
                </a:lnTo>
                <a:cubicBezTo>
                  <a:pt x="3720" y="3348"/>
                  <a:pt x="3699" y="3375"/>
                  <a:pt x="3677" y="3401"/>
                </a:cubicBezTo>
                <a:cubicBezTo>
                  <a:pt x="3635" y="3451"/>
                  <a:pt x="3591" y="3499"/>
                  <a:pt x="3545" y="3545"/>
                </a:cubicBezTo>
                <a:cubicBezTo>
                  <a:pt x="3499" y="3591"/>
                  <a:pt x="3451" y="3635"/>
                  <a:pt x="3401" y="3677"/>
                </a:cubicBezTo>
                <a:cubicBezTo>
                  <a:pt x="3375" y="3699"/>
                  <a:pt x="3348" y="3720"/>
                  <a:pt x="3320" y="3741"/>
                </a:cubicBezTo>
                <a:cubicBezTo>
                  <a:pt x="3786" y="4207"/>
                  <a:pt x="4251" y="4672"/>
                  <a:pt x="4716" y="5137"/>
                </a:cubicBezTo>
                <a:close/>
                <a:moveTo>
                  <a:pt x="589" y="589"/>
                </a:moveTo>
                <a:lnTo>
                  <a:pt x="589" y="589"/>
                </a:lnTo>
                <a:lnTo>
                  <a:pt x="589" y="589"/>
                </a:lnTo>
                <a:cubicBezTo>
                  <a:pt x="196" y="982"/>
                  <a:pt x="0" y="1498"/>
                  <a:pt x="0" y="2013"/>
                </a:cubicBezTo>
                <a:cubicBezTo>
                  <a:pt x="0" y="2528"/>
                  <a:pt x="196" y="3043"/>
                  <a:pt x="589" y="3437"/>
                </a:cubicBezTo>
                <a:lnTo>
                  <a:pt x="589" y="3437"/>
                </a:lnTo>
                <a:lnTo>
                  <a:pt x="589" y="3437"/>
                </a:lnTo>
                <a:cubicBezTo>
                  <a:pt x="983" y="3830"/>
                  <a:pt x="1498" y="4026"/>
                  <a:pt x="2013" y="4026"/>
                </a:cubicBezTo>
                <a:cubicBezTo>
                  <a:pt x="2528" y="4026"/>
                  <a:pt x="3043" y="3830"/>
                  <a:pt x="3437" y="3437"/>
                </a:cubicBezTo>
                <a:lnTo>
                  <a:pt x="3437" y="3437"/>
                </a:lnTo>
                <a:lnTo>
                  <a:pt x="3437" y="3437"/>
                </a:lnTo>
                <a:cubicBezTo>
                  <a:pt x="3830" y="3043"/>
                  <a:pt x="4026" y="2528"/>
                  <a:pt x="4026" y="2013"/>
                </a:cubicBezTo>
                <a:cubicBezTo>
                  <a:pt x="4026" y="1498"/>
                  <a:pt x="3830" y="982"/>
                  <a:pt x="3437" y="589"/>
                </a:cubicBezTo>
                <a:lnTo>
                  <a:pt x="3437" y="589"/>
                </a:lnTo>
                <a:lnTo>
                  <a:pt x="3437" y="589"/>
                </a:lnTo>
                <a:cubicBezTo>
                  <a:pt x="3043" y="196"/>
                  <a:pt x="2528" y="0"/>
                  <a:pt x="2013" y="0"/>
                </a:cubicBezTo>
                <a:cubicBezTo>
                  <a:pt x="1498" y="0"/>
                  <a:pt x="983" y="196"/>
                  <a:pt x="589" y="589"/>
                </a:cubicBezTo>
                <a:lnTo>
                  <a:pt x="589" y="5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grpSp>
        <p:nvGrpSpPr>
          <p:cNvPr id="4" name="Group 3"/>
          <p:cNvGrpSpPr/>
          <p:nvPr/>
        </p:nvGrpSpPr>
        <p:grpSpPr>
          <a:xfrm>
            <a:off x="781142" y="2873756"/>
            <a:ext cx="11194876" cy="6423756"/>
            <a:chOff x="787574" y="2974586"/>
            <a:chExt cx="9496426" cy="6423756"/>
          </a:xfrm>
        </p:grpSpPr>
        <p:sp>
          <p:nvSpPr>
            <p:cNvPr id="51" name="Rectángulo 4"/>
            <p:cNvSpPr/>
            <p:nvPr/>
          </p:nvSpPr>
          <p:spPr>
            <a:xfrm>
              <a:off x="787574" y="2974586"/>
              <a:ext cx="9496426" cy="648000"/>
            </a:xfrm>
            <a:prstGeom prst="rect">
              <a:avLst/>
            </a:prstGeom>
            <a:solidFill>
              <a:srgbClr val="A4BA09"/>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2400" b="1" dirty="0" smtClean="0">
                  <a:solidFill>
                    <a:prstClr val="white"/>
                  </a:solidFill>
                  <a:latin typeface="Calibri" panose="020F0502020204030204" pitchFamily="34" charset="0"/>
                  <a:cs typeface="Arial" panose="020B0604020202020204" pitchFamily="34" charset="0"/>
                </a:rPr>
                <a:t>Summary</a:t>
              </a:r>
              <a:endParaRPr lang="en-US" sz="2400" b="1" dirty="0">
                <a:solidFill>
                  <a:prstClr val="white"/>
                </a:solidFill>
                <a:latin typeface="Calibri" panose="020F0502020204030204" pitchFamily="34" charset="0"/>
                <a:cs typeface="Arial" panose="020B0604020202020204" pitchFamily="34" charset="0"/>
              </a:endParaRPr>
            </a:p>
          </p:txBody>
        </p:sp>
        <p:sp>
          <p:nvSpPr>
            <p:cNvPr id="52" name="Rectángulo 7"/>
            <p:cNvSpPr/>
            <p:nvPr/>
          </p:nvSpPr>
          <p:spPr>
            <a:xfrm>
              <a:off x="787574" y="3710342"/>
              <a:ext cx="9496426" cy="5688000"/>
            </a:xfrm>
            <a:prstGeom prst="rect">
              <a:avLst/>
            </a:prstGeom>
            <a:solidFill>
              <a:schemeClr val="bg1"/>
            </a:solidFill>
            <a:ln>
              <a:solidFill>
                <a:srgbClr val="A4BA09"/>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marL="457200" indent="-342900" defTabSz="1219170">
                <a:spcBef>
                  <a:spcPts val="600"/>
                </a:spcBef>
                <a:buFont typeface="Arial" panose="020B0604020202020204" pitchFamily="34" charset="0"/>
                <a:buChar char="•"/>
              </a:pPr>
              <a:r>
                <a:rPr lang="en-US" sz="2400" b="1" dirty="0">
                  <a:solidFill>
                    <a:schemeClr val="tx1"/>
                  </a:solidFill>
                  <a:latin typeface="Calibri" panose="020F0502020204030204" pitchFamily="34" charset="0"/>
                  <a:cs typeface="Arial" panose="020B0604020202020204" pitchFamily="34" charset="0"/>
                </a:rPr>
                <a:t>Technical factors influencing web-QoE (HDR</a:t>
              </a:r>
              <a:r>
                <a:rPr lang="en-US" sz="2400" b="1" dirty="0" smtClean="0">
                  <a:solidFill>
                    <a:schemeClr val="tx1"/>
                  </a:solidFill>
                  <a:latin typeface="Calibri" panose="020F0502020204030204" pitchFamily="34" charset="0"/>
                  <a:cs typeface="Arial" panose="020B0604020202020204" pitchFamily="34" charset="0"/>
                </a:rPr>
                <a:t>)</a:t>
              </a:r>
            </a:p>
            <a:p>
              <a:pPr marL="457200" indent="-342900" defTabSz="1219170">
                <a:spcBef>
                  <a:spcPts val="600"/>
                </a:spcBef>
                <a:buFont typeface="Arial" panose="020B0604020202020204" pitchFamily="34" charset="0"/>
                <a:buChar char="•"/>
              </a:pPr>
              <a:endParaRPr lang="en-US" sz="2400" dirty="0">
                <a:solidFill>
                  <a:schemeClr val="tx1"/>
                </a:solidFill>
                <a:latin typeface="Calibri" panose="020F0502020204030204" pitchFamily="34" charset="0"/>
                <a:cs typeface="Arial" panose="020B0604020202020204" pitchFamily="34" charset="0"/>
              </a:endParaRPr>
            </a:p>
            <a:p>
              <a:pPr marL="457200" indent="-342900" defTabSz="1219170">
                <a:spcBef>
                  <a:spcPts val="600"/>
                </a:spcBef>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spcBef>
                  <a:spcPts val="600"/>
                </a:spcBef>
                <a:buFont typeface="Arial" panose="020B0604020202020204" pitchFamily="34" charset="0"/>
                <a:buChar char="•"/>
              </a:pPr>
              <a:endParaRPr lang="en-US" sz="2400" dirty="0">
                <a:solidFill>
                  <a:schemeClr val="tx1"/>
                </a:solidFill>
                <a:latin typeface="Calibri" panose="020F0502020204030204" pitchFamily="34" charset="0"/>
                <a:cs typeface="Arial" panose="020B0604020202020204" pitchFamily="34" charset="0"/>
              </a:endParaRPr>
            </a:p>
            <a:p>
              <a:pPr marL="457200" indent="-342900" defTabSz="1219170">
                <a:spcBef>
                  <a:spcPts val="600"/>
                </a:spcBef>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spcBef>
                  <a:spcPts val="600"/>
                </a:spcBef>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spcBef>
                  <a:spcPts val="600"/>
                </a:spcBef>
                <a:buFont typeface="Arial" panose="020B0604020202020204" pitchFamily="34" charset="0"/>
                <a:buChar char="•"/>
              </a:pPr>
              <a:r>
                <a:rPr lang="en-US" sz="2400" b="1" dirty="0" smtClean="0">
                  <a:solidFill>
                    <a:schemeClr val="tx1"/>
                  </a:solidFill>
                  <a:latin typeface="Calibri" panose="020F0502020204030204" pitchFamily="34" charset="0"/>
                  <a:cs typeface="Arial" panose="020B0604020202020204" pitchFamily="34" charset="0"/>
                </a:rPr>
                <a:t>Factors </a:t>
              </a:r>
              <a:r>
                <a:rPr lang="en-US" sz="2400" b="1" dirty="0">
                  <a:solidFill>
                    <a:schemeClr val="tx1"/>
                  </a:solidFill>
                  <a:latin typeface="Calibri" panose="020F0502020204030204" pitchFamily="34" charset="0"/>
                  <a:cs typeface="Arial" panose="020B0604020202020204" pitchFamily="34" charset="0"/>
                </a:rPr>
                <a:t>influencing </a:t>
              </a:r>
              <a:r>
                <a:rPr lang="en-US" sz="2400" b="1" dirty="0" smtClean="0">
                  <a:solidFill>
                    <a:schemeClr val="tx1"/>
                  </a:solidFill>
                  <a:latin typeface="Calibri" panose="020F0502020204030204" pitchFamily="34" charset="0"/>
                  <a:cs typeface="Arial" panose="020B0604020202020204" pitchFamily="34" charset="0"/>
                </a:rPr>
                <a:t>web-QoE</a:t>
              </a:r>
              <a:r>
                <a:rPr lang="en-US" sz="2400" b="1" dirty="0">
                  <a:solidFill>
                    <a:schemeClr val="tx1"/>
                  </a:solidFill>
                  <a:latin typeface="Calibri" panose="020F0502020204030204" pitchFamily="34" charset="0"/>
                  <a:cs typeface="Arial" panose="020B0604020202020204" pitchFamily="34" charset="0"/>
                </a:rPr>
                <a:t>: Perceived PLT vs. Technical </a:t>
              </a:r>
              <a:r>
                <a:rPr lang="en-US" sz="2400" dirty="0">
                  <a:solidFill>
                    <a:schemeClr val="tx1"/>
                  </a:solidFill>
                  <a:latin typeface="Calibri" panose="020F0502020204030204" pitchFamily="34" charset="0"/>
                  <a:cs typeface="Arial" panose="020B0604020202020204" pitchFamily="34" charset="0"/>
                </a:rPr>
                <a:t>PLT </a:t>
              </a:r>
            </a:p>
          </p:txBody>
        </p:sp>
      </p:grpSp>
      <p:grpSp>
        <p:nvGrpSpPr>
          <p:cNvPr id="87" name="Group 86"/>
          <p:cNvGrpSpPr/>
          <p:nvPr/>
        </p:nvGrpSpPr>
        <p:grpSpPr>
          <a:xfrm>
            <a:off x="12347246" y="2873756"/>
            <a:ext cx="11194876" cy="9615610"/>
            <a:chOff x="787574" y="2974586"/>
            <a:chExt cx="9496426" cy="9615610"/>
          </a:xfrm>
        </p:grpSpPr>
        <p:sp>
          <p:nvSpPr>
            <p:cNvPr id="88" name="Rectángulo 4"/>
            <p:cNvSpPr/>
            <p:nvPr/>
          </p:nvSpPr>
          <p:spPr>
            <a:xfrm>
              <a:off x="787574" y="2974586"/>
              <a:ext cx="9496426" cy="648000"/>
            </a:xfrm>
            <a:prstGeom prst="rect">
              <a:avLst/>
            </a:prstGeom>
            <a:solidFill>
              <a:srgbClr val="A4BA09"/>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2400" b="1" dirty="0" smtClean="0">
                  <a:solidFill>
                    <a:prstClr val="white"/>
                  </a:solidFill>
                  <a:latin typeface="Calibri" panose="020F0502020204030204" pitchFamily="34" charset="0"/>
                  <a:cs typeface="Arial" panose="020B0604020202020204" pitchFamily="34" charset="0"/>
                </a:rPr>
                <a:t>Proposal Model</a:t>
              </a:r>
              <a:endParaRPr lang="en-US" sz="2400" b="1" dirty="0">
                <a:solidFill>
                  <a:prstClr val="white"/>
                </a:solidFill>
                <a:latin typeface="Calibri" panose="020F0502020204030204" pitchFamily="34" charset="0"/>
                <a:cs typeface="Arial" panose="020B0604020202020204" pitchFamily="34" charset="0"/>
              </a:endParaRPr>
            </a:p>
          </p:txBody>
        </p:sp>
        <p:sp>
          <p:nvSpPr>
            <p:cNvPr id="89" name="Rectángulo 7"/>
            <p:cNvSpPr/>
            <p:nvPr/>
          </p:nvSpPr>
          <p:spPr>
            <a:xfrm>
              <a:off x="787574" y="3710341"/>
              <a:ext cx="9496426" cy="8879855"/>
            </a:xfrm>
            <a:prstGeom prst="rect">
              <a:avLst/>
            </a:prstGeom>
            <a:solidFill>
              <a:schemeClr val="bg1"/>
            </a:solidFill>
            <a:ln>
              <a:solidFill>
                <a:srgbClr val="A4BA09"/>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marL="457200" indent="-342900" defTabSz="1219170">
                <a:spcBef>
                  <a:spcPts val="600"/>
                </a:spcBef>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Web page load time (PLT, Page Load TIME)</a:t>
              </a:r>
            </a:p>
            <a:p>
              <a:pPr marL="895350" indent="-342900" defTabSz="1219170">
                <a:spcBef>
                  <a:spcPts val="600"/>
                </a:spcBef>
                <a:buFont typeface="Courier New" panose="02070309020205020404" pitchFamily="49" charset="0"/>
                <a:buChar char="o"/>
              </a:pPr>
              <a:r>
                <a:rPr lang="en-US" sz="2400" dirty="0" smtClean="0">
                  <a:solidFill>
                    <a:schemeClr val="tx1"/>
                  </a:solidFill>
                  <a:latin typeface="Calibri" panose="020F0502020204030204" pitchFamily="34" charset="0"/>
                  <a:cs typeface="Arial" panose="020B0604020202020204" pitchFamily="34" charset="0"/>
                </a:rPr>
                <a:t>Response Time (RT) of the handshake process</a:t>
              </a:r>
            </a:p>
            <a:p>
              <a:pPr marL="895350" indent="-342900" defTabSz="1219170">
                <a:spcBef>
                  <a:spcPts val="600"/>
                </a:spcBef>
                <a:buFont typeface="Courier New" panose="02070309020205020404" pitchFamily="49" charset="0"/>
                <a:buChar char="o"/>
              </a:pPr>
              <a:r>
                <a:rPr lang="en-US" sz="2400" dirty="0" smtClean="0">
                  <a:solidFill>
                    <a:schemeClr val="tx1"/>
                  </a:solidFill>
                  <a:latin typeface="Calibri" panose="020F0502020204030204" pitchFamily="34" charset="0"/>
                  <a:cs typeface="Arial" panose="020B0604020202020204" pitchFamily="34" charset="0"/>
                </a:rPr>
                <a:t>Total Download Time (TDT) of the data transfer</a:t>
              </a:r>
            </a:p>
            <a:p>
              <a:pPr marL="895350" indent="-342900" defTabSz="1219170">
                <a:buFont typeface="Courier New" panose="02070309020205020404" pitchFamily="49" charset="0"/>
                <a:buChar char="o"/>
              </a:pPr>
              <a:endParaRPr lang="en-US" sz="2400" dirty="0" smtClean="0">
                <a:solidFill>
                  <a:schemeClr val="tx1"/>
                </a:solidFill>
                <a:latin typeface="Calibri" panose="020F0502020204030204" pitchFamily="34" charset="0"/>
                <a:cs typeface="Arial" panose="020B0604020202020204" pitchFamily="34" charset="0"/>
              </a:endParaRPr>
            </a:p>
            <a:p>
              <a:pPr marL="895350" indent="-342900" defTabSz="1219170">
                <a:buFont typeface="Courier New" panose="02070309020205020404" pitchFamily="49" charset="0"/>
                <a:buChar char="o"/>
              </a:pPr>
              <a:endParaRPr lang="en-US" sz="2400" dirty="0" smtClean="0">
                <a:solidFill>
                  <a:schemeClr val="tx1"/>
                </a:solidFill>
                <a:latin typeface="Calibri" panose="020F0502020204030204" pitchFamily="34" charset="0"/>
                <a:cs typeface="Arial" panose="020B0604020202020204" pitchFamily="34" charset="0"/>
              </a:endParaRPr>
            </a:p>
            <a:p>
              <a:pPr marL="895350" indent="-342900" defTabSz="1219170">
                <a:buFont typeface="Courier New" panose="02070309020205020404" pitchFamily="49" charset="0"/>
                <a:buChar char="o"/>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spcBef>
                  <a:spcPts val="600"/>
                </a:spcBef>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Max to the maximum charge time expected to occur in seconds. Its set to 30 seconds</a:t>
              </a:r>
            </a:p>
            <a:p>
              <a:pPr marL="457200" indent="-342900" defTabSz="1219170">
                <a:spcBef>
                  <a:spcPts val="600"/>
                </a:spcBef>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The equation is applicable for PLT between 5 and 100 seconds</a:t>
              </a:r>
            </a:p>
            <a:p>
              <a:pPr marL="457200" indent="-342900" defTabSz="1219170">
                <a:spcBef>
                  <a:spcPts val="600"/>
                </a:spcBef>
                <a:buFont typeface="Arial" panose="020B0604020202020204" pitchFamily="34" charset="0"/>
                <a:buChar char="•"/>
              </a:pPr>
              <a:endParaRPr lang="en-US" dirty="0" smtClean="0">
                <a:solidFill>
                  <a:schemeClr val="tx1"/>
                </a:solidFill>
                <a:latin typeface="Calibri" panose="020F0502020204030204" pitchFamily="34" charset="0"/>
                <a:cs typeface="Arial" panose="020B0604020202020204" pitchFamily="34" charset="0"/>
              </a:endParaRPr>
            </a:p>
            <a:p>
              <a:pPr marL="457200" indent="-342900" defTabSz="1219170">
                <a:spcBef>
                  <a:spcPts val="600"/>
                </a:spcBef>
                <a:buFont typeface="Arial" panose="020B0604020202020204" pitchFamily="34" charset="0"/>
                <a:buChar char="•"/>
              </a:pPr>
              <a:endParaRPr lang="en-US" dirty="0" smtClean="0">
                <a:solidFill>
                  <a:schemeClr val="tx1"/>
                </a:solidFill>
                <a:latin typeface="Calibri" panose="020F0502020204030204" pitchFamily="34" charset="0"/>
                <a:cs typeface="Arial" panose="020B0604020202020204" pitchFamily="34" charset="0"/>
              </a:endParaRPr>
            </a:p>
            <a:p>
              <a:pPr marL="457200" indent="-342900" defTabSz="1219170">
                <a:spcBef>
                  <a:spcPts val="600"/>
                </a:spcBef>
                <a:buFont typeface="Arial" panose="020B0604020202020204" pitchFamily="34" charset="0"/>
                <a:buChar char="•"/>
              </a:pPr>
              <a:endParaRPr lang="en-US" dirty="0" smtClean="0">
                <a:solidFill>
                  <a:schemeClr val="tx1"/>
                </a:solidFill>
                <a:latin typeface="Calibri" panose="020F0502020204030204" pitchFamily="34" charset="0"/>
                <a:cs typeface="Arial" panose="020B0604020202020204" pitchFamily="34" charset="0"/>
              </a:endParaRPr>
            </a:p>
            <a:p>
              <a:pPr marL="457200" indent="-342900" defTabSz="1219170">
                <a:spcBef>
                  <a:spcPts val="600"/>
                </a:spcBef>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spcBef>
                  <a:spcPts val="600"/>
                </a:spcBef>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spcBef>
                  <a:spcPts val="600"/>
                </a:spcBef>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spcBef>
                  <a:spcPts val="600"/>
                </a:spcBef>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spcBef>
                  <a:spcPts val="600"/>
                </a:spcBef>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spcBef>
                  <a:spcPts val="600"/>
                </a:spcBef>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spcBef>
                  <a:spcPts val="600"/>
                </a:spcBef>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spcBef>
                  <a:spcPts val="600"/>
                </a:spcBef>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Possibility of estimating the maximum time expected for the web pages to be monitored in order to adjust the measurement</a:t>
              </a:r>
            </a:p>
            <a:p>
              <a:pPr marL="457200" indent="-342900" defTabSz="1219170">
                <a:spcBef>
                  <a:spcPts val="600"/>
                </a:spcBef>
                <a:buFont typeface="Arial" panose="020B0604020202020204" pitchFamily="34" charset="0"/>
                <a:buChar char="•"/>
              </a:pPr>
              <a:endParaRPr lang="en-US" sz="2400" dirty="0">
                <a:solidFill>
                  <a:schemeClr val="tx1"/>
                </a:solidFill>
                <a:latin typeface="Calibri" panose="020F0502020204030204" pitchFamily="34" charset="0"/>
                <a:cs typeface="Arial" panose="020B0604020202020204" pitchFamily="34" charset="0"/>
              </a:endParaRPr>
            </a:p>
          </p:txBody>
        </p:sp>
      </p:grpSp>
      <p:grpSp>
        <p:nvGrpSpPr>
          <p:cNvPr id="92" name="Group 91"/>
          <p:cNvGrpSpPr/>
          <p:nvPr/>
        </p:nvGrpSpPr>
        <p:grpSpPr>
          <a:xfrm>
            <a:off x="781142" y="9485610"/>
            <a:ext cx="11194876" cy="3003756"/>
            <a:chOff x="787574" y="2974586"/>
            <a:chExt cx="9496426" cy="3003756"/>
          </a:xfrm>
        </p:grpSpPr>
        <p:sp>
          <p:nvSpPr>
            <p:cNvPr id="93" name="Rectángulo 4"/>
            <p:cNvSpPr/>
            <p:nvPr/>
          </p:nvSpPr>
          <p:spPr>
            <a:xfrm>
              <a:off x="787574" y="2974586"/>
              <a:ext cx="9496426" cy="648000"/>
            </a:xfrm>
            <a:prstGeom prst="rect">
              <a:avLst/>
            </a:prstGeom>
            <a:solidFill>
              <a:srgbClr val="A4BA09"/>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2400" b="1" dirty="0" smtClean="0">
                  <a:solidFill>
                    <a:prstClr val="white"/>
                  </a:solidFill>
                  <a:latin typeface="Calibri" panose="020F0502020204030204" pitchFamily="34" charset="0"/>
                  <a:cs typeface="Arial" panose="020B0604020202020204" pitchFamily="34" charset="0"/>
                </a:rPr>
                <a:t>Results</a:t>
              </a:r>
              <a:endParaRPr lang="en-US" sz="2400" b="1" dirty="0">
                <a:solidFill>
                  <a:prstClr val="white"/>
                </a:solidFill>
                <a:latin typeface="Calibri" panose="020F0502020204030204" pitchFamily="34" charset="0"/>
                <a:cs typeface="Arial" panose="020B0604020202020204" pitchFamily="34" charset="0"/>
              </a:endParaRPr>
            </a:p>
          </p:txBody>
        </p:sp>
        <p:sp>
          <p:nvSpPr>
            <p:cNvPr id="94" name="Rectángulo 7"/>
            <p:cNvSpPr/>
            <p:nvPr/>
          </p:nvSpPr>
          <p:spPr>
            <a:xfrm>
              <a:off x="787574" y="3710342"/>
              <a:ext cx="9496426" cy="2268000"/>
            </a:xfrm>
            <a:prstGeom prst="rect">
              <a:avLst/>
            </a:prstGeom>
            <a:solidFill>
              <a:schemeClr val="bg1"/>
            </a:solidFill>
            <a:ln>
              <a:solidFill>
                <a:srgbClr val="A4BA09"/>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marL="457200" indent="-342900" defTabSz="1219170">
                <a:lnSpc>
                  <a:spcPct val="110000"/>
                </a:lnSpc>
                <a:spcBef>
                  <a:spcPts val="600"/>
                </a:spcBef>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Web Browsing Experience Model (MOS web 1.0)</a:t>
              </a:r>
            </a:p>
            <a:p>
              <a:pPr marL="457200" indent="-342900" defTabSz="1219170">
                <a:lnSpc>
                  <a:spcPct val="110000"/>
                </a:lnSpc>
                <a:spcBef>
                  <a:spcPts val="600"/>
                </a:spcBef>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Calculation of the MOS web in HDR records of real customers</a:t>
              </a:r>
            </a:p>
            <a:p>
              <a:pPr marL="457200" indent="-342900" defTabSz="1219170">
                <a:lnSpc>
                  <a:spcPct val="110000"/>
                </a:lnSpc>
                <a:spcBef>
                  <a:spcPts val="600"/>
                </a:spcBef>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KPI can be calculated from any source by the page load time (PLT)</a:t>
              </a:r>
            </a:p>
            <a:p>
              <a:pPr marL="457200" indent="-342900" defTabSz="1219170">
                <a:lnSpc>
                  <a:spcPct val="110000"/>
                </a:lnSpc>
                <a:spcBef>
                  <a:spcPts val="600"/>
                </a:spcBef>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Measures the experience of web Access to the most important and most visited pages</a:t>
              </a:r>
            </a:p>
            <a:p>
              <a:pPr marL="457200" indent="-342900" defTabSz="1219170">
                <a:buFont typeface="Arial" panose="020B0604020202020204" pitchFamily="34" charset="0"/>
                <a:buChar char="•"/>
              </a:pPr>
              <a:endParaRPr lang="en-US" sz="2400" dirty="0">
                <a:solidFill>
                  <a:schemeClr val="tx1"/>
                </a:solidFill>
                <a:latin typeface="Calibri" panose="020F0502020204030204" pitchFamily="34" charset="0"/>
                <a:cs typeface="Arial" panose="020B0604020202020204" pitchFamily="34" charset="0"/>
              </a:endParaRPr>
            </a:p>
          </p:txBody>
        </p:sp>
      </p:grpSp>
      <p:grpSp>
        <p:nvGrpSpPr>
          <p:cNvPr id="129" name="View" descr="{&quot;Key&quot;:&quot;POWER_USER_SHAPE_ICON&quot;,&quot;Value&quot;:&quot;POWER_USER_SHAPE_ICON_STYLE_1&quot;}"/>
          <p:cNvGrpSpPr>
            <a:grpSpLocks noChangeAspect="1"/>
          </p:cNvGrpSpPr>
          <p:nvPr>
            <p:custDataLst>
              <p:tags r:id="rId4"/>
            </p:custDataLst>
          </p:nvPr>
        </p:nvGrpSpPr>
        <p:grpSpPr bwMode="auto">
          <a:xfrm>
            <a:off x="11047233" y="2941011"/>
            <a:ext cx="809265" cy="542925"/>
            <a:chOff x="122" y="162"/>
            <a:chExt cx="237" cy="159"/>
          </a:xfrm>
          <a:solidFill>
            <a:schemeClr val="bg1"/>
          </a:solidFill>
        </p:grpSpPr>
        <p:sp>
          <p:nvSpPr>
            <p:cNvPr id="130" name="View"/>
            <p:cNvSpPr>
              <a:spLocks noEditPoints="1"/>
            </p:cNvSpPr>
            <p:nvPr>
              <p:custDataLst>
                <p:tags r:id="rId8"/>
              </p:custDataLst>
            </p:nvPr>
          </p:nvSpPr>
          <p:spPr bwMode="auto">
            <a:xfrm>
              <a:off x="122" y="162"/>
              <a:ext cx="237" cy="159"/>
            </a:xfrm>
            <a:custGeom>
              <a:avLst/>
              <a:gdLst>
                <a:gd name="T0" fmla="*/ 530 w 560"/>
                <a:gd name="T1" fmla="*/ 146 h 375"/>
                <a:gd name="T2" fmla="*/ 473 w 560"/>
                <a:gd name="T3" fmla="*/ 87 h 375"/>
                <a:gd name="T4" fmla="*/ 280 w 560"/>
                <a:gd name="T5" fmla="*/ 0 h 375"/>
                <a:gd name="T6" fmla="*/ 87 w 560"/>
                <a:gd name="T7" fmla="*/ 87 h 375"/>
                <a:gd name="T8" fmla="*/ 30 w 560"/>
                <a:gd name="T9" fmla="*/ 146 h 375"/>
                <a:gd name="T10" fmla="*/ 0 w 560"/>
                <a:gd name="T11" fmla="*/ 187 h 375"/>
                <a:gd name="T12" fmla="*/ 30 w 560"/>
                <a:gd name="T13" fmla="*/ 228 h 375"/>
                <a:gd name="T14" fmla="*/ 87 w 560"/>
                <a:gd name="T15" fmla="*/ 287 h 375"/>
                <a:gd name="T16" fmla="*/ 280 w 560"/>
                <a:gd name="T17" fmla="*/ 375 h 375"/>
                <a:gd name="T18" fmla="*/ 473 w 560"/>
                <a:gd name="T19" fmla="*/ 287 h 375"/>
                <a:gd name="T20" fmla="*/ 530 w 560"/>
                <a:gd name="T21" fmla="*/ 228 h 375"/>
                <a:gd name="T22" fmla="*/ 560 w 560"/>
                <a:gd name="T23" fmla="*/ 187 h 375"/>
                <a:gd name="T24" fmla="*/ 530 w 560"/>
                <a:gd name="T25" fmla="*/ 146 h 375"/>
                <a:gd name="T26" fmla="*/ 440 w 560"/>
                <a:gd name="T27" fmla="*/ 250 h 375"/>
                <a:gd name="T28" fmla="*/ 280 w 560"/>
                <a:gd name="T29" fmla="*/ 325 h 375"/>
                <a:gd name="T30" fmla="*/ 120 w 560"/>
                <a:gd name="T31" fmla="*/ 250 h 375"/>
                <a:gd name="T32" fmla="*/ 69 w 560"/>
                <a:gd name="T33" fmla="*/ 196 h 375"/>
                <a:gd name="T34" fmla="*/ 61 w 560"/>
                <a:gd name="T35" fmla="*/ 187 h 375"/>
                <a:gd name="T36" fmla="*/ 120 w 560"/>
                <a:gd name="T37" fmla="*/ 124 h 375"/>
                <a:gd name="T38" fmla="*/ 280 w 560"/>
                <a:gd name="T39" fmla="*/ 50 h 375"/>
                <a:gd name="T40" fmla="*/ 440 w 560"/>
                <a:gd name="T41" fmla="*/ 124 h 375"/>
                <a:gd name="T42" fmla="*/ 499 w 560"/>
                <a:gd name="T43" fmla="*/ 187 h 375"/>
                <a:gd name="T44" fmla="*/ 440 w 560"/>
                <a:gd name="T45" fmla="*/ 25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0" h="375">
                  <a:moveTo>
                    <a:pt x="530" y="146"/>
                  </a:moveTo>
                  <a:cubicBezTo>
                    <a:pt x="513" y="126"/>
                    <a:pt x="494" y="106"/>
                    <a:pt x="473" y="87"/>
                  </a:cubicBezTo>
                  <a:cubicBezTo>
                    <a:pt x="413" y="33"/>
                    <a:pt x="348" y="0"/>
                    <a:pt x="280" y="0"/>
                  </a:cubicBezTo>
                  <a:cubicBezTo>
                    <a:pt x="212" y="0"/>
                    <a:pt x="147" y="33"/>
                    <a:pt x="87" y="87"/>
                  </a:cubicBezTo>
                  <a:cubicBezTo>
                    <a:pt x="66" y="106"/>
                    <a:pt x="47" y="126"/>
                    <a:pt x="30" y="146"/>
                  </a:cubicBezTo>
                  <a:cubicBezTo>
                    <a:pt x="20" y="158"/>
                    <a:pt x="0" y="187"/>
                    <a:pt x="0" y="187"/>
                  </a:cubicBezTo>
                  <a:cubicBezTo>
                    <a:pt x="0" y="187"/>
                    <a:pt x="20" y="216"/>
                    <a:pt x="30" y="228"/>
                  </a:cubicBezTo>
                  <a:cubicBezTo>
                    <a:pt x="47" y="248"/>
                    <a:pt x="66" y="268"/>
                    <a:pt x="87" y="287"/>
                  </a:cubicBezTo>
                  <a:cubicBezTo>
                    <a:pt x="147" y="341"/>
                    <a:pt x="212" y="375"/>
                    <a:pt x="280" y="375"/>
                  </a:cubicBezTo>
                  <a:cubicBezTo>
                    <a:pt x="348" y="375"/>
                    <a:pt x="413" y="341"/>
                    <a:pt x="473" y="287"/>
                  </a:cubicBezTo>
                  <a:cubicBezTo>
                    <a:pt x="494" y="268"/>
                    <a:pt x="513" y="248"/>
                    <a:pt x="530" y="228"/>
                  </a:cubicBezTo>
                  <a:cubicBezTo>
                    <a:pt x="540" y="216"/>
                    <a:pt x="560" y="187"/>
                    <a:pt x="560" y="187"/>
                  </a:cubicBezTo>
                  <a:cubicBezTo>
                    <a:pt x="560" y="187"/>
                    <a:pt x="540" y="158"/>
                    <a:pt x="530" y="146"/>
                  </a:cubicBezTo>
                  <a:close/>
                  <a:moveTo>
                    <a:pt x="440" y="250"/>
                  </a:moveTo>
                  <a:cubicBezTo>
                    <a:pt x="388" y="297"/>
                    <a:pt x="333" y="325"/>
                    <a:pt x="280" y="325"/>
                  </a:cubicBezTo>
                  <a:cubicBezTo>
                    <a:pt x="227" y="325"/>
                    <a:pt x="172" y="297"/>
                    <a:pt x="120" y="250"/>
                  </a:cubicBezTo>
                  <a:cubicBezTo>
                    <a:pt x="101" y="233"/>
                    <a:pt x="84" y="215"/>
                    <a:pt x="69" y="196"/>
                  </a:cubicBezTo>
                  <a:cubicBezTo>
                    <a:pt x="66" y="193"/>
                    <a:pt x="64" y="190"/>
                    <a:pt x="61" y="187"/>
                  </a:cubicBezTo>
                  <a:cubicBezTo>
                    <a:pt x="64" y="184"/>
                    <a:pt x="101" y="141"/>
                    <a:pt x="120" y="124"/>
                  </a:cubicBezTo>
                  <a:cubicBezTo>
                    <a:pt x="172" y="77"/>
                    <a:pt x="227" y="50"/>
                    <a:pt x="280" y="50"/>
                  </a:cubicBezTo>
                  <a:cubicBezTo>
                    <a:pt x="333" y="50"/>
                    <a:pt x="388" y="77"/>
                    <a:pt x="440" y="124"/>
                  </a:cubicBezTo>
                  <a:cubicBezTo>
                    <a:pt x="459" y="141"/>
                    <a:pt x="496" y="184"/>
                    <a:pt x="499" y="187"/>
                  </a:cubicBezTo>
                  <a:cubicBezTo>
                    <a:pt x="496" y="190"/>
                    <a:pt x="459" y="233"/>
                    <a:pt x="440" y="250"/>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1" name="View"/>
            <p:cNvSpPr>
              <a:spLocks noEditPoints="1"/>
            </p:cNvSpPr>
            <p:nvPr>
              <p:custDataLst>
                <p:tags r:id="rId9"/>
              </p:custDataLst>
            </p:nvPr>
          </p:nvSpPr>
          <p:spPr bwMode="auto">
            <a:xfrm>
              <a:off x="204" y="204"/>
              <a:ext cx="74" cy="74"/>
            </a:xfrm>
            <a:custGeom>
              <a:avLst/>
              <a:gdLst>
                <a:gd name="T0" fmla="*/ 87 w 175"/>
                <a:gd name="T1" fmla="*/ 0 h 175"/>
                <a:gd name="T2" fmla="*/ 0 w 175"/>
                <a:gd name="T3" fmla="*/ 87 h 175"/>
                <a:gd name="T4" fmla="*/ 87 w 175"/>
                <a:gd name="T5" fmla="*/ 175 h 175"/>
                <a:gd name="T6" fmla="*/ 175 w 175"/>
                <a:gd name="T7" fmla="*/ 87 h 175"/>
                <a:gd name="T8" fmla="*/ 87 w 175"/>
                <a:gd name="T9" fmla="*/ 0 h 175"/>
                <a:gd name="T10" fmla="*/ 87 w 175"/>
                <a:gd name="T11" fmla="*/ 125 h 175"/>
                <a:gd name="T12" fmla="*/ 50 w 175"/>
                <a:gd name="T13" fmla="*/ 87 h 175"/>
                <a:gd name="T14" fmla="*/ 87 w 175"/>
                <a:gd name="T15" fmla="*/ 50 h 175"/>
                <a:gd name="T16" fmla="*/ 125 w 175"/>
                <a:gd name="T17" fmla="*/ 87 h 175"/>
                <a:gd name="T18" fmla="*/ 87 w 175"/>
                <a:gd name="T19"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75">
                  <a:moveTo>
                    <a:pt x="87" y="0"/>
                  </a:moveTo>
                  <a:cubicBezTo>
                    <a:pt x="39" y="0"/>
                    <a:pt x="0" y="39"/>
                    <a:pt x="0" y="87"/>
                  </a:cubicBezTo>
                  <a:cubicBezTo>
                    <a:pt x="0" y="135"/>
                    <a:pt x="39" y="175"/>
                    <a:pt x="87" y="175"/>
                  </a:cubicBezTo>
                  <a:cubicBezTo>
                    <a:pt x="135" y="175"/>
                    <a:pt x="175" y="135"/>
                    <a:pt x="175" y="87"/>
                  </a:cubicBezTo>
                  <a:cubicBezTo>
                    <a:pt x="175" y="39"/>
                    <a:pt x="135" y="0"/>
                    <a:pt x="87" y="0"/>
                  </a:cubicBezTo>
                  <a:close/>
                  <a:moveTo>
                    <a:pt x="87" y="125"/>
                  </a:moveTo>
                  <a:cubicBezTo>
                    <a:pt x="66" y="125"/>
                    <a:pt x="50" y="108"/>
                    <a:pt x="50" y="87"/>
                  </a:cubicBezTo>
                  <a:cubicBezTo>
                    <a:pt x="50" y="66"/>
                    <a:pt x="66" y="50"/>
                    <a:pt x="87" y="50"/>
                  </a:cubicBezTo>
                  <a:cubicBezTo>
                    <a:pt x="108" y="50"/>
                    <a:pt x="125" y="66"/>
                    <a:pt x="125" y="87"/>
                  </a:cubicBezTo>
                  <a:cubicBezTo>
                    <a:pt x="125" y="108"/>
                    <a:pt x="108" y="125"/>
                    <a:pt x="87" y="125"/>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57" name="Analytics14" descr="{&quot;Key&quot;:&quot;POWER_USER_SHAPE_ICON&quot;,&quot;Value&quot;:&quot;POWER_USER_SHAPE_ICON_STYLE_1&quot;}"/>
          <p:cNvGrpSpPr>
            <a:grpSpLocks noChangeAspect="1"/>
          </p:cNvGrpSpPr>
          <p:nvPr>
            <p:custDataLst>
              <p:tags r:id="rId5"/>
            </p:custDataLst>
          </p:nvPr>
        </p:nvGrpSpPr>
        <p:grpSpPr>
          <a:xfrm>
            <a:off x="11030469" y="9506851"/>
            <a:ext cx="850725" cy="570003"/>
            <a:chOff x="4683125" y="7820025"/>
            <a:chExt cx="1449388" cy="1243013"/>
          </a:xfrm>
          <a:solidFill>
            <a:schemeClr val="bg1"/>
          </a:solidFill>
        </p:grpSpPr>
        <p:sp>
          <p:nvSpPr>
            <p:cNvPr id="158" name="Rectangle 384"/>
            <p:cNvSpPr>
              <a:spLocks noChangeArrowheads="1"/>
            </p:cNvSpPr>
            <p:nvPr/>
          </p:nvSpPr>
          <p:spPr bwMode="auto">
            <a:xfrm>
              <a:off x="5497513" y="8212138"/>
              <a:ext cx="69850" cy="325438"/>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59" name="Rectangle 385"/>
            <p:cNvSpPr>
              <a:spLocks noChangeArrowheads="1"/>
            </p:cNvSpPr>
            <p:nvPr/>
          </p:nvSpPr>
          <p:spPr bwMode="auto">
            <a:xfrm>
              <a:off x="5610225" y="8166100"/>
              <a:ext cx="68263" cy="3714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60" name="Rectangle 386"/>
            <p:cNvSpPr>
              <a:spLocks noChangeArrowheads="1"/>
            </p:cNvSpPr>
            <p:nvPr/>
          </p:nvSpPr>
          <p:spPr bwMode="auto">
            <a:xfrm>
              <a:off x="5722938" y="8099425"/>
              <a:ext cx="68263" cy="4381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61" name="Rectangle 387"/>
            <p:cNvSpPr>
              <a:spLocks noChangeArrowheads="1"/>
            </p:cNvSpPr>
            <p:nvPr/>
          </p:nvSpPr>
          <p:spPr bwMode="auto">
            <a:xfrm>
              <a:off x="5834063" y="8240713"/>
              <a:ext cx="68263" cy="296863"/>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62" name="Rectangle 388"/>
            <p:cNvSpPr>
              <a:spLocks noChangeArrowheads="1"/>
            </p:cNvSpPr>
            <p:nvPr/>
          </p:nvSpPr>
          <p:spPr bwMode="auto">
            <a:xfrm>
              <a:off x="5945188" y="8166100"/>
              <a:ext cx="68263" cy="3714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63" name="Freeform 389"/>
            <p:cNvSpPr>
              <a:spLocks/>
            </p:cNvSpPr>
            <p:nvPr/>
          </p:nvSpPr>
          <p:spPr bwMode="auto">
            <a:xfrm>
              <a:off x="5486400" y="7985125"/>
              <a:ext cx="539750" cy="214313"/>
            </a:xfrm>
            <a:custGeom>
              <a:avLst/>
              <a:gdLst>
                <a:gd name="T0" fmla="*/ 174 w 340"/>
                <a:gd name="T1" fmla="*/ 24 h 135"/>
                <a:gd name="T2" fmla="*/ 243 w 340"/>
                <a:gd name="T3" fmla="*/ 135 h 135"/>
                <a:gd name="T4" fmla="*/ 313 w 340"/>
                <a:gd name="T5" fmla="*/ 61 h 135"/>
                <a:gd name="T6" fmla="*/ 329 w 340"/>
                <a:gd name="T7" fmla="*/ 72 h 135"/>
                <a:gd name="T8" fmla="*/ 340 w 340"/>
                <a:gd name="T9" fmla="*/ 10 h 135"/>
                <a:gd name="T10" fmla="*/ 282 w 340"/>
                <a:gd name="T11" fmla="*/ 37 h 135"/>
                <a:gd name="T12" fmla="*/ 299 w 340"/>
                <a:gd name="T13" fmla="*/ 50 h 135"/>
                <a:gd name="T14" fmla="*/ 246 w 340"/>
                <a:gd name="T15" fmla="*/ 108 h 135"/>
                <a:gd name="T16" fmla="*/ 181 w 340"/>
                <a:gd name="T17" fmla="*/ 0 h 135"/>
                <a:gd name="T18" fmla="*/ 0 w 340"/>
                <a:gd name="T19" fmla="*/ 97 h 135"/>
                <a:gd name="T20" fmla="*/ 8 w 340"/>
                <a:gd name="T21" fmla="*/ 113 h 135"/>
                <a:gd name="T22" fmla="*/ 174 w 340"/>
                <a:gd name="T23" fmla="*/ 2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135">
                  <a:moveTo>
                    <a:pt x="174" y="24"/>
                  </a:moveTo>
                  <a:lnTo>
                    <a:pt x="243" y="135"/>
                  </a:lnTo>
                  <a:lnTo>
                    <a:pt x="313" y="61"/>
                  </a:lnTo>
                  <a:lnTo>
                    <a:pt x="329" y="72"/>
                  </a:lnTo>
                  <a:lnTo>
                    <a:pt x="340" y="10"/>
                  </a:lnTo>
                  <a:lnTo>
                    <a:pt x="282" y="37"/>
                  </a:lnTo>
                  <a:lnTo>
                    <a:pt x="299" y="50"/>
                  </a:lnTo>
                  <a:lnTo>
                    <a:pt x="246" y="108"/>
                  </a:lnTo>
                  <a:lnTo>
                    <a:pt x="181" y="0"/>
                  </a:lnTo>
                  <a:lnTo>
                    <a:pt x="0" y="97"/>
                  </a:lnTo>
                  <a:lnTo>
                    <a:pt x="8" y="113"/>
                  </a:lnTo>
                  <a:lnTo>
                    <a:pt x="174" y="2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64" name="Freeform 390"/>
            <p:cNvSpPr>
              <a:spLocks/>
            </p:cNvSpPr>
            <p:nvPr/>
          </p:nvSpPr>
          <p:spPr bwMode="auto">
            <a:xfrm>
              <a:off x="5554663" y="8647113"/>
              <a:ext cx="419100" cy="415925"/>
            </a:xfrm>
            <a:custGeom>
              <a:avLst/>
              <a:gdLst>
                <a:gd name="T0" fmla="*/ 233 w 550"/>
                <a:gd name="T1" fmla="*/ 0 h 547"/>
                <a:gd name="T2" fmla="*/ 233 w 550"/>
                <a:gd name="T3" fmla="*/ 279 h 547"/>
                <a:gd name="T4" fmla="*/ 133 w 550"/>
                <a:gd name="T5" fmla="*/ 279 h 547"/>
                <a:gd name="T6" fmla="*/ 9 w 550"/>
                <a:gd name="T7" fmla="*/ 490 h 547"/>
                <a:gd name="T8" fmla="*/ 22 w 550"/>
                <a:gd name="T9" fmla="*/ 537 h 547"/>
                <a:gd name="T10" fmla="*/ 39 w 550"/>
                <a:gd name="T11" fmla="*/ 541 h 547"/>
                <a:gd name="T12" fmla="*/ 69 w 550"/>
                <a:gd name="T13" fmla="*/ 524 h 547"/>
                <a:gd name="T14" fmla="*/ 171 w 550"/>
                <a:gd name="T15" fmla="*/ 350 h 547"/>
                <a:gd name="T16" fmla="*/ 242 w 550"/>
                <a:gd name="T17" fmla="*/ 350 h 547"/>
                <a:gd name="T18" fmla="*/ 242 w 550"/>
                <a:gd name="T19" fmla="*/ 505 h 547"/>
                <a:gd name="T20" fmla="*/ 266 w 550"/>
                <a:gd name="T21" fmla="*/ 540 h 547"/>
                <a:gd name="T22" fmla="*/ 311 w 550"/>
                <a:gd name="T23" fmla="*/ 507 h 547"/>
                <a:gd name="T24" fmla="*/ 311 w 550"/>
                <a:gd name="T25" fmla="*/ 350 h 547"/>
                <a:gd name="T26" fmla="*/ 383 w 550"/>
                <a:gd name="T27" fmla="*/ 350 h 547"/>
                <a:gd name="T28" fmla="*/ 485 w 550"/>
                <a:gd name="T29" fmla="*/ 524 h 547"/>
                <a:gd name="T30" fmla="*/ 515 w 550"/>
                <a:gd name="T31" fmla="*/ 541 h 547"/>
                <a:gd name="T32" fmla="*/ 532 w 550"/>
                <a:gd name="T33" fmla="*/ 537 h 547"/>
                <a:gd name="T34" fmla="*/ 548 w 550"/>
                <a:gd name="T35" fmla="*/ 516 h 547"/>
                <a:gd name="T36" fmla="*/ 545 w 550"/>
                <a:gd name="T37" fmla="*/ 490 h 547"/>
                <a:gd name="T38" fmla="*/ 421 w 550"/>
                <a:gd name="T39" fmla="*/ 279 h 547"/>
                <a:gd name="T40" fmla="*/ 321 w 550"/>
                <a:gd name="T41" fmla="*/ 279 h 547"/>
                <a:gd name="T42" fmla="*/ 321 w 550"/>
                <a:gd name="T43" fmla="*/ 0 h 547"/>
                <a:gd name="T44" fmla="*/ 233 w 550"/>
                <a:gd name="T45"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0" h="547">
                  <a:moveTo>
                    <a:pt x="233" y="0"/>
                  </a:moveTo>
                  <a:lnTo>
                    <a:pt x="233" y="279"/>
                  </a:lnTo>
                  <a:lnTo>
                    <a:pt x="133" y="279"/>
                  </a:lnTo>
                  <a:lnTo>
                    <a:pt x="9" y="490"/>
                  </a:lnTo>
                  <a:cubicBezTo>
                    <a:pt x="0" y="506"/>
                    <a:pt x="5" y="527"/>
                    <a:pt x="22" y="537"/>
                  </a:cubicBezTo>
                  <a:cubicBezTo>
                    <a:pt x="27" y="540"/>
                    <a:pt x="33" y="541"/>
                    <a:pt x="39" y="541"/>
                  </a:cubicBezTo>
                  <a:cubicBezTo>
                    <a:pt x="51" y="541"/>
                    <a:pt x="63" y="535"/>
                    <a:pt x="69" y="524"/>
                  </a:cubicBezTo>
                  <a:lnTo>
                    <a:pt x="171" y="350"/>
                  </a:lnTo>
                  <a:lnTo>
                    <a:pt x="242" y="350"/>
                  </a:lnTo>
                  <a:lnTo>
                    <a:pt x="242" y="505"/>
                  </a:lnTo>
                  <a:cubicBezTo>
                    <a:pt x="242" y="521"/>
                    <a:pt x="251" y="535"/>
                    <a:pt x="266" y="540"/>
                  </a:cubicBezTo>
                  <a:cubicBezTo>
                    <a:pt x="289" y="547"/>
                    <a:pt x="311" y="530"/>
                    <a:pt x="311" y="507"/>
                  </a:cubicBezTo>
                  <a:lnTo>
                    <a:pt x="311" y="350"/>
                  </a:lnTo>
                  <a:lnTo>
                    <a:pt x="383" y="350"/>
                  </a:lnTo>
                  <a:lnTo>
                    <a:pt x="485" y="524"/>
                  </a:lnTo>
                  <a:cubicBezTo>
                    <a:pt x="491" y="535"/>
                    <a:pt x="503" y="541"/>
                    <a:pt x="515" y="541"/>
                  </a:cubicBezTo>
                  <a:cubicBezTo>
                    <a:pt x="521" y="541"/>
                    <a:pt x="527" y="540"/>
                    <a:pt x="532" y="537"/>
                  </a:cubicBezTo>
                  <a:cubicBezTo>
                    <a:pt x="540" y="532"/>
                    <a:pt x="546" y="525"/>
                    <a:pt x="548" y="516"/>
                  </a:cubicBezTo>
                  <a:cubicBezTo>
                    <a:pt x="550" y="507"/>
                    <a:pt x="549" y="498"/>
                    <a:pt x="545" y="490"/>
                  </a:cubicBezTo>
                  <a:lnTo>
                    <a:pt x="421" y="279"/>
                  </a:lnTo>
                  <a:lnTo>
                    <a:pt x="321" y="279"/>
                  </a:lnTo>
                  <a:lnTo>
                    <a:pt x="321" y="0"/>
                  </a:lnTo>
                  <a:lnTo>
                    <a:pt x="233"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65" name="Freeform 391"/>
            <p:cNvSpPr>
              <a:spLocks noEditPoints="1"/>
            </p:cNvSpPr>
            <p:nvPr/>
          </p:nvSpPr>
          <p:spPr bwMode="auto">
            <a:xfrm>
              <a:off x="5389563" y="7859713"/>
              <a:ext cx="742950" cy="754063"/>
            </a:xfrm>
            <a:custGeom>
              <a:avLst/>
              <a:gdLst>
                <a:gd name="T0" fmla="*/ 932 w 974"/>
                <a:gd name="T1" fmla="*/ 46 h 989"/>
                <a:gd name="T2" fmla="*/ 932 w 974"/>
                <a:gd name="T3" fmla="*/ 943 h 989"/>
                <a:gd name="T4" fmla="*/ 928 w 974"/>
                <a:gd name="T5" fmla="*/ 948 h 989"/>
                <a:gd name="T6" fmla="*/ 46 w 974"/>
                <a:gd name="T7" fmla="*/ 948 h 989"/>
                <a:gd name="T8" fmla="*/ 41 w 974"/>
                <a:gd name="T9" fmla="*/ 943 h 989"/>
                <a:gd name="T10" fmla="*/ 41 w 974"/>
                <a:gd name="T11" fmla="*/ 46 h 989"/>
                <a:gd name="T12" fmla="*/ 46 w 974"/>
                <a:gd name="T13" fmla="*/ 42 h 989"/>
                <a:gd name="T14" fmla="*/ 928 w 974"/>
                <a:gd name="T15" fmla="*/ 42 h 989"/>
                <a:gd name="T16" fmla="*/ 932 w 974"/>
                <a:gd name="T17" fmla="*/ 46 h 989"/>
                <a:gd name="T18" fmla="*/ 0 w 974"/>
                <a:gd name="T19" fmla="*/ 46 h 989"/>
                <a:gd name="T20" fmla="*/ 0 w 974"/>
                <a:gd name="T21" fmla="*/ 943 h 989"/>
                <a:gd name="T22" fmla="*/ 46 w 974"/>
                <a:gd name="T23" fmla="*/ 989 h 989"/>
                <a:gd name="T24" fmla="*/ 928 w 974"/>
                <a:gd name="T25" fmla="*/ 989 h 989"/>
                <a:gd name="T26" fmla="*/ 974 w 974"/>
                <a:gd name="T27" fmla="*/ 943 h 989"/>
                <a:gd name="T28" fmla="*/ 974 w 974"/>
                <a:gd name="T29" fmla="*/ 46 h 989"/>
                <a:gd name="T30" fmla="*/ 928 w 974"/>
                <a:gd name="T31" fmla="*/ 0 h 989"/>
                <a:gd name="T32" fmla="*/ 46 w 974"/>
                <a:gd name="T33" fmla="*/ 0 h 989"/>
                <a:gd name="T34" fmla="*/ 0 w 974"/>
                <a:gd name="T35" fmla="*/ 46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4" h="989">
                  <a:moveTo>
                    <a:pt x="932" y="46"/>
                  </a:moveTo>
                  <a:lnTo>
                    <a:pt x="932" y="943"/>
                  </a:lnTo>
                  <a:cubicBezTo>
                    <a:pt x="932" y="946"/>
                    <a:pt x="930" y="948"/>
                    <a:pt x="928" y="948"/>
                  </a:cubicBezTo>
                  <a:lnTo>
                    <a:pt x="46" y="948"/>
                  </a:lnTo>
                  <a:cubicBezTo>
                    <a:pt x="43" y="948"/>
                    <a:pt x="41" y="946"/>
                    <a:pt x="41" y="943"/>
                  </a:cubicBezTo>
                  <a:lnTo>
                    <a:pt x="41" y="46"/>
                  </a:lnTo>
                  <a:cubicBezTo>
                    <a:pt x="41" y="44"/>
                    <a:pt x="43" y="42"/>
                    <a:pt x="46" y="42"/>
                  </a:cubicBezTo>
                  <a:lnTo>
                    <a:pt x="928" y="42"/>
                  </a:lnTo>
                  <a:cubicBezTo>
                    <a:pt x="930" y="42"/>
                    <a:pt x="932" y="44"/>
                    <a:pt x="932" y="46"/>
                  </a:cubicBezTo>
                  <a:close/>
                  <a:moveTo>
                    <a:pt x="0" y="46"/>
                  </a:moveTo>
                  <a:lnTo>
                    <a:pt x="0" y="943"/>
                  </a:lnTo>
                  <a:cubicBezTo>
                    <a:pt x="0" y="968"/>
                    <a:pt x="20" y="989"/>
                    <a:pt x="46" y="989"/>
                  </a:cubicBezTo>
                  <a:lnTo>
                    <a:pt x="928" y="989"/>
                  </a:lnTo>
                  <a:cubicBezTo>
                    <a:pt x="953" y="989"/>
                    <a:pt x="974" y="968"/>
                    <a:pt x="974" y="943"/>
                  </a:cubicBezTo>
                  <a:lnTo>
                    <a:pt x="974" y="46"/>
                  </a:lnTo>
                  <a:cubicBezTo>
                    <a:pt x="974" y="21"/>
                    <a:pt x="953" y="0"/>
                    <a:pt x="928" y="0"/>
                  </a:cubicBezTo>
                  <a:lnTo>
                    <a:pt x="46" y="0"/>
                  </a:lnTo>
                  <a:cubicBezTo>
                    <a:pt x="20" y="0"/>
                    <a:pt x="0" y="21"/>
                    <a:pt x="0" y="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66" name="Freeform 392"/>
            <p:cNvSpPr>
              <a:spLocks noEditPoints="1"/>
            </p:cNvSpPr>
            <p:nvPr/>
          </p:nvSpPr>
          <p:spPr bwMode="auto">
            <a:xfrm>
              <a:off x="4683125" y="8110538"/>
              <a:ext cx="677863" cy="947738"/>
            </a:xfrm>
            <a:custGeom>
              <a:avLst/>
              <a:gdLst>
                <a:gd name="T0" fmla="*/ 320 w 889"/>
                <a:gd name="T1" fmla="*/ 103 h 1245"/>
                <a:gd name="T2" fmla="*/ 313 w 889"/>
                <a:gd name="T3" fmla="*/ 79 h 1245"/>
                <a:gd name="T4" fmla="*/ 332 w 889"/>
                <a:gd name="T5" fmla="*/ 45 h 1245"/>
                <a:gd name="T6" fmla="*/ 355 w 889"/>
                <a:gd name="T7" fmla="*/ 38 h 1245"/>
                <a:gd name="T8" fmla="*/ 377 w 889"/>
                <a:gd name="T9" fmla="*/ 45 h 1245"/>
                <a:gd name="T10" fmla="*/ 396 w 889"/>
                <a:gd name="T11" fmla="*/ 79 h 1245"/>
                <a:gd name="T12" fmla="*/ 390 w 889"/>
                <a:gd name="T13" fmla="*/ 103 h 1245"/>
                <a:gd name="T14" fmla="*/ 371 w 889"/>
                <a:gd name="T15" fmla="*/ 140 h 1245"/>
                <a:gd name="T16" fmla="*/ 426 w 889"/>
                <a:gd name="T17" fmla="*/ 377 h 1245"/>
                <a:gd name="T18" fmla="*/ 355 w 889"/>
                <a:gd name="T19" fmla="*/ 458 h 1245"/>
                <a:gd name="T20" fmla="*/ 283 w 889"/>
                <a:gd name="T21" fmla="*/ 377 h 1245"/>
                <a:gd name="T22" fmla="*/ 338 w 889"/>
                <a:gd name="T23" fmla="*/ 140 h 1245"/>
                <a:gd name="T24" fmla="*/ 320 w 889"/>
                <a:gd name="T25" fmla="*/ 103 h 1245"/>
                <a:gd name="T26" fmla="*/ 24 w 889"/>
                <a:gd name="T27" fmla="*/ 582 h 1245"/>
                <a:gd name="T28" fmla="*/ 73 w 889"/>
                <a:gd name="T29" fmla="*/ 592 h 1245"/>
                <a:gd name="T30" fmla="*/ 116 w 889"/>
                <a:gd name="T31" fmla="*/ 558 h 1245"/>
                <a:gd name="T32" fmla="*/ 171 w 889"/>
                <a:gd name="T33" fmla="*/ 325 h 1245"/>
                <a:gd name="T34" fmla="*/ 171 w 889"/>
                <a:gd name="T35" fmla="*/ 1192 h 1245"/>
                <a:gd name="T36" fmla="*/ 205 w 889"/>
                <a:gd name="T37" fmla="*/ 1245 h 1245"/>
                <a:gd name="T38" fmla="*/ 267 w 889"/>
                <a:gd name="T39" fmla="*/ 1245 h 1245"/>
                <a:gd name="T40" fmla="*/ 302 w 889"/>
                <a:gd name="T41" fmla="*/ 1190 h 1245"/>
                <a:gd name="T42" fmla="*/ 355 w 889"/>
                <a:gd name="T43" fmla="*/ 721 h 1245"/>
                <a:gd name="T44" fmla="*/ 407 w 889"/>
                <a:gd name="T45" fmla="*/ 1190 h 1245"/>
                <a:gd name="T46" fmla="*/ 442 w 889"/>
                <a:gd name="T47" fmla="*/ 1245 h 1245"/>
                <a:gd name="T48" fmla="*/ 504 w 889"/>
                <a:gd name="T49" fmla="*/ 1245 h 1245"/>
                <a:gd name="T50" fmla="*/ 538 w 889"/>
                <a:gd name="T51" fmla="*/ 1192 h 1245"/>
                <a:gd name="T52" fmla="*/ 538 w 889"/>
                <a:gd name="T53" fmla="*/ 214 h 1245"/>
                <a:gd name="T54" fmla="*/ 583 w 889"/>
                <a:gd name="T55" fmla="*/ 309 h 1245"/>
                <a:gd name="T56" fmla="*/ 712 w 889"/>
                <a:gd name="T57" fmla="*/ 351 h 1245"/>
                <a:gd name="T58" fmla="*/ 865 w 889"/>
                <a:gd name="T59" fmla="*/ 207 h 1245"/>
                <a:gd name="T60" fmla="*/ 874 w 889"/>
                <a:gd name="T61" fmla="*/ 153 h 1245"/>
                <a:gd name="T62" fmla="*/ 840 w 889"/>
                <a:gd name="T63" fmla="*/ 115 h 1245"/>
                <a:gd name="T64" fmla="*/ 783 w 889"/>
                <a:gd name="T65" fmla="*/ 129 h 1245"/>
                <a:gd name="T66" fmla="*/ 689 w 889"/>
                <a:gd name="T67" fmla="*/ 207 h 1245"/>
                <a:gd name="T68" fmla="*/ 650 w 889"/>
                <a:gd name="T69" fmla="*/ 109 h 1245"/>
                <a:gd name="T70" fmla="*/ 501 w 889"/>
                <a:gd name="T71" fmla="*/ 0 h 1245"/>
                <a:gd name="T72" fmla="*/ 355 w 889"/>
                <a:gd name="T73" fmla="*/ 0 h 1245"/>
                <a:gd name="T74" fmla="*/ 208 w 889"/>
                <a:gd name="T75" fmla="*/ 0 h 1245"/>
                <a:gd name="T76" fmla="*/ 80 w 889"/>
                <a:gd name="T77" fmla="*/ 132 h 1245"/>
                <a:gd name="T78" fmla="*/ 7 w 889"/>
                <a:gd name="T79" fmla="*/ 525 h 1245"/>
                <a:gd name="T80" fmla="*/ 24 w 889"/>
                <a:gd name="T81" fmla="*/ 582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89" h="1245">
                  <a:moveTo>
                    <a:pt x="320" y="103"/>
                  </a:moveTo>
                  <a:cubicBezTo>
                    <a:pt x="312" y="96"/>
                    <a:pt x="307" y="89"/>
                    <a:pt x="313" y="79"/>
                  </a:cubicBezTo>
                  <a:cubicBezTo>
                    <a:pt x="318" y="70"/>
                    <a:pt x="325" y="58"/>
                    <a:pt x="332" y="45"/>
                  </a:cubicBezTo>
                  <a:cubicBezTo>
                    <a:pt x="336" y="40"/>
                    <a:pt x="344" y="38"/>
                    <a:pt x="355" y="38"/>
                  </a:cubicBezTo>
                  <a:cubicBezTo>
                    <a:pt x="365" y="38"/>
                    <a:pt x="373" y="40"/>
                    <a:pt x="377" y="45"/>
                  </a:cubicBezTo>
                  <a:cubicBezTo>
                    <a:pt x="385" y="58"/>
                    <a:pt x="391" y="70"/>
                    <a:pt x="396" y="79"/>
                  </a:cubicBezTo>
                  <a:cubicBezTo>
                    <a:pt x="402" y="89"/>
                    <a:pt x="398" y="96"/>
                    <a:pt x="390" y="103"/>
                  </a:cubicBezTo>
                  <a:cubicBezTo>
                    <a:pt x="374" y="116"/>
                    <a:pt x="368" y="123"/>
                    <a:pt x="371" y="140"/>
                  </a:cubicBezTo>
                  <a:cubicBezTo>
                    <a:pt x="377" y="173"/>
                    <a:pt x="421" y="351"/>
                    <a:pt x="426" y="377"/>
                  </a:cubicBezTo>
                  <a:cubicBezTo>
                    <a:pt x="415" y="399"/>
                    <a:pt x="366" y="458"/>
                    <a:pt x="355" y="458"/>
                  </a:cubicBezTo>
                  <a:cubicBezTo>
                    <a:pt x="343" y="458"/>
                    <a:pt x="295" y="399"/>
                    <a:pt x="283" y="377"/>
                  </a:cubicBezTo>
                  <a:cubicBezTo>
                    <a:pt x="288" y="351"/>
                    <a:pt x="332" y="173"/>
                    <a:pt x="338" y="140"/>
                  </a:cubicBezTo>
                  <a:cubicBezTo>
                    <a:pt x="342" y="123"/>
                    <a:pt x="335" y="116"/>
                    <a:pt x="320" y="103"/>
                  </a:cubicBezTo>
                  <a:close/>
                  <a:moveTo>
                    <a:pt x="24" y="582"/>
                  </a:moveTo>
                  <a:cubicBezTo>
                    <a:pt x="42" y="586"/>
                    <a:pt x="55" y="589"/>
                    <a:pt x="73" y="592"/>
                  </a:cubicBezTo>
                  <a:cubicBezTo>
                    <a:pt x="96" y="596"/>
                    <a:pt x="109" y="585"/>
                    <a:pt x="116" y="558"/>
                  </a:cubicBezTo>
                  <a:cubicBezTo>
                    <a:pt x="142" y="455"/>
                    <a:pt x="151" y="418"/>
                    <a:pt x="171" y="325"/>
                  </a:cubicBezTo>
                  <a:lnTo>
                    <a:pt x="171" y="1192"/>
                  </a:lnTo>
                  <a:cubicBezTo>
                    <a:pt x="171" y="1237"/>
                    <a:pt x="187" y="1245"/>
                    <a:pt x="205" y="1245"/>
                  </a:cubicBezTo>
                  <a:lnTo>
                    <a:pt x="267" y="1245"/>
                  </a:lnTo>
                  <a:cubicBezTo>
                    <a:pt x="284" y="1245"/>
                    <a:pt x="296" y="1230"/>
                    <a:pt x="302" y="1190"/>
                  </a:cubicBezTo>
                  <a:cubicBezTo>
                    <a:pt x="312" y="1123"/>
                    <a:pt x="331" y="966"/>
                    <a:pt x="355" y="721"/>
                  </a:cubicBezTo>
                  <a:cubicBezTo>
                    <a:pt x="378" y="966"/>
                    <a:pt x="397" y="1123"/>
                    <a:pt x="407" y="1190"/>
                  </a:cubicBezTo>
                  <a:cubicBezTo>
                    <a:pt x="413" y="1230"/>
                    <a:pt x="426" y="1245"/>
                    <a:pt x="442" y="1245"/>
                  </a:cubicBezTo>
                  <a:lnTo>
                    <a:pt x="504" y="1245"/>
                  </a:lnTo>
                  <a:cubicBezTo>
                    <a:pt x="522" y="1245"/>
                    <a:pt x="538" y="1237"/>
                    <a:pt x="538" y="1192"/>
                  </a:cubicBezTo>
                  <a:lnTo>
                    <a:pt x="538" y="214"/>
                  </a:lnTo>
                  <a:cubicBezTo>
                    <a:pt x="552" y="244"/>
                    <a:pt x="568" y="276"/>
                    <a:pt x="583" y="309"/>
                  </a:cubicBezTo>
                  <a:cubicBezTo>
                    <a:pt x="608" y="361"/>
                    <a:pt x="679" y="380"/>
                    <a:pt x="712" y="351"/>
                  </a:cubicBezTo>
                  <a:cubicBezTo>
                    <a:pt x="742" y="325"/>
                    <a:pt x="840" y="231"/>
                    <a:pt x="865" y="207"/>
                  </a:cubicBezTo>
                  <a:cubicBezTo>
                    <a:pt x="886" y="188"/>
                    <a:pt x="889" y="171"/>
                    <a:pt x="874" y="153"/>
                  </a:cubicBezTo>
                  <a:cubicBezTo>
                    <a:pt x="862" y="138"/>
                    <a:pt x="853" y="129"/>
                    <a:pt x="840" y="115"/>
                  </a:cubicBezTo>
                  <a:cubicBezTo>
                    <a:pt x="832" y="105"/>
                    <a:pt x="811" y="105"/>
                    <a:pt x="783" y="129"/>
                  </a:cubicBezTo>
                  <a:cubicBezTo>
                    <a:pt x="701" y="198"/>
                    <a:pt x="715" y="186"/>
                    <a:pt x="689" y="207"/>
                  </a:cubicBezTo>
                  <a:cubicBezTo>
                    <a:pt x="677" y="175"/>
                    <a:pt x="664" y="142"/>
                    <a:pt x="650" y="109"/>
                  </a:cubicBezTo>
                  <a:cubicBezTo>
                    <a:pt x="625" y="47"/>
                    <a:pt x="583" y="0"/>
                    <a:pt x="501" y="0"/>
                  </a:cubicBezTo>
                  <a:lnTo>
                    <a:pt x="355" y="0"/>
                  </a:lnTo>
                  <a:lnTo>
                    <a:pt x="208" y="0"/>
                  </a:lnTo>
                  <a:cubicBezTo>
                    <a:pt x="127" y="0"/>
                    <a:pt x="94" y="67"/>
                    <a:pt x="80" y="132"/>
                  </a:cubicBezTo>
                  <a:cubicBezTo>
                    <a:pt x="50" y="267"/>
                    <a:pt x="33" y="381"/>
                    <a:pt x="7" y="525"/>
                  </a:cubicBezTo>
                  <a:cubicBezTo>
                    <a:pt x="0" y="562"/>
                    <a:pt x="11" y="579"/>
                    <a:pt x="24" y="582"/>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67" name="Oval 393"/>
            <p:cNvSpPr>
              <a:spLocks noChangeArrowheads="1"/>
            </p:cNvSpPr>
            <p:nvPr/>
          </p:nvSpPr>
          <p:spPr bwMode="auto">
            <a:xfrm>
              <a:off x="4852988" y="7820025"/>
              <a:ext cx="201613" cy="249238"/>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grpSp>
      <p:grpSp>
        <p:nvGrpSpPr>
          <p:cNvPr id="168" name="Analytics10" descr="{&quot;Key&quot;:&quot;POWER_USER_SHAPE_ICON&quot;,&quot;Value&quot;:&quot;POWER_USER_SHAPE_ICON_STYLE_1&quot;}"/>
          <p:cNvGrpSpPr>
            <a:grpSpLocks noChangeAspect="1"/>
          </p:cNvGrpSpPr>
          <p:nvPr>
            <p:custDataLst>
              <p:tags r:id="rId6"/>
            </p:custDataLst>
          </p:nvPr>
        </p:nvGrpSpPr>
        <p:grpSpPr>
          <a:xfrm>
            <a:off x="22821496" y="2920976"/>
            <a:ext cx="648000" cy="656912"/>
            <a:chOff x="5681663" y="1568450"/>
            <a:chExt cx="808038" cy="819150"/>
          </a:xfrm>
          <a:solidFill>
            <a:schemeClr val="bg1"/>
          </a:solidFill>
        </p:grpSpPr>
        <p:sp>
          <p:nvSpPr>
            <p:cNvPr id="169" name="Freeform 168"/>
            <p:cNvSpPr>
              <a:spLocks noEditPoints="1"/>
            </p:cNvSpPr>
            <p:nvPr/>
          </p:nvSpPr>
          <p:spPr bwMode="auto">
            <a:xfrm>
              <a:off x="5834063" y="1568450"/>
              <a:ext cx="492125" cy="474663"/>
            </a:xfrm>
            <a:custGeom>
              <a:avLst/>
              <a:gdLst>
                <a:gd name="T0" fmla="*/ 75 w 647"/>
                <a:gd name="T1" fmla="*/ 61 h 623"/>
                <a:gd name="T2" fmla="*/ 55 w 647"/>
                <a:gd name="T3" fmla="*/ 41 h 623"/>
                <a:gd name="T4" fmla="*/ 75 w 647"/>
                <a:gd name="T5" fmla="*/ 22 h 623"/>
                <a:gd name="T6" fmla="*/ 94 w 647"/>
                <a:gd name="T7" fmla="*/ 41 h 623"/>
                <a:gd name="T8" fmla="*/ 75 w 647"/>
                <a:gd name="T9" fmla="*/ 61 h 623"/>
                <a:gd name="T10" fmla="*/ 647 w 647"/>
                <a:gd name="T11" fmla="*/ 623 h 623"/>
                <a:gd name="T12" fmla="*/ 647 w 647"/>
                <a:gd name="T13" fmla="*/ 47 h 623"/>
                <a:gd name="T14" fmla="*/ 599 w 647"/>
                <a:gd name="T15" fmla="*/ 0 h 623"/>
                <a:gd name="T16" fmla="*/ 47 w 647"/>
                <a:gd name="T17" fmla="*/ 0 h 623"/>
                <a:gd name="T18" fmla="*/ 0 w 647"/>
                <a:gd name="T19" fmla="*/ 47 h 623"/>
                <a:gd name="T20" fmla="*/ 0 w 647"/>
                <a:gd name="T21" fmla="*/ 596 h 623"/>
                <a:gd name="T22" fmla="*/ 10 w 647"/>
                <a:gd name="T23" fmla="*/ 575 h 623"/>
                <a:gd name="T24" fmla="*/ 50 w 647"/>
                <a:gd name="T25" fmla="*/ 537 h 623"/>
                <a:gd name="T26" fmla="*/ 50 w 647"/>
                <a:gd name="T27" fmla="*/ 87 h 623"/>
                <a:gd name="T28" fmla="*/ 596 w 647"/>
                <a:gd name="T29" fmla="*/ 87 h 623"/>
                <a:gd name="T30" fmla="*/ 596 w 647"/>
                <a:gd name="T31" fmla="*/ 613 h 623"/>
                <a:gd name="T32" fmla="*/ 647 w 647"/>
                <a:gd name="T33" fmla="*/ 623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7" h="623">
                  <a:moveTo>
                    <a:pt x="75" y="61"/>
                  </a:moveTo>
                  <a:cubicBezTo>
                    <a:pt x="64" y="61"/>
                    <a:pt x="55" y="52"/>
                    <a:pt x="55" y="41"/>
                  </a:cubicBezTo>
                  <a:cubicBezTo>
                    <a:pt x="55" y="30"/>
                    <a:pt x="64" y="22"/>
                    <a:pt x="75" y="22"/>
                  </a:cubicBezTo>
                  <a:cubicBezTo>
                    <a:pt x="86" y="22"/>
                    <a:pt x="94" y="30"/>
                    <a:pt x="94" y="41"/>
                  </a:cubicBezTo>
                  <a:cubicBezTo>
                    <a:pt x="94" y="52"/>
                    <a:pt x="86" y="61"/>
                    <a:pt x="75" y="61"/>
                  </a:cubicBezTo>
                  <a:close/>
                  <a:moveTo>
                    <a:pt x="647" y="623"/>
                  </a:moveTo>
                  <a:lnTo>
                    <a:pt x="647" y="47"/>
                  </a:lnTo>
                  <a:cubicBezTo>
                    <a:pt x="647" y="21"/>
                    <a:pt x="626" y="0"/>
                    <a:pt x="599" y="0"/>
                  </a:cubicBezTo>
                  <a:lnTo>
                    <a:pt x="47" y="0"/>
                  </a:lnTo>
                  <a:cubicBezTo>
                    <a:pt x="21" y="0"/>
                    <a:pt x="0" y="21"/>
                    <a:pt x="0" y="47"/>
                  </a:cubicBezTo>
                  <a:lnTo>
                    <a:pt x="0" y="596"/>
                  </a:lnTo>
                  <a:lnTo>
                    <a:pt x="10" y="575"/>
                  </a:lnTo>
                  <a:cubicBezTo>
                    <a:pt x="19" y="558"/>
                    <a:pt x="34" y="545"/>
                    <a:pt x="50" y="537"/>
                  </a:cubicBezTo>
                  <a:lnTo>
                    <a:pt x="50" y="87"/>
                  </a:lnTo>
                  <a:lnTo>
                    <a:pt x="596" y="87"/>
                  </a:lnTo>
                  <a:lnTo>
                    <a:pt x="596" y="613"/>
                  </a:lnTo>
                  <a:cubicBezTo>
                    <a:pt x="610" y="610"/>
                    <a:pt x="630" y="613"/>
                    <a:pt x="647" y="62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 name="Freeform 169"/>
            <p:cNvSpPr>
              <a:spLocks/>
            </p:cNvSpPr>
            <p:nvPr/>
          </p:nvSpPr>
          <p:spPr bwMode="auto">
            <a:xfrm>
              <a:off x="5916613" y="2132012"/>
              <a:ext cx="168275" cy="66675"/>
            </a:xfrm>
            <a:custGeom>
              <a:avLst/>
              <a:gdLst>
                <a:gd name="T0" fmla="*/ 189 w 221"/>
                <a:gd name="T1" fmla="*/ 43 h 87"/>
                <a:gd name="T2" fmla="*/ 221 w 221"/>
                <a:gd name="T3" fmla="*/ 0 h 87"/>
                <a:gd name="T4" fmla="*/ 32 w 221"/>
                <a:gd name="T5" fmla="*/ 0 h 87"/>
                <a:gd name="T6" fmla="*/ 0 w 221"/>
                <a:gd name="T7" fmla="*/ 87 h 87"/>
                <a:gd name="T8" fmla="*/ 199 w 221"/>
                <a:gd name="T9" fmla="*/ 87 h 87"/>
                <a:gd name="T10" fmla="*/ 189 w 221"/>
                <a:gd name="T11" fmla="*/ 43 h 87"/>
              </a:gdLst>
              <a:ahLst/>
              <a:cxnLst>
                <a:cxn ang="0">
                  <a:pos x="T0" y="T1"/>
                </a:cxn>
                <a:cxn ang="0">
                  <a:pos x="T2" y="T3"/>
                </a:cxn>
                <a:cxn ang="0">
                  <a:pos x="T4" y="T5"/>
                </a:cxn>
                <a:cxn ang="0">
                  <a:pos x="T6" y="T7"/>
                </a:cxn>
                <a:cxn ang="0">
                  <a:pos x="T8" y="T9"/>
                </a:cxn>
                <a:cxn ang="0">
                  <a:pos x="T10" y="T11"/>
                </a:cxn>
              </a:cxnLst>
              <a:rect l="0" t="0" r="r" b="b"/>
              <a:pathLst>
                <a:path w="221" h="87">
                  <a:moveTo>
                    <a:pt x="189" y="43"/>
                  </a:moveTo>
                  <a:cubicBezTo>
                    <a:pt x="193" y="28"/>
                    <a:pt x="205" y="13"/>
                    <a:pt x="221" y="0"/>
                  </a:cubicBezTo>
                  <a:lnTo>
                    <a:pt x="32" y="0"/>
                  </a:lnTo>
                  <a:lnTo>
                    <a:pt x="0" y="87"/>
                  </a:lnTo>
                  <a:lnTo>
                    <a:pt x="199" y="87"/>
                  </a:lnTo>
                  <a:cubicBezTo>
                    <a:pt x="190" y="75"/>
                    <a:pt x="184" y="61"/>
                    <a:pt x="189"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 name="Freeform 170"/>
            <p:cNvSpPr>
              <a:spLocks/>
            </p:cNvSpPr>
            <p:nvPr/>
          </p:nvSpPr>
          <p:spPr bwMode="auto">
            <a:xfrm>
              <a:off x="6088063" y="1935162"/>
              <a:ext cx="401638" cy="452438"/>
            </a:xfrm>
            <a:custGeom>
              <a:avLst/>
              <a:gdLst>
                <a:gd name="T0" fmla="*/ 142 w 527"/>
                <a:gd name="T1" fmla="*/ 3 h 595"/>
                <a:gd name="T2" fmla="*/ 106 w 527"/>
                <a:gd name="T3" fmla="*/ 55 h 595"/>
                <a:gd name="T4" fmla="*/ 155 w 527"/>
                <a:gd name="T5" fmla="*/ 332 h 595"/>
                <a:gd name="T6" fmla="*/ 57 w 527"/>
                <a:gd name="T7" fmla="*/ 275 h 595"/>
                <a:gd name="T8" fmla="*/ 4 w 527"/>
                <a:gd name="T9" fmla="*/ 312 h 595"/>
                <a:gd name="T10" fmla="*/ 130 w 527"/>
                <a:gd name="T11" fmla="*/ 447 h 595"/>
                <a:gd name="T12" fmla="*/ 369 w 527"/>
                <a:gd name="T13" fmla="*/ 570 h 595"/>
                <a:gd name="T14" fmla="*/ 517 w 527"/>
                <a:gd name="T15" fmla="*/ 392 h 595"/>
                <a:gd name="T16" fmla="*/ 491 w 527"/>
                <a:gd name="T17" fmla="*/ 244 h 595"/>
                <a:gd name="T18" fmla="*/ 449 w 527"/>
                <a:gd name="T19" fmla="*/ 206 h 595"/>
                <a:gd name="T20" fmla="*/ 407 w 527"/>
                <a:gd name="T21" fmla="*/ 240 h 595"/>
                <a:gd name="T22" fmla="*/ 402 w 527"/>
                <a:gd name="T23" fmla="*/ 215 h 595"/>
                <a:gd name="T24" fmla="*/ 358 w 527"/>
                <a:gd name="T25" fmla="*/ 179 h 595"/>
                <a:gd name="T26" fmla="*/ 314 w 527"/>
                <a:gd name="T27" fmla="*/ 219 h 595"/>
                <a:gd name="T28" fmla="*/ 271 w 527"/>
                <a:gd name="T29" fmla="*/ 173 h 595"/>
                <a:gd name="T30" fmla="*/ 225 w 527"/>
                <a:gd name="T31" fmla="*/ 218 h 595"/>
                <a:gd name="T32" fmla="*/ 193 w 527"/>
                <a:gd name="T33" fmla="*/ 39 h 595"/>
                <a:gd name="T34" fmla="*/ 142 w 527"/>
                <a:gd name="T35" fmla="*/ 3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7" h="595">
                  <a:moveTo>
                    <a:pt x="142" y="3"/>
                  </a:moveTo>
                  <a:cubicBezTo>
                    <a:pt x="117" y="7"/>
                    <a:pt x="101" y="31"/>
                    <a:pt x="106" y="55"/>
                  </a:cubicBezTo>
                  <a:lnTo>
                    <a:pt x="155" y="332"/>
                  </a:lnTo>
                  <a:cubicBezTo>
                    <a:pt x="128" y="287"/>
                    <a:pt x="84" y="269"/>
                    <a:pt x="57" y="275"/>
                  </a:cubicBezTo>
                  <a:cubicBezTo>
                    <a:pt x="31" y="281"/>
                    <a:pt x="7" y="302"/>
                    <a:pt x="4" y="312"/>
                  </a:cubicBezTo>
                  <a:cubicBezTo>
                    <a:pt x="0" y="330"/>
                    <a:pt x="66" y="347"/>
                    <a:pt x="130" y="447"/>
                  </a:cubicBezTo>
                  <a:cubicBezTo>
                    <a:pt x="187" y="535"/>
                    <a:pt x="234" y="595"/>
                    <a:pt x="369" y="570"/>
                  </a:cubicBezTo>
                  <a:cubicBezTo>
                    <a:pt x="496" y="547"/>
                    <a:pt x="527" y="450"/>
                    <a:pt x="517" y="392"/>
                  </a:cubicBezTo>
                  <a:lnTo>
                    <a:pt x="491" y="244"/>
                  </a:lnTo>
                  <a:cubicBezTo>
                    <a:pt x="486" y="213"/>
                    <a:pt x="460" y="205"/>
                    <a:pt x="449" y="206"/>
                  </a:cubicBezTo>
                  <a:cubicBezTo>
                    <a:pt x="440" y="207"/>
                    <a:pt x="418" y="208"/>
                    <a:pt x="407" y="240"/>
                  </a:cubicBezTo>
                  <a:lnTo>
                    <a:pt x="402" y="215"/>
                  </a:lnTo>
                  <a:cubicBezTo>
                    <a:pt x="398" y="194"/>
                    <a:pt x="379" y="179"/>
                    <a:pt x="358" y="179"/>
                  </a:cubicBezTo>
                  <a:cubicBezTo>
                    <a:pt x="340" y="179"/>
                    <a:pt x="316" y="193"/>
                    <a:pt x="314" y="219"/>
                  </a:cubicBezTo>
                  <a:cubicBezTo>
                    <a:pt x="309" y="191"/>
                    <a:pt x="297" y="173"/>
                    <a:pt x="271" y="173"/>
                  </a:cubicBezTo>
                  <a:cubicBezTo>
                    <a:pt x="256" y="174"/>
                    <a:pt x="228" y="178"/>
                    <a:pt x="225" y="218"/>
                  </a:cubicBezTo>
                  <a:lnTo>
                    <a:pt x="193" y="39"/>
                  </a:lnTo>
                  <a:cubicBezTo>
                    <a:pt x="188" y="11"/>
                    <a:pt x="164" y="0"/>
                    <a:pt x="142" y="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Freeform 171"/>
            <p:cNvSpPr>
              <a:spLocks/>
            </p:cNvSpPr>
            <p:nvPr/>
          </p:nvSpPr>
          <p:spPr bwMode="auto">
            <a:xfrm>
              <a:off x="5915026" y="1760537"/>
              <a:ext cx="328613" cy="190500"/>
            </a:xfrm>
            <a:custGeom>
              <a:avLst/>
              <a:gdLst>
                <a:gd name="T0" fmla="*/ 39 w 431"/>
                <a:gd name="T1" fmla="*/ 171 h 249"/>
                <a:gd name="T2" fmla="*/ 0 w 431"/>
                <a:gd name="T3" fmla="*/ 210 h 249"/>
                <a:gd name="T4" fmla="*/ 39 w 431"/>
                <a:gd name="T5" fmla="*/ 249 h 249"/>
                <a:gd name="T6" fmla="*/ 79 w 431"/>
                <a:gd name="T7" fmla="*/ 210 h 249"/>
                <a:gd name="T8" fmla="*/ 77 w 431"/>
                <a:gd name="T9" fmla="*/ 198 h 249"/>
                <a:gd name="T10" fmla="*/ 135 w 431"/>
                <a:gd name="T11" fmla="*/ 131 h 249"/>
                <a:gd name="T12" fmla="*/ 152 w 431"/>
                <a:gd name="T13" fmla="*/ 135 h 249"/>
                <a:gd name="T14" fmla="*/ 184 w 431"/>
                <a:gd name="T15" fmla="*/ 118 h 249"/>
                <a:gd name="T16" fmla="*/ 257 w 431"/>
                <a:gd name="T17" fmla="*/ 143 h 249"/>
                <a:gd name="T18" fmla="*/ 257 w 431"/>
                <a:gd name="T19" fmla="*/ 144 h 249"/>
                <a:gd name="T20" fmla="*/ 296 w 431"/>
                <a:gd name="T21" fmla="*/ 184 h 249"/>
                <a:gd name="T22" fmla="*/ 336 w 431"/>
                <a:gd name="T23" fmla="*/ 144 h 249"/>
                <a:gd name="T24" fmla="*/ 332 w 431"/>
                <a:gd name="T25" fmla="*/ 127 h 249"/>
                <a:gd name="T26" fmla="*/ 379 w 431"/>
                <a:gd name="T27" fmla="*/ 77 h 249"/>
                <a:gd name="T28" fmla="*/ 391 w 431"/>
                <a:gd name="T29" fmla="*/ 79 h 249"/>
                <a:gd name="T30" fmla="*/ 431 w 431"/>
                <a:gd name="T31" fmla="*/ 40 h 249"/>
                <a:gd name="T32" fmla="*/ 391 w 431"/>
                <a:gd name="T33" fmla="*/ 0 h 249"/>
                <a:gd name="T34" fmla="*/ 352 w 431"/>
                <a:gd name="T35" fmla="*/ 40 h 249"/>
                <a:gd name="T36" fmla="*/ 355 w 431"/>
                <a:gd name="T37" fmla="*/ 54 h 249"/>
                <a:gd name="T38" fmla="*/ 305 w 431"/>
                <a:gd name="T39" fmla="*/ 106 h 249"/>
                <a:gd name="T40" fmla="*/ 296 w 431"/>
                <a:gd name="T41" fmla="*/ 105 h 249"/>
                <a:gd name="T42" fmla="*/ 272 w 431"/>
                <a:gd name="T43" fmla="*/ 113 h 249"/>
                <a:gd name="T44" fmla="*/ 189 w 431"/>
                <a:gd name="T45" fmla="*/ 84 h 249"/>
                <a:gd name="T46" fmla="*/ 152 w 431"/>
                <a:gd name="T47" fmla="*/ 56 h 249"/>
                <a:gd name="T48" fmla="*/ 112 w 431"/>
                <a:gd name="T49" fmla="*/ 95 h 249"/>
                <a:gd name="T50" fmla="*/ 114 w 431"/>
                <a:gd name="T51" fmla="*/ 105 h 249"/>
                <a:gd name="T52" fmla="*/ 54 w 431"/>
                <a:gd name="T53" fmla="*/ 173 h 249"/>
                <a:gd name="T54" fmla="*/ 39 w 431"/>
                <a:gd name="T55" fmla="*/ 17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1" h="249">
                  <a:moveTo>
                    <a:pt x="39" y="171"/>
                  </a:moveTo>
                  <a:cubicBezTo>
                    <a:pt x="18" y="171"/>
                    <a:pt x="0" y="188"/>
                    <a:pt x="0" y="210"/>
                  </a:cubicBezTo>
                  <a:cubicBezTo>
                    <a:pt x="0" y="232"/>
                    <a:pt x="18" y="249"/>
                    <a:pt x="39" y="249"/>
                  </a:cubicBezTo>
                  <a:cubicBezTo>
                    <a:pt x="61" y="249"/>
                    <a:pt x="79" y="232"/>
                    <a:pt x="79" y="210"/>
                  </a:cubicBezTo>
                  <a:cubicBezTo>
                    <a:pt x="79" y="206"/>
                    <a:pt x="78" y="201"/>
                    <a:pt x="77" y="198"/>
                  </a:cubicBezTo>
                  <a:lnTo>
                    <a:pt x="135" y="131"/>
                  </a:lnTo>
                  <a:cubicBezTo>
                    <a:pt x="140" y="134"/>
                    <a:pt x="146" y="135"/>
                    <a:pt x="152" y="135"/>
                  </a:cubicBezTo>
                  <a:cubicBezTo>
                    <a:pt x="165" y="135"/>
                    <a:pt x="177" y="128"/>
                    <a:pt x="184" y="118"/>
                  </a:cubicBezTo>
                  <a:lnTo>
                    <a:pt x="257" y="143"/>
                  </a:lnTo>
                  <a:cubicBezTo>
                    <a:pt x="257" y="144"/>
                    <a:pt x="257" y="144"/>
                    <a:pt x="257" y="144"/>
                  </a:cubicBezTo>
                  <a:cubicBezTo>
                    <a:pt x="257" y="166"/>
                    <a:pt x="275" y="184"/>
                    <a:pt x="296" y="184"/>
                  </a:cubicBezTo>
                  <a:cubicBezTo>
                    <a:pt x="318" y="184"/>
                    <a:pt x="336" y="166"/>
                    <a:pt x="336" y="144"/>
                  </a:cubicBezTo>
                  <a:cubicBezTo>
                    <a:pt x="336" y="138"/>
                    <a:pt x="334" y="132"/>
                    <a:pt x="332" y="127"/>
                  </a:cubicBezTo>
                  <a:lnTo>
                    <a:pt x="379" y="77"/>
                  </a:lnTo>
                  <a:cubicBezTo>
                    <a:pt x="383" y="78"/>
                    <a:pt x="387" y="79"/>
                    <a:pt x="391" y="79"/>
                  </a:cubicBezTo>
                  <a:cubicBezTo>
                    <a:pt x="413" y="79"/>
                    <a:pt x="431" y="62"/>
                    <a:pt x="431" y="40"/>
                  </a:cubicBezTo>
                  <a:cubicBezTo>
                    <a:pt x="431" y="18"/>
                    <a:pt x="413" y="0"/>
                    <a:pt x="391" y="0"/>
                  </a:cubicBezTo>
                  <a:cubicBezTo>
                    <a:pt x="369" y="0"/>
                    <a:pt x="352" y="18"/>
                    <a:pt x="352" y="40"/>
                  </a:cubicBezTo>
                  <a:cubicBezTo>
                    <a:pt x="352" y="45"/>
                    <a:pt x="353" y="50"/>
                    <a:pt x="355" y="54"/>
                  </a:cubicBezTo>
                  <a:lnTo>
                    <a:pt x="305" y="106"/>
                  </a:lnTo>
                  <a:cubicBezTo>
                    <a:pt x="303" y="105"/>
                    <a:pt x="300" y="105"/>
                    <a:pt x="296" y="105"/>
                  </a:cubicBezTo>
                  <a:cubicBezTo>
                    <a:pt x="287" y="105"/>
                    <a:pt x="279" y="108"/>
                    <a:pt x="272" y="113"/>
                  </a:cubicBezTo>
                  <a:lnTo>
                    <a:pt x="189" y="84"/>
                  </a:lnTo>
                  <a:cubicBezTo>
                    <a:pt x="185" y="68"/>
                    <a:pt x="170" y="56"/>
                    <a:pt x="152" y="56"/>
                  </a:cubicBezTo>
                  <a:cubicBezTo>
                    <a:pt x="130" y="56"/>
                    <a:pt x="112" y="74"/>
                    <a:pt x="112" y="95"/>
                  </a:cubicBezTo>
                  <a:cubicBezTo>
                    <a:pt x="112" y="99"/>
                    <a:pt x="113" y="102"/>
                    <a:pt x="114" y="105"/>
                  </a:cubicBezTo>
                  <a:lnTo>
                    <a:pt x="54" y="173"/>
                  </a:lnTo>
                  <a:cubicBezTo>
                    <a:pt x="49" y="172"/>
                    <a:pt x="44" y="171"/>
                    <a:pt x="39" y="17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Freeform 172"/>
            <p:cNvSpPr>
              <a:spLocks/>
            </p:cNvSpPr>
            <p:nvPr/>
          </p:nvSpPr>
          <p:spPr bwMode="auto">
            <a:xfrm>
              <a:off x="5681663" y="1922462"/>
              <a:ext cx="266700" cy="407988"/>
            </a:xfrm>
            <a:custGeom>
              <a:avLst/>
              <a:gdLst>
                <a:gd name="T0" fmla="*/ 311 w 349"/>
                <a:gd name="T1" fmla="*/ 108 h 536"/>
                <a:gd name="T2" fmla="*/ 243 w 349"/>
                <a:gd name="T3" fmla="*/ 129 h 536"/>
                <a:gd name="T4" fmla="*/ 162 w 349"/>
                <a:gd name="T5" fmla="*/ 292 h 536"/>
                <a:gd name="T6" fmla="*/ 144 w 349"/>
                <a:gd name="T7" fmla="*/ 208 h 536"/>
                <a:gd name="T8" fmla="*/ 159 w 349"/>
                <a:gd name="T9" fmla="*/ 174 h 536"/>
                <a:gd name="T10" fmla="*/ 159 w 349"/>
                <a:gd name="T11" fmla="*/ 0 h 536"/>
                <a:gd name="T12" fmla="*/ 19 w 349"/>
                <a:gd name="T13" fmla="*/ 170 h 536"/>
                <a:gd name="T14" fmla="*/ 4 w 349"/>
                <a:gd name="T15" fmla="*/ 234 h 536"/>
                <a:gd name="T16" fmla="*/ 15 w 349"/>
                <a:gd name="T17" fmla="*/ 483 h 536"/>
                <a:gd name="T18" fmla="*/ 40 w 349"/>
                <a:gd name="T19" fmla="*/ 516 h 536"/>
                <a:gd name="T20" fmla="*/ 136 w 349"/>
                <a:gd name="T21" fmla="*/ 533 h 536"/>
                <a:gd name="T22" fmla="*/ 154 w 349"/>
                <a:gd name="T23" fmla="*/ 536 h 536"/>
                <a:gd name="T24" fmla="*/ 174 w 349"/>
                <a:gd name="T25" fmla="*/ 525 h 536"/>
                <a:gd name="T26" fmla="*/ 234 w 349"/>
                <a:gd name="T27" fmla="*/ 445 h 536"/>
                <a:gd name="T28" fmla="*/ 277 w 349"/>
                <a:gd name="T29" fmla="*/ 331 h 536"/>
                <a:gd name="T30" fmla="*/ 343 w 349"/>
                <a:gd name="T31" fmla="*/ 164 h 536"/>
                <a:gd name="T32" fmla="*/ 311 w 349"/>
                <a:gd name="T33" fmla="*/ 108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9" h="536">
                  <a:moveTo>
                    <a:pt x="311" y="108"/>
                  </a:moveTo>
                  <a:cubicBezTo>
                    <a:pt x="291" y="100"/>
                    <a:pt x="260" y="97"/>
                    <a:pt x="243" y="129"/>
                  </a:cubicBezTo>
                  <a:lnTo>
                    <a:pt x="162" y="292"/>
                  </a:lnTo>
                  <a:lnTo>
                    <a:pt x="144" y="208"/>
                  </a:lnTo>
                  <a:lnTo>
                    <a:pt x="159" y="174"/>
                  </a:lnTo>
                  <a:lnTo>
                    <a:pt x="159" y="0"/>
                  </a:lnTo>
                  <a:lnTo>
                    <a:pt x="19" y="170"/>
                  </a:lnTo>
                  <a:cubicBezTo>
                    <a:pt x="0" y="190"/>
                    <a:pt x="3" y="218"/>
                    <a:pt x="4" y="234"/>
                  </a:cubicBezTo>
                  <a:lnTo>
                    <a:pt x="15" y="483"/>
                  </a:lnTo>
                  <a:cubicBezTo>
                    <a:pt x="16" y="503"/>
                    <a:pt x="19" y="511"/>
                    <a:pt x="40" y="516"/>
                  </a:cubicBezTo>
                  <a:lnTo>
                    <a:pt x="136" y="533"/>
                  </a:lnTo>
                  <a:cubicBezTo>
                    <a:pt x="142" y="535"/>
                    <a:pt x="148" y="536"/>
                    <a:pt x="154" y="536"/>
                  </a:cubicBezTo>
                  <a:cubicBezTo>
                    <a:pt x="161" y="536"/>
                    <a:pt x="168" y="534"/>
                    <a:pt x="174" y="525"/>
                  </a:cubicBezTo>
                  <a:cubicBezTo>
                    <a:pt x="192" y="502"/>
                    <a:pt x="226" y="457"/>
                    <a:pt x="234" y="445"/>
                  </a:cubicBezTo>
                  <a:cubicBezTo>
                    <a:pt x="242" y="434"/>
                    <a:pt x="253" y="403"/>
                    <a:pt x="277" y="331"/>
                  </a:cubicBezTo>
                  <a:cubicBezTo>
                    <a:pt x="292" y="287"/>
                    <a:pt x="343" y="164"/>
                    <a:pt x="343" y="164"/>
                  </a:cubicBezTo>
                  <a:cubicBezTo>
                    <a:pt x="349" y="144"/>
                    <a:pt x="336" y="117"/>
                    <a:pt x="311" y="10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74" name="Imagen 4"/>
          <p:cNvPicPr>
            <a:picLocks noChangeAspect="1"/>
          </p:cNvPicPr>
          <p:nvPr/>
        </p:nvPicPr>
        <p:blipFill>
          <a:blip r:embed="rId12"/>
          <a:stretch>
            <a:fillRect/>
          </a:stretch>
        </p:blipFill>
        <p:spPr>
          <a:xfrm>
            <a:off x="4020757" y="4226382"/>
            <a:ext cx="4715646" cy="2091288"/>
          </a:xfrm>
          <a:prstGeom prst="rect">
            <a:avLst/>
          </a:prstGeom>
        </p:spPr>
      </p:pic>
      <p:pic>
        <p:nvPicPr>
          <p:cNvPr id="175" name="Imagen 6"/>
          <p:cNvPicPr>
            <a:picLocks noChangeAspect="1"/>
          </p:cNvPicPr>
          <p:nvPr/>
        </p:nvPicPr>
        <p:blipFill>
          <a:blip r:embed="rId13"/>
          <a:stretch>
            <a:fillRect/>
          </a:stretch>
        </p:blipFill>
        <p:spPr>
          <a:xfrm>
            <a:off x="4831021" y="6776801"/>
            <a:ext cx="3095119" cy="2485474"/>
          </a:xfrm>
          <a:prstGeom prst="rect">
            <a:avLst/>
          </a:prstGeom>
        </p:spPr>
      </p:pic>
      <p:pic>
        <p:nvPicPr>
          <p:cNvPr id="177" name="Imagen 5"/>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14262414" y="5130956"/>
            <a:ext cx="7364540" cy="633889"/>
          </a:xfrm>
          <a:prstGeom prst="rect">
            <a:avLst/>
          </a:prstGeom>
        </p:spPr>
      </p:pic>
      <p:pic>
        <p:nvPicPr>
          <p:cNvPr id="11" name="Picture 1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2891634" y="7082564"/>
            <a:ext cx="10106100" cy="4031574"/>
          </a:xfrm>
          <a:prstGeom prst="rect">
            <a:avLst/>
          </a:prstGeom>
        </p:spPr>
      </p:pic>
      <p:sp>
        <p:nvSpPr>
          <p:cNvPr id="53"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References</a:t>
            </a:r>
            <a:endParaRPr lang="en-US" sz="2400" b="1" dirty="0">
              <a:solidFill>
                <a:prstClr val="white"/>
              </a:solidFill>
              <a:latin typeface="Calibri" panose="020F0502020204030204" pitchFamily="34" charset="0"/>
            </a:endParaRPr>
          </a:p>
        </p:txBody>
      </p:sp>
      <p:grpSp>
        <p:nvGrpSpPr>
          <p:cNvPr id="2" name="Group 1"/>
          <p:cNvGrpSpPr/>
          <p:nvPr/>
        </p:nvGrpSpPr>
        <p:grpSpPr>
          <a:xfrm>
            <a:off x="18944464" y="27039"/>
            <a:ext cx="1920262" cy="1673367"/>
            <a:chOff x="18944464" y="27039"/>
            <a:chExt cx="1920262" cy="1673367"/>
          </a:xfrm>
        </p:grpSpPr>
        <p:sp>
          <p:nvSpPr>
            <p:cNvPr id="55" name="Rounded Rectangle 54"/>
            <p:cNvSpPr/>
            <p:nvPr/>
          </p:nvSpPr>
          <p:spPr>
            <a:xfrm>
              <a:off x="19600420" y="40629"/>
              <a:ext cx="595142" cy="1170000"/>
            </a:xfrm>
            <a:prstGeom prst="roundRect">
              <a:avLst/>
            </a:prstGeom>
            <a:noFill/>
            <a:ln>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smtClean="0">
                  <a:solidFill>
                    <a:schemeClr val="tx1"/>
                  </a:solidFill>
                  <a:latin typeface="Calibri" panose="020F0502020204030204" pitchFamily="34" charset="0"/>
                </a:rPr>
                <a:t>Web Browsing</a:t>
              </a:r>
              <a:br>
                <a:rPr lang="en-US" sz="400" b="1" dirty="0" smtClean="0">
                  <a:solidFill>
                    <a:schemeClr val="tx1"/>
                  </a:solidFill>
                  <a:latin typeface="Calibri" panose="020F0502020204030204" pitchFamily="34" charset="0"/>
                </a:rPr>
              </a:br>
              <a:r>
                <a:rPr lang="en-US" sz="400" dirty="0" smtClean="0">
                  <a:solidFill>
                    <a:schemeClr val="tx1"/>
                  </a:solidFill>
                  <a:latin typeface="Calibri" panose="020F0502020204030204" pitchFamily="34" charset="0"/>
                </a:rPr>
                <a:t>Web Page Load Time</a:t>
              </a:r>
              <a:endParaRPr lang="en-US" sz="400" dirty="0">
                <a:solidFill>
                  <a:schemeClr val="tx1"/>
                </a:solidFill>
                <a:latin typeface="Calibri" panose="020F0502020204030204" pitchFamily="34" charset="0"/>
              </a:endParaRPr>
            </a:p>
          </p:txBody>
        </p:sp>
        <p:grpSp>
          <p:nvGrpSpPr>
            <p:cNvPr id="56" name="Group 55"/>
            <p:cNvGrpSpPr/>
            <p:nvPr/>
          </p:nvGrpSpPr>
          <p:grpSpPr>
            <a:xfrm>
              <a:off x="18963126" y="40629"/>
              <a:ext cx="595142" cy="1169244"/>
              <a:chOff x="18886926" y="133904"/>
              <a:chExt cx="595142" cy="1169244"/>
            </a:xfrm>
          </p:grpSpPr>
          <p:sp>
            <p:nvSpPr>
              <p:cNvPr id="95" name="Rounded Rectangle 94"/>
              <p:cNvSpPr/>
              <p:nvPr/>
            </p:nvSpPr>
            <p:spPr>
              <a:xfrm>
                <a:off x="18886926" y="133904"/>
                <a:ext cx="595142" cy="1169244"/>
              </a:xfrm>
              <a:prstGeom prst="roundRect">
                <a:avLst/>
              </a:prstGeom>
              <a:noFill/>
              <a:ln>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b="1" dirty="0" smtClean="0">
                  <a:solidFill>
                    <a:schemeClr val="tx1"/>
                  </a:solidFill>
                  <a:latin typeface="Calibri" panose="020F0502020204030204" pitchFamily="34" charset="0"/>
                </a:endParaRPr>
              </a:p>
              <a:p>
                <a:pPr algn="ctr"/>
                <a:r>
                  <a:rPr lang="en-US" sz="400" b="1" dirty="0" smtClean="0">
                    <a:solidFill>
                      <a:schemeClr val="tx1"/>
                    </a:solidFill>
                    <a:latin typeface="Calibri" panose="020F0502020204030204" pitchFamily="34" charset="0"/>
                  </a:rPr>
                  <a:t>Video Streaming</a:t>
                </a:r>
              </a:p>
              <a:p>
                <a:pPr algn="ctr"/>
                <a:r>
                  <a:rPr lang="en-US" sz="400" dirty="0">
                    <a:solidFill>
                      <a:schemeClr val="tx1"/>
                    </a:solidFill>
                    <a:latin typeface="Calibri" panose="020F0502020204030204" pitchFamily="34" charset="0"/>
                  </a:rPr>
                  <a:t>Quality (HD/SD), Stalling y Quality Variations </a:t>
                </a:r>
              </a:p>
            </p:txBody>
          </p:sp>
          <p:sp>
            <p:nvSpPr>
              <p:cNvPr id="96" name="Oval 95"/>
              <p:cNvSpPr/>
              <p:nvPr/>
            </p:nvSpPr>
            <p:spPr>
              <a:xfrm>
                <a:off x="19045119" y="330602"/>
                <a:ext cx="278757" cy="278757"/>
              </a:xfrm>
              <a:prstGeom prst="ellipse">
                <a:avLst/>
              </a:prstGeom>
              <a:blipFill>
                <a:blip r:embed="rId16">
                  <a:duotone>
                    <a:prstClr val="black"/>
                    <a:schemeClr val="accent1">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en-US" sz="400" dirty="0">
                  <a:latin typeface="Calibri" panose="020F0502020204030204" pitchFamily="34" charset="0"/>
                </a:endParaRPr>
              </a:p>
            </p:txBody>
          </p:sp>
        </p:grpSp>
        <p:sp>
          <p:nvSpPr>
            <p:cNvPr id="57" name="Oval 56"/>
            <p:cNvSpPr/>
            <p:nvPr/>
          </p:nvSpPr>
          <p:spPr>
            <a:xfrm>
              <a:off x="19758613" y="237327"/>
              <a:ext cx="278757" cy="278757"/>
            </a:xfrm>
            <a:prstGeom prst="ellipse">
              <a:avLst/>
            </a:prstGeom>
            <a:blipFill>
              <a:blip r:embed="rId17">
                <a:duotone>
                  <a:prstClr val="black"/>
                  <a:schemeClr val="accent1">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en-US" sz="400" dirty="0">
                <a:latin typeface="Calibri" panose="020F0502020204030204" pitchFamily="34" charset="0"/>
              </a:endParaRPr>
            </a:p>
          </p:txBody>
        </p:sp>
        <p:grpSp>
          <p:nvGrpSpPr>
            <p:cNvPr id="58" name="Group 57"/>
            <p:cNvGrpSpPr/>
            <p:nvPr/>
          </p:nvGrpSpPr>
          <p:grpSpPr>
            <a:xfrm>
              <a:off x="20237713" y="40629"/>
              <a:ext cx="595142" cy="1170000"/>
              <a:chOff x="20110713" y="133904"/>
              <a:chExt cx="595142" cy="1170000"/>
            </a:xfrm>
          </p:grpSpPr>
          <p:sp>
            <p:nvSpPr>
              <p:cNvPr id="82" name="Rounded Rectangle 81"/>
              <p:cNvSpPr/>
              <p:nvPr/>
            </p:nvSpPr>
            <p:spPr>
              <a:xfrm>
                <a:off x="20110713" y="133904"/>
                <a:ext cx="595142" cy="1170000"/>
              </a:xfrm>
              <a:prstGeom prst="roundRect">
                <a:avLst/>
              </a:prstGeom>
              <a:noFill/>
              <a:ln>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smtClean="0">
                    <a:solidFill>
                      <a:schemeClr val="tx1"/>
                    </a:solidFill>
                    <a:latin typeface="Calibri" panose="020F0502020204030204" pitchFamily="34" charset="0"/>
                  </a:rPr>
                  <a:t>Social Networks</a:t>
                </a:r>
                <a:br>
                  <a:rPr lang="en-US" sz="400" b="1" dirty="0" smtClean="0">
                    <a:solidFill>
                      <a:schemeClr val="tx1"/>
                    </a:solidFill>
                    <a:latin typeface="Calibri" panose="020F0502020204030204" pitchFamily="34" charset="0"/>
                  </a:rPr>
                </a:br>
                <a:r>
                  <a:rPr lang="en-US" sz="400" dirty="0" smtClean="0">
                    <a:solidFill>
                      <a:schemeClr val="tx1"/>
                    </a:solidFill>
                    <a:latin typeface="Calibri" panose="020F0502020204030204" pitchFamily="34" charset="0"/>
                  </a:rPr>
                  <a:t>Retardo E2E </a:t>
                </a:r>
                <a:br>
                  <a:rPr lang="en-US" sz="400" dirty="0" smtClean="0">
                    <a:solidFill>
                      <a:schemeClr val="tx1"/>
                    </a:solidFill>
                    <a:latin typeface="Calibri" panose="020F0502020204030204" pitchFamily="34" charset="0"/>
                  </a:rPr>
                </a:br>
                <a:r>
                  <a:rPr lang="en-US" sz="400" dirty="0" smtClean="0">
                    <a:solidFill>
                      <a:schemeClr val="tx1"/>
                    </a:solidFill>
                    <a:latin typeface="Calibri" panose="020F0502020204030204" pitchFamily="34" charset="0"/>
                  </a:rPr>
                  <a:t>(Round-Trip-Time)</a:t>
                </a:r>
                <a:endParaRPr lang="en-US" sz="400" dirty="0">
                  <a:solidFill>
                    <a:schemeClr val="tx1"/>
                  </a:solidFill>
                  <a:latin typeface="Calibri" panose="020F0502020204030204" pitchFamily="34" charset="0"/>
                </a:endParaRPr>
              </a:p>
            </p:txBody>
          </p:sp>
          <p:sp>
            <p:nvSpPr>
              <p:cNvPr id="83" name="Oval 82"/>
              <p:cNvSpPr/>
              <p:nvPr/>
            </p:nvSpPr>
            <p:spPr>
              <a:xfrm>
                <a:off x="20268906" y="334216"/>
                <a:ext cx="278757" cy="278757"/>
              </a:xfrm>
              <a:prstGeom prst="ellipse">
                <a:avLst/>
              </a:prstGeom>
              <a:blipFill>
                <a:blip r:embed="rId18">
                  <a:duotone>
                    <a:prstClr val="black"/>
                    <a:schemeClr val="accent1">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en-US" sz="400" dirty="0">
                  <a:latin typeface="Calibri" panose="020F0502020204030204" pitchFamily="34" charset="0"/>
                </a:endParaRPr>
              </a:p>
            </p:txBody>
          </p:sp>
          <p:grpSp>
            <p:nvGrpSpPr>
              <p:cNvPr id="84" name="Group 83"/>
              <p:cNvGrpSpPr/>
              <p:nvPr/>
            </p:nvGrpSpPr>
            <p:grpSpPr>
              <a:xfrm>
                <a:off x="20140106" y="935820"/>
                <a:ext cx="536356" cy="111751"/>
                <a:chOff x="20114603" y="8360679"/>
                <a:chExt cx="3187189" cy="664056"/>
              </a:xfrm>
            </p:grpSpPr>
            <p:pic>
              <p:nvPicPr>
                <p:cNvPr id="85" name="Imagen 12"/>
                <p:cNvPicPr>
                  <a:picLocks/>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20114603" y="8360679"/>
                  <a:ext cx="664056" cy="664056"/>
                </a:xfrm>
                <a:prstGeom prst="rect">
                  <a:avLst/>
                </a:prstGeom>
              </p:spPr>
            </p:pic>
            <p:pic>
              <p:nvPicPr>
                <p:cNvPr id="86" name="Imagen 11"/>
                <p:cNvPicPr>
                  <a:picLocks/>
                </p:cNvPicPr>
                <p:nvPr/>
              </p:nvPicPr>
              <p:blipFill>
                <a:blip r:embed="rId20"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20955647" y="8360679"/>
                  <a:ext cx="664056" cy="664056"/>
                </a:xfrm>
                <a:prstGeom prst="rect">
                  <a:avLst/>
                </a:prstGeom>
              </p:spPr>
            </p:pic>
            <p:pic>
              <p:nvPicPr>
                <p:cNvPr id="90" name="Imagen 10"/>
                <p:cNvPicPr>
                  <a:picLocks/>
                </p:cNvPicPr>
                <p:nvPr/>
              </p:nvPicPr>
              <p:blipFill>
                <a:blip r:embed="rId21"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21796691" y="8360679"/>
                  <a:ext cx="664056" cy="664056"/>
                </a:xfrm>
                <a:prstGeom prst="rect">
                  <a:avLst/>
                </a:prstGeom>
              </p:spPr>
            </p:pic>
            <p:pic>
              <p:nvPicPr>
                <p:cNvPr id="91" name="Imagen 9"/>
                <p:cNvPicPr>
                  <a:picLocks/>
                </p:cNvPicPr>
                <p:nvPr/>
              </p:nvPicPr>
              <p:blipFill>
                <a:blip r:embed="rId2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22637736" y="8360679"/>
                  <a:ext cx="664056" cy="664056"/>
                </a:xfrm>
                <a:prstGeom prst="rect">
                  <a:avLst/>
                </a:prstGeom>
              </p:spPr>
            </p:pic>
          </p:grpSp>
        </p:grpSp>
        <p:sp>
          <p:nvSpPr>
            <p:cNvPr id="59" name="Rounded Rectangle 58"/>
            <p:cNvSpPr/>
            <p:nvPr/>
          </p:nvSpPr>
          <p:spPr>
            <a:xfrm>
              <a:off x="18963126" y="1244811"/>
              <a:ext cx="1869729" cy="442253"/>
            </a:xfrm>
            <a:prstGeom prst="roundRect">
              <a:avLst/>
            </a:prstGeom>
            <a:noFill/>
            <a:ln>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bIns="0" rtlCol="0" anchor="b" anchorCtr="0"/>
            <a:lstStyle/>
            <a:p>
              <a:pPr lvl="0" algn="ctr"/>
              <a:r>
                <a:rPr lang="en-US" sz="400" b="1" dirty="0" smtClean="0">
                  <a:solidFill>
                    <a:prstClr val="black"/>
                  </a:solidFill>
                  <a:latin typeface="Calibri" panose="020F0502020204030204" pitchFamily="34" charset="0"/>
                </a:rPr>
                <a:t>KPI’s analysis</a:t>
              </a:r>
            </a:p>
            <a:p>
              <a:pPr lvl="0" algn="ctr"/>
              <a:r>
                <a:rPr lang="en-US" sz="400" dirty="0" smtClean="0">
                  <a:solidFill>
                    <a:prstClr val="black"/>
                  </a:solidFill>
                  <a:latin typeface="Calibri" panose="020F0502020204030204" pitchFamily="34" charset="0"/>
                </a:rPr>
                <a:t>QoS vs QoE Root Cause Analysis Tool </a:t>
              </a:r>
              <a:endParaRPr lang="en-US" sz="400" dirty="0">
                <a:solidFill>
                  <a:prstClr val="black"/>
                </a:solidFill>
                <a:latin typeface="Calibri" panose="020F0502020204030204" pitchFamily="34" charset="0"/>
              </a:endParaRPr>
            </a:p>
          </p:txBody>
        </p:sp>
        <p:grpSp>
          <p:nvGrpSpPr>
            <p:cNvPr id="60" name="Group 59"/>
            <p:cNvGrpSpPr/>
            <p:nvPr/>
          </p:nvGrpSpPr>
          <p:grpSpPr>
            <a:xfrm>
              <a:off x="19762075" y="1287224"/>
              <a:ext cx="271830" cy="245583"/>
              <a:chOff x="19660475" y="1380499"/>
              <a:chExt cx="271830" cy="245583"/>
            </a:xfrm>
          </p:grpSpPr>
          <p:sp>
            <p:nvSpPr>
              <p:cNvPr id="64" name="Rectangle 63">
                <a:extLst>
                  <a:ext uri="{FF2B5EF4-FFF2-40B4-BE49-F238E27FC236}">
                    <a16:creationId xmlns:a16="http://schemas.microsoft.com/office/drawing/2014/main" xmlns="" id="{E42EE9F0-FF54-479C-9B00-6EB8DCCD0537}"/>
                  </a:ext>
                </a:extLst>
              </p:cNvPr>
              <p:cNvSpPr/>
              <p:nvPr/>
            </p:nvSpPr>
            <p:spPr>
              <a:xfrm>
                <a:off x="19660475" y="1483379"/>
                <a:ext cx="40586" cy="120813"/>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xmlns="" id="{B110E1C0-229E-4E8C-A286-8BCD1A81EA12}"/>
                  </a:ext>
                </a:extLst>
              </p:cNvPr>
              <p:cNvSpPr/>
              <p:nvPr/>
            </p:nvSpPr>
            <p:spPr>
              <a:xfrm>
                <a:off x="19707668" y="1450388"/>
                <a:ext cx="40586" cy="153804"/>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 name="Freeform: Shape 902">
                <a:extLst>
                  <a:ext uri="{FF2B5EF4-FFF2-40B4-BE49-F238E27FC236}">
                    <a16:creationId xmlns:a16="http://schemas.microsoft.com/office/drawing/2014/main" xmlns="" id="{3152FE68-EA93-4708-BE3B-2A4825B4B2C6}"/>
                  </a:ext>
                </a:extLst>
              </p:cNvPr>
              <p:cNvSpPr/>
              <p:nvPr/>
            </p:nvSpPr>
            <p:spPr>
              <a:xfrm>
                <a:off x="19756906" y="1419197"/>
                <a:ext cx="84789" cy="184995"/>
              </a:xfrm>
              <a:custGeom>
                <a:avLst/>
                <a:gdLst>
                  <a:gd name="connsiteX0" fmla="*/ 1014623 w 1416264"/>
                  <a:gd name="connsiteY0" fmla="*/ 3021020 h 3090041"/>
                  <a:gd name="connsiteX1" fmla="*/ 1156262 w 1416264"/>
                  <a:gd name="connsiteY1" fmla="*/ 3021020 h 3090041"/>
                  <a:gd name="connsiteX2" fmla="*/ 1156262 w 1416264"/>
                  <a:gd name="connsiteY2" fmla="*/ 3090041 h 3090041"/>
                  <a:gd name="connsiteX3" fmla="*/ 1014623 w 1416264"/>
                  <a:gd name="connsiteY3" fmla="*/ 3090041 h 3090041"/>
                  <a:gd name="connsiteX4" fmla="*/ 759496 w 1416264"/>
                  <a:gd name="connsiteY4" fmla="*/ 3021020 h 3090041"/>
                  <a:gd name="connsiteX5" fmla="*/ 901135 w 1416264"/>
                  <a:gd name="connsiteY5" fmla="*/ 3021020 h 3090041"/>
                  <a:gd name="connsiteX6" fmla="*/ 901135 w 1416264"/>
                  <a:gd name="connsiteY6" fmla="*/ 3090041 h 3090041"/>
                  <a:gd name="connsiteX7" fmla="*/ 759496 w 1416264"/>
                  <a:gd name="connsiteY7" fmla="*/ 3090041 h 3090041"/>
                  <a:gd name="connsiteX8" fmla="*/ 504369 w 1416264"/>
                  <a:gd name="connsiteY8" fmla="*/ 3021020 h 3090041"/>
                  <a:gd name="connsiteX9" fmla="*/ 646008 w 1416264"/>
                  <a:gd name="connsiteY9" fmla="*/ 3021020 h 3090041"/>
                  <a:gd name="connsiteX10" fmla="*/ 646008 w 1416264"/>
                  <a:gd name="connsiteY10" fmla="*/ 3090041 h 3090041"/>
                  <a:gd name="connsiteX11" fmla="*/ 504369 w 1416264"/>
                  <a:gd name="connsiteY11" fmla="*/ 3090041 h 3090041"/>
                  <a:gd name="connsiteX12" fmla="*/ 249242 w 1416264"/>
                  <a:gd name="connsiteY12" fmla="*/ 3021020 h 3090041"/>
                  <a:gd name="connsiteX13" fmla="*/ 390881 w 1416264"/>
                  <a:gd name="connsiteY13" fmla="*/ 3021020 h 3090041"/>
                  <a:gd name="connsiteX14" fmla="*/ 390881 w 1416264"/>
                  <a:gd name="connsiteY14" fmla="*/ 3090041 h 3090041"/>
                  <a:gd name="connsiteX15" fmla="*/ 249242 w 1416264"/>
                  <a:gd name="connsiteY15" fmla="*/ 3090041 h 3090041"/>
                  <a:gd name="connsiteX16" fmla="*/ 1351889 w 1416264"/>
                  <a:gd name="connsiteY16" fmla="*/ 2864758 h 3090041"/>
                  <a:gd name="connsiteX17" fmla="*/ 1416264 w 1416264"/>
                  <a:gd name="connsiteY17" fmla="*/ 2864758 h 3090041"/>
                  <a:gd name="connsiteX18" fmla="*/ 1416264 w 1416264"/>
                  <a:gd name="connsiteY18" fmla="*/ 3090041 h 3090041"/>
                  <a:gd name="connsiteX19" fmla="*/ 1269750 w 1416264"/>
                  <a:gd name="connsiteY19" fmla="*/ 3090041 h 3090041"/>
                  <a:gd name="connsiteX20" fmla="*/ 1269750 w 1416264"/>
                  <a:gd name="connsiteY20" fmla="*/ 3021020 h 3090041"/>
                  <a:gd name="connsiteX21" fmla="*/ 1351889 w 1416264"/>
                  <a:gd name="connsiteY21" fmla="*/ 3021020 h 3090041"/>
                  <a:gd name="connsiteX22" fmla="*/ 0 w 1416264"/>
                  <a:gd name="connsiteY22" fmla="*/ 2864758 h 3090041"/>
                  <a:gd name="connsiteX23" fmla="*/ 64376 w 1416264"/>
                  <a:gd name="connsiteY23" fmla="*/ 2864758 h 3090041"/>
                  <a:gd name="connsiteX24" fmla="*/ 64376 w 1416264"/>
                  <a:gd name="connsiteY24" fmla="*/ 3021020 h 3090041"/>
                  <a:gd name="connsiteX25" fmla="*/ 135754 w 1416264"/>
                  <a:gd name="connsiteY25" fmla="*/ 3021020 h 3090041"/>
                  <a:gd name="connsiteX26" fmla="*/ 135754 w 1416264"/>
                  <a:gd name="connsiteY26" fmla="*/ 3090041 h 3090041"/>
                  <a:gd name="connsiteX27" fmla="*/ 0 w 1416264"/>
                  <a:gd name="connsiteY27" fmla="*/ 3090041 h 3090041"/>
                  <a:gd name="connsiteX28" fmla="*/ 1351889 w 1416264"/>
                  <a:gd name="connsiteY28" fmla="*/ 2610758 h 3090041"/>
                  <a:gd name="connsiteX29" fmla="*/ 1416264 w 1416264"/>
                  <a:gd name="connsiteY29" fmla="*/ 2610758 h 3090041"/>
                  <a:gd name="connsiteX30" fmla="*/ 1416264 w 1416264"/>
                  <a:gd name="connsiteY30" fmla="*/ 2751270 h 3090041"/>
                  <a:gd name="connsiteX31" fmla="*/ 1351889 w 1416264"/>
                  <a:gd name="connsiteY31" fmla="*/ 2751270 h 3090041"/>
                  <a:gd name="connsiteX32" fmla="*/ 0 w 1416264"/>
                  <a:gd name="connsiteY32" fmla="*/ 2610758 h 3090041"/>
                  <a:gd name="connsiteX33" fmla="*/ 64376 w 1416264"/>
                  <a:gd name="connsiteY33" fmla="*/ 2610758 h 3090041"/>
                  <a:gd name="connsiteX34" fmla="*/ 64376 w 1416264"/>
                  <a:gd name="connsiteY34" fmla="*/ 2751270 h 3090041"/>
                  <a:gd name="connsiteX35" fmla="*/ 0 w 1416264"/>
                  <a:gd name="connsiteY35" fmla="*/ 2751270 h 3090041"/>
                  <a:gd name="connsiteX36" fmla="*/ 1351889 w 1416264"/>
                  <a:gd name="connsiteY36" fmla="*/ 2356758 h 3090041"/>
                  <a:gd name="connsiteX37" fmla="*/ 1416264 w 1416264"/>
                  <a:gd name="connsiteY37" fmla="*/ 2356758 h 3090041"/>
                  <a:gd name="connsiteX38" fmla="*/ 1416264 w 1416264"/>
                  <a:gd name="connsiteY38" fmla="*/ 2497270 h 3090041"/>
                  <a:gd name="connsiteX39" fmla="*/ 1351889 w 1416264"/>
                  <a:gd name="connsiteY39" fmla="*/ 2497270 h 3090041"/>
                  <a:gd name="connsiteX40" fmla="*/ 0 w 1416264"/>
                  <a:gd name="connsiteY40" fmla="*/ 2356758 h 3090041"/>
                  <a:gd name="connsiteX41" fmla="*/ 64376 w 1416264"/>
                  <a:gd name="connsiteY41" fmla="*/ 2356758 h 3090041"/>
                  <a:gd name="connsiteX42" fmla="*/ 64376 w 1416264"/>
                  <a:gd name="connsiteY42" fmla="*/ 2497270 h 3090041"/>
                  <a:gd name="connsiteX43" fmla="*/ 0 w 1416264"/>
                  <a:gd name="connsiteY43" fmla="*/ 2497270 h 3090041"/>
                  <a:gd name="connsiteX44" fmla="*/ 1351889 w 1416264"/>
                  <a:gd name="connsiteY44" fmla="*/ 2102758 h 3090041"/>
                  <a:gd name="connsiteX45" fmla="*/ 1416264 w 1416264"/>
                  <a:gd name="connsiteY45" fmla="*/ 2102758 h 3090041"/>
                  <a:gd name="connsiteX46" fmla="*/ 1416264 w 1416264"/>
                  <a:gd name="connsiteY46" fmla="*/ 2243270 h 3090041"/>
                  <a:gd name="connsiteX47" fmla="*/ 1351889 w 1416264"/>
                  <a:gd name="connsiteY47" fmla="*/ 2243270 h 3090041"/>
                  <a:gd name="connsiteX48" fmla="*/ 0 w 1416264"/>
                  <a:gd name="connsiteY48" fmla="*/ 2102758 h 3090041"/>
                  <a:gd name="connsiteX49" fmla="*/ 64376 w 1416264"/>
                  <a:gd name="connsiteY49" fmla="*/ 2102758 h 3090041"/>
                  <a:gd name="connsiteX50" fmla="*/ 64376 w 1416264"/>
                  <a:gd name="connsiteY50" fmla="*/ 2243270 h 3090041"/>
                  <a:gd name="connsiteX51" fmla="*/ 0 w 1416264"/>
                  <a:gd name="connsiteY51" fmla="*/ 2243270 h 3090041"/>
                  <a:gd name="connsiteX52" fmla="*/ 1351889 w 1416264"/>
                  <a:gd name="connsiteY52" fmla="*/ 1848758 h 3090041"/>
                  <a:gd name="connsiteX53" fmla="*/ 1416264 w 1416264"/>
                  <a:gd name="connsiteY53" fmla="*/ 1848758 h 3090041"/>
                  <a:gd name="connsiteX54" fmla="*/ 1416264 w 1416264"/>
                  <a:gd name="connsiteY54" fmla="*/ 1989270 h 3090041"/>
                  <a:gd name="connsiteX55" fmla="*/ 1351889 w 1416264"/>
                  <a:gd name="connsiteY55" fmla="*/ 1989270 h 3090041"/>
                  <a:gd name="connsiteX56" fmla="*/ 0 w 1416264"/>
                  <a:gd name="connsiteY56" fmla="*/ 1848758 h 3090041"/>
                  <a:gd name="connsiteX57" fmla="*/ 64376 w 1416264"/>
                  <a:gd name="connsiteY57" fmla="*/ 1848758 h 3090041"/>
                  <a:gd name="connsiteX58" fmla="*/ 64376 w 1416264"/>
                  <a:gd name="connsiteY58" fmla="*/ 1989270 h 3090041"/>
                  <a:gd name="connsiteX59" fmla="*/ 0 w 1416264"/>
                  <a:gd name="connsiteY59" fmla="*/ 1989270 h 3090041"/>
                  <a:gd name="connsiteX60" fmla="*/ 1351889 w 1416264"/>
                  <a:gd name="connsiteY60" fmla="*/ 1594758 h 3090041"/>
                  <a:gd name="connsiteX61" fmla="*/ 1416264 w 1416264"/>
                  <a:gd name="connsiteY61" fmla="*/ 1594758 h 3090041"/>
                  <a:gd name="connsiteX62" fmla="*/ 1416264 w 1416264"/>
                  <a:gd name="connsiteY62" fmla="*/ 1735270 h 3090041"/>
                  <a:gd name="connsiteX63" fmla="*/ 1351889 w 1416264"/>
                  <a:gd name="connsiteY63" fmla="*/ 1735270 h 3090041"/>
                  <a:gd name="connsiteX64" fmla="*/ 0 w 1416264"/>
                  <a:gd name="connsiteY64" fmla="*/ 1594758 h 3090041"/>
                  <a:gd name="connsiteX65" fmla="*/ 64376 w 1416264"/>
                  <a:gd name="connsiteY65" fmla="*/ 1594758 h 3090041"/>
                  <a:gd name="connsiteX66" fmla="*/ 64376 w 1416264"/>
                  <a:gd name="connsiteY66" fmla="*/ 1735270 h 3090041"/>
                  <a:gd name="connsiteX67" fmla="*/ 0 w 1416264"/>
                  <a:gd name="connsiteY67" fmla="*/ 1735270 h 3090041"/>
                  <a:gd name="connsiteX68" fmla="*/ 1351889 w 1416264"/>
                  <a:gd name="connsiteY68" fmla="*/ 1340758 h 3090041"/>
                  <a:gd name="connsiteX69" fmla="*/ 1416264 w 1416264"/>
                  <a:gd name="connsiteY69" fmla="*/ 1340758 h 3090041"/>
                  <a:gd name="connsiteX70" fmla="*/ 1416264 w 1416264"/>
                  <a:gd name="connsiteY70" fmla="*/ 1481270 h 3090041"/>
                  <a:gd name="connsiteX71" fmla="*/ 1351889 w 1416264"/>
                  <a:gd name="connsiteY71" fmla="*/ 1481270 h 3090041"/>
                  <a:gd name="connsiteX72" fmla="*/ 0 w 1416264"/>
                  <a:gd name="connsiteY72" fmla="*/ 1340758 h 3090041"/>
                  <a:gd name="connsiteX73" fmla="*/ 64376 w 1416264"/>
                  <a:gd name="connsiteY73" fmla="*/ 1340758 h 3090041"/>
                  <a:gd name="connsiteX74" fmla="*/ 64376 w 1416264"/>
                  <a:gd name="connsiteY74" fmla="*/ 1481270 h 3090041"/>
                  <a:gd name="connsiteX75" fmla="*/ 0 w 1416264"/>
                  <a:gd name="connsiteY75" fmla="*/ 1481270 h 3090041"/>
                  <a:gd name="connsiteX76" fmla="*/ 1351889 w 1416264"/>
                  <a:gd name="connsiteY76" fmla="*/ 1086758 h 3090041"/>
                  <a:gd name="connsiteX77" fmla="*/ 1416264 w 1416264"/>
                  <a:gd name="connsiteY77" fmla="*/ 1086758 h 3090041"/>
                  <a:gd name="connsiteX78" fmla="*/ 1416264 w 1416264"/>
                  <a:gd name="connsiteY78" fmla="*/ 1227270 h 3090041"/>
                  <a:gd name="connsiteX79" fmla="*/ 1351889 w 1416264"/>
                  <a:gd name="connsiteY79" fmla="*/ 1227270 h 3090041"/>
                  <a:gd name="connsiteX80" fmla="*/ 0 w 1416264"/>
                  <a:gd name="connsiteY80" fmla="*/ 1086758 h 3090041"/>
                  <a:gd name="connsiteX81" fmla="*/ 64376 w 1416264"/>
                  <a:gd name="connsiteY81" fmla="*/ 1086758 h 3090041"/>
                  <a:gd name="connsiteX82" fmla="*/ 64376 w 1416264"/>
                  <a:gd name="connsiteY82" fmla="*/ 1227270 h 3090041"/>
                  <a:gd name="connsiteX83" fmla="*/ 0 w 1416264"/>
                  <a:gd name="connsiteY83" fmla="*/ 1227270 h 3090041"/>
                  <a:gd name="connsiteX84" fmla="*/ 1351889 w 1416264"/>
                  <a:gd name="connsiteY84" fmla="*/ 832758 h 3090041"/>
                  <a:gd name="connsiteX85" fmla="*/ 1416264 w 1416264"/>
                  <a:gd name="connsiteY85" fmla="*/ 832758 h 3090041"/>
                  <a:gd name="connsiteX86" fmla="*/ 1416264 w 1416264"/>
                  <a:gd name="connsiteY86" fmla="*/ 973270 h 3090041"/>
                  <a:gd name="connsiteX87" fmla="*/ 1351889 w 1416264"/>
                  <a:gd name="connsiteY87" fmla="*/ 973270 h 3090041"/>
                  <a:gd name="connsiteX88" fmla="*/ 0 w 1416264"/>
                  <a:gd name="connsiteY88" fmla="*/ 832758 h 3090041"/>
                  <a:gd name="connsiteX89" fmla="*/ 64376 w 1416264"/>
                  <a:gd name="connsiteY89" fmla="*/ 832758 h 3090041"/>
                  <a:gd name="connsiteX90" fmla="*/ 64376 w 1416264"/>
                  <a:gd name="connsiteY90" fmla="*/ 973270 h 3090041"/>
                  <a:gd name="connsiteX91" fmla="*/ 0 w 1416264"/>
                  <a:gd name="connsiteY91" fmla="*/ 973270 h 3090041"/>
                  <a:gd name="connsiteX92" fmla="*/ 1351889 w 1416264"/>
                  <a:gd name="connsiteY92" fmla="*/ 578758 h 3090041"/>
                  <a:gd name="connsiteX93" fmla="*/ 1416264 w 1416264"/>
                  <a:gd name="connsiteY93" fmla="*/ 578758 h 3090041"/>
                  <a:gd name="connsiteX94" fmla="*/ 1416264 w 1416264"/>
                  <a:gd name="connsiteY94" fmla="*/ 719270 h 3090041"/>
                  <a:gd name="connsiteX95" fmla="*/ 1351889 w 1416264"/>
                  <a:gd name="connsiteY95" fmla="*/ 719270 h 3090041"/>
                  <a:gd name="connsiteX96" fmla="*/ 0 w 1416264"/>
                  <a:gd name="connsiteY96" fmla="*/ 578758 h 3090041"/>
                  <a:gd name="connsiteX97" fmla="*/ 64376 w 1416264"/>
                  <a:gd name="connsiteY97" fmla="*/ 578758 h 3090041"/>
                  <a:gd name="connsiteX98" fmla="*/ 64376 w 1416264"/>
                  <a:gd name="connsiteY98" fmla="*/ 719270 h 3090041"/>
                  <a:gd name="connsiteX99" fmla="*/ 0 w 1416264"/>
                  <a:gd name="connsiteY99" fmla="*/ 719270 h 3090041"/>
                  <a:gd name="connsiteX100" fmla="*/ 1351889 w 1416264"/>
                  <a:gd name="connsiteY100" fmla="*/ 337458 h 3090041"/>
                  <a:gd name="connsiteX101" fmla="*/ 1416264 w 1416264"/>
                  <a:gd name="connsiteY101" fmla="*/ 337458 h 3090041"/>
                  <a:gd name="connsiteX102" fmla="*/ 1416264 w 1416264"/>
                  <a:gd name="connsiteY102" fmla="*/ 465270 h 3090041"/>
                  <a:gd name="connsiteX103" fmla="*/ 1351889 w 1416264"/>
                  <a:gd name="connsiteY103" fmla="*/ 465270 h 3090041"/>
                  <a:gd name="connsiteX104" fmla="*/ 0 w 1416264"/>
                  <a:gd name="connsiteY104" fmla="*/ 337458 h 3090041"/>
                  <a:gd name="connsiteX105" fmla="*/ 64376 w 1416264"/>
                  <a:gd name="connsiteY105" fmla="*/ 337458 h 3090041"/>
                  <a:gd name="connsiteX106" fmla="*/ 64376 w 1416264"/>
                  <a:gd name="connsiteY106" fmla="*/ 465270 h 3090041"/>
                  <a:gd name="connsiteX107" fmla="*/ 0 w 1416264"/>
                  <a:gd name="connsiteY107" fmla="*/ 465270 h 3090041"/>
                  <a:gd name="connsiteX108" fmla="*/ 1269750 w 1416264"/>
                  <a:gd name="connsiteY108" fmla="*/ 0 h 3090041"/>
                  <a:gd name="connsiteX109" fmla="*/ 1416264 w 1416264"/>
                  <a:gd name="connsiteY109" fmla="*/ 0 h 3090041"/>
                  <a:gd name="connsiteX110" fmla="*/ 1416264 w 1416264"/>
                  <a:gd name="connsiteY110" fmla="*/ 223970 h 3090041"/>
                  <a:gd name="connsiteX111" fmla="*/ 1351889 w 1416264"/>
                  <a:gd name="connsiteY111" fmla="*/ 223970 h 3090041"/>
                  <a:gd name="connsiteX112" fmla="*/ 1351889 w 1416264"/>
                  <a:gd name="connsiteY112" fmla="*/ 69020 h 3090041"/>
                  <a:gd name="connsiteX113" fmla="*/ 1269750 w 1416264"/>
                  <a:gd name="connsiteY113" fmla="*/ 69020 h 3090041"/>
                  <a:gd name="connsiteX114" fmla="*/ 1014623 w 1416264"/>
                  <a:gd name="connsiteY114" fmla="*/ 0 h 3090041"/>
                  <a:gd name="connsiteX115" fmla="*/ 1156262 w 1416264"/>
                  <a:gd name="connsiteY115" fmla="*/ 0 h 3090041"/>
                  <a:gd name="connsiteX116" fmla="*/ 1156262 w 1416264"/>
                  <a:gd name="connsiteY116" fmla="*/ 69020 h 3090041"/>
                  <a:gd name="connsiteX117" fmla="*/ 1014623 w 1416264"/>
                  <a:gd name="connsiteY117" fmla="*/ 69020 h 3090041"/>
                  <a:gd name="connsiteX118" fmla="*/ 759496 w 1416264"/>
                  <a:gd name="connsiteY118" fmla="*/ 0 h 3090041"/>
                  <a:gd name="connsiteX119" fmla="*/ 901135 w 1416264"/>
                  <a:gd name="connsiteY119" fmla="*/ 0 h 3090041"/>
                  <a:gd name="connsiteX120" fmla="*/ 901135 w 1416264"/>
                  <a:gd name="connsiteY120" fmla="*/ 69020 h 3090041"/>
                  <a:gd name="connsiteX121" fmla="*/ 759496 w 1416264"/>
                  <a:gd name="connsiteY121" fmla="*/ 69020 h 3090041"/>
                  <a:gd name="connsiteX122" fmla="*/ 504369 w 1416264"/>
                  <a:gd name="connsiteY122" fmla="*/ 0 h 3090041"/>
                  <a:gd name="connsiteX123" fmla="*/ 646008 w 1416264"/>
                  <a:gd name="connsiteY123" fmla="*/ 0 h 3090041"/>
                  <a:gd name="connsiteX124" fmla="*/ 646008 w 1416264"/>
                  <a:gd name="connsiteY124" fmla="*/ 69020 h 3090041"/>
                  <a:gd name="connsiteX125" fmla="*/ 504369 w 1416264"/>
                  <a:gd name="connsiteY125" fmla="*/ 69020 h 3090041"/>
                  <a:gd name="connsiteX126" fmla="*/ 249242 w 1416264"/>
                  <a:gd name="connsiteY126" fmla="*/ 0 h 3090041"/>
                  <a:gd name="connsiteX127" fmla="*/ 390881 w 1416264"/>
                  <a:gd name="connsiteY127" fmla="*/ 0 h 3090041"/>
                  <a:gd name="connsiteX128" fmla="*/ 390881 w 1416264"/>
                  <a:gd name="connsiteY128" fmla="*/ 69020 h 3090041"/>
                  <a:gd name="connsiteX129" fmla="*/ 249242 w 1416264"/>
                  <a:gd name="connsiteY129" fmla="*/ 69020 h 3090041"/>
                  <a:gd name="connsiteX130" fmla="*/ 0 w 1416264"/>
                  <a:gd name="connsiteY130" fmla="*/ 0 h 3090041"/>
                  <a:gd name="connsiteX131" fmla="*/ 135754 w 1416264"/>
                  <a:gd name="connsiteY131" fmla="*/ 0 h 3090041"/>
                  <a:gd name="connsiteX132" fmla="*/ 135754 w 1416264"/>
                  <a:gd name="connsiteY132" fmla="*/ 69020 h 3090041"/>
                  <a:gd name="connsiteX133" fmla="*/ 64376 w 1416264"/>
                  <a:gd name="connsiteY133" fmla="*/ 69020 h 3090041"/>
                  <a:gd name="connsiteX134" fmla="*/ 64376 w 1416264"/>
                  <a:gd name="connsiteY134" fmla="*/ 223970 h 3090041"/>
                  <a:gd name="connsiteX135" fmla="*/ 0 w 1416264"/>
                  <a:gd name="connsiteY135" fmla="*/ 223970 h 3090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16264" h="3090041">
                    <a:moveTo>
                      <a:pt x="1014623" y="3021020"/>
                    </a:moveTo>
                    <a:lnTo>
                      <a:pt x="1156262" y="3021020"/>
                    </a:lnTo>
                    <a:lnTo>
                      <a:pt x="1156262" y="3090041"/>
                    </a:lnTo>
                    <a:lnTo>
                      <a:pt x="1014623" y="3090041"/>
                    </a:lnTo>
                    <a:close/>
                    <a:moveTo>
                      <a:pt x="759496" y="3021020"/>
                    </a:moveTo>
                    <a:lnTo>
                      <a:pt x="901135" y="3021020"/>
                    </a:lnTo>
                    <a:lnTo>
                      <a:pt x="901135" y="3090041"/>
                    </a:lnTo>
                    <a:lnTo>
                      <a:pt x="759496" y="3090041"/>
                    </a:lnTo>
                    <a:close/>
                    <a:moveTo>
                      <a:pt x="504369" y="3021020"/>
                    </a:moveTo>
                    <a:lnTo>
                      <a:pt x="646008" y="3021020"/>
                    </a:lnTo>
                    <a:lnTo>
                      <a:pt x="646008" y="3090041"/>
                    </a:lnTo>
                    <a:lnTo>
                      <a:pt x="504369" y="3090041"/>
                    </a:lnTo>
                    <a:close/>
                    <a:moveTo>
                      <a:pt x="249242" y="3021020"/>
                    </a:moveTo>
                    <a:lnTo>
                      <a:pt x="390881" y="3021020"/>
                    </a:lnTo>
                    <a:lnTo>
                      <a:pt x="390881" y="3090041"/>
                    </a:lnTo>
                    <a:lnTo>
                      <a:pt x="249242" y="3090041"/>
                    </a:lnTo>
                    <a:close/>
                    <a:moveTo>
                      <a:pt x="1351889" y="2864758"/>
                    </a:moveTo>
                    <a:lnTo>
                      <a:pt x="1416264" y="2864758"/>
                    </a:lnTo>
                    <a:lnTo>
                      <a:pt x="1416264" y="3090041"/>
                    </a:lnTo>
                    <a:lnTo>
                      <a:pt x="1269750" y="3090041"/>
                    </a:lnTo>
                    <a:lnTo>
                      <a:pt x="1269750" y="3021020"/>
                    </a:lnTo>
                    <a:lnTo>
                      <a:pt x="1351889" y="3021020"/>
                    </a:lnTo>
                    <a:close/>
                    <a:moveTo>
                      <a:pt x="0" y="2864758"/>
                    </a:moveTo>
                    <a:lnTo>
                      <a:pt x="64376" y="2864758"/>
                    </a:lnTo>
                    <a:lnTo>
                      <a:pt x="64376" y="3021020"/>
                    </a:lnTo>
                    <a:lnTo>
                      <a:pt x="135754" y="3021020"/>
                    </a:lnTo>
                    <a:lnTo>
                      <a:pt x="135754" y="3090041"/>
                    </a:lnTo>
                    <a:lnTo>
                      <a:pt x="0" y="3090041"/>
                    </a:lnTo>
                    <a:close/>
                    <a:moveTo>
                      <a:pt x="1351889" y="2610758"/>
                    </a:moveTo>
                    <a:lnTo>
                      <a:pt x="1416264" y="2610758"/>
                    </a:lnTo>
                    <a:lnTo>
                      <a:pt x="1416264" y="2751270"/>
                    </a:lnTo>
                    <a:lnTo>
                      <a:pt x="1351889" y="2751270"/>
                    </a:lnTo>
                    <a:close/>
                    <a:moveTo>
                      <a:pt x="0" y="2610758"/>
                    </a:moveTo>
                    <a:lnTo>
                      <a:pt x="64376" y="2610758"/>
                    </a:lnTo>
                    <a:lnTo>
                      <a:pt x="64376" y="2751270"/>
                    </a:lnTo>
                    <a:lnTo>
                      <a:pt x="0" y="2751270"/>
                    </a:lnTo>
                    <a:close/>
                    <a:moveTo>
                      <a:pt x="1351889" y="2356758"/>
                    </a:moveTo>
                    <a:lnTo>
                      <a:pt x="1416264" y="2356758"/>
                    </a:lnTo>
                    <a:lnTo>
                      <a:pt x="1416264" y="2497270"/>
                    </a:lnTo>
                    <a:lnTo>
                      <a:pt x="1351889" y="2497270"/>
                    </a:lnTo>
                    <a:close/>
                    <a:moveTo>
                      <a:pt x="0" y="2356758"/>
                    </a:moveTo>
                    <a:lnTo>
                      <a:pt x="64376" y="2356758"/>
                    </a:lnTo>
                    <a:lnTo>
                      <a:pt x="64376" y="2497270"/>
                    </a:lnTo>
                    <a:lnTo>
                      <a:pt x="0" y="2497270"/>
                    </a:lnTo>
                    <a:close/>
                    <a:moveTo>
                      <a:pt x="1351889" y="2102758"/>
                    </a:moveTo>
                    <a:lnTo>
                      <a:pt x="1416264" y="2102758"/>
                    </a:lnTo>
                    <a:lnTo>
                      <a:pt x="1416264" y="2243270"/>
                    </a:lnTo>
                    <a:lnTo>
                      <a:pt x="1351889" y="2243270"/>
                    </a:lnTo>
                    <a:close/>
                    <a:moveTo>
                      <a:pt x="0" y="2102758"/>
                    </a:moveTo>
                    <a:lnTo>
                      <a:pt x="64376" y="2102758"/>
                    </a:lnTo>
                    <a:lnTo>
                      <a:pt x="64376" y="2243270"/>
                    </a:lnTo>
                    <a:lnTo>
                      <a:pt x="0" y="2243270"/>
                    </a:lnTo>
                    <a:close/>
                    <a:moveTo>
                      <a:pt x="1351889" y="1848758"/>
                    </a:moveTo>
                    <a:lnTo>
                      <a:pt x="1416264" y="1848758"/>
                    </a:lnTo>
                    <a:lnTo>
                      <a:pt x="1416264" y="1989270"/>
                    </a:lnTo>
                    <a:lnTo>
                      <a:pt x="1351889" y="1989270"/>
                    </a:lnTo>
                    <a:close/>
                    <a:moveTo>
                      <a:pt x="0" y="1848758"/>
                    </a:moveTo>
                    <a:lnTo>
                      <a:pt x="64376" y="1848758"/>
                    </a:lnTo>
                    <a:lnTo>
                      <a:pt x="64376" y="1989270"/>
                    </a:lnTo>
                    <a:lnTo>
                      <a:pt x="0" y="1989270"/>
                    </a:lnTo>
                    <a:close/>
                    <a:moveTo>
                      <a:pt x="1351889" y="1594758"/>
                    </a:moveTo>
                    <a:lnTo>
                      <a:pt x="1416264" y="1594758"/>
                    </a:lnTo>
                    <a:lnTo>
                      <a:pt x="1416264" y="1735270"/>
                    </a:lnTo>
                    <a:lnTo>
                      <a:pt x="1351889" y="1735270"/>
                    </a:lnTo>
                    <a:close/>
                    <a:moveTo>
                      <a:pt x="0" y="1594758"/>
                    </a:moveTo>
                    <a:lnTo>
                      <a:pt x="64376" y="1594758"/>
                    </a:lnTo>
                    <a:lnTo>
                      <a:pt x="64376" y="1735270"/>
                    </a:lnTo>
                    <a:lnTo>
                      <a:pt x="0" y="1735270"/>
                    </a:lnTo>
                    <a:close/>
                    <a:moveTo>
                      <a:pt x="1351889" y="1340758"/>
                    </a:moveTo>
                    <a:lnTo>
                      <a:pt x="1416264" y="1340758"/>
                    </a:lnTo>
                    <a:lnTo>
                      <a:pt x="1416264" y="1481270"/>
                    </a:lnTo>
                    <a:lnTo>
                      <a:pt x="1351889" y="1481270"/>
                    </a:lnTo>
                    <a:close/>
                    <a:moveTo>
                      <a:pt x="0" y="1340758"/>
                    </a:moveTo>
                    <a:lnTo>
                      <a:pt x="64376" y="1340758"/>
                    </a:lnTo>
                    <a:lnTo>
                      <a:pt x="64376" y="1481270"/>
                    </a:lnTo>
                    <a:lnTo>
                      <a:pt x="0" y="1481270"/>
                    </a:lnTo>
                    <a:close/>
                    <a:moveTo>
                      <a:pt x="1351889" y="1086758"/>
                    </a:moveTo>
                    <a:lnTo>
                      <a:pt x="1416264" y="1086758"/>
                    </a:lnTo>
                    <a:lnTo>
                      <a:pt x="1416264" y="1227270"/>
                    </a:lnTo>
                    <a:lnTo>
                      <a:pt x="1351889" y="1227270"/>
                    </a:lnTo>
                    <a:close/>
                    <a:moveTo>
                      <a:pt x="0" y="1086758"/>
                    </a:moveTo>
                    <a:lnTo>
                      <a:pt x="64376" y="1086758"/>
                    </a:lnTo>
                    <a:lnTo>
                      <a:pt x="64376" y="1227270"/>
                    </a:lnTo>
                    <a:lnTo>
                      <a:pt x="0" y="1227270"/>
                    </a:lnTo>
                    <a:close/>
                    <a:moveTo>
                      <a:pt x="1351889" y="832758"/>
                    </a:moveTo>
                    <a:lnTo>
                      <a:pt x="1416264" y="832758"/>
                    </a:lnTo>
                    <a:lnTo>
                      <a:pt x="1416264" y="973270"/>
                    </a:lnTo>
                    <a:lnTo>
                      <a:pt x="1351889" y="973270"/>
                    </a:lnTo>
                    <a:close/>
                    <a:moveTo>
                      <a:pt x="0" y="832758"/>
                    </a:moveTo>
                    <a:lnTo>
                      <a:pt x="64376" y="832758"/>
                    </a:lnTo>
                    <a:lnTo>
                      <a:pt x="64376" y="973270"/>
                    </a:lnTo>
                    <a:lnTo>
                      <a:pt x="0" y="973270"/>
                    </a:lnTo>
                    <a:close/>
                    <a:moveTo>
                      <a:pt x="1351889" y="578758"/>
                    </a:moveTo>
                    <a:lnTo>
                      <a:pt x="1416264" y="578758"/>
                    </a:lnTo>
                    <a:lnTo>
                      <a:pt x="1416264" y="719270"/>
                    </a:lnTo>
                    <a:lnTo>
                      <a:pt x="1351889" y="719270"/>
                    </a:lnTo>
                    <a:close/>
                    <a:moveTo>
                      <a:pt x="0" y="578758"/>
                    </a:moveTo>
                    <a:lnTo>
                      <a:pt x="64376" y="578758"/>
                    </a:lnTo>
                    <a:lnTo>
                      <a:pt x="64376" y="719270"/>
                    </a:lnTo>
                    <a:lnTo>
                      <a:pt x="0" y="719270"/>
                    </a:lnTo>
                    <a:close/>
                    <a:moveTo>
                      <a:pt x="1351889" y="337458"/>
                    </a:moveTo>
                    <a:lnTo>
                      <a:pt x="1416264" y="337458"/>
                    </a:lnTo>
                    <a:lnTo>
                      <a:pt x="1416264" y="465270"/>
                    </a:lnTo>
                    <a:lnTo>
                      <a:pt x="1351889" y="465270"/>
                    </a:lnTo>
                    <a:close/>
                    <a:moveTo>
                      <a:pt x="0" y="337458"/>
                    </a:moveTo>
                    <a:lnTo>
                      <a:pt x="64376" y="337458"/>
                    </a:lnTo>
                    <a:lnTo>
                      <a:pt x="64376" y="465270"/>
                    </a:lnTo>
                    <a:lnTo>
                      <a:pt x="0" y="465270"/>
                    </a:lnTo>
                    <a:close/>
                    <a:moveTo>
                      <a:pt x="1269750" y="0"/>
                    </a:moveTo>
                    <a:lnTo>
                      <a:pt x="1416264" y="0"/>
                    </a:lnTo>
                    <a:lnTo>
                      <a:pt x="1416264" y="223970"/>
                    </a:lnTo>
                    <a:lnTo>
                      <a:pt x="1351889" y="223970"/>
                    </a:lnTo>
                    <a:lnTo>
                      <a:pt x="1351889" y="69020"/>
                    </a:lnTo>
                    <a:lnTo>
                      <a:pt x="1269750" y="69020"/>
                    </a:lnTo>
                    <a:close/>
                    <a:moveTo>
                      <a:pt x="1014623" y="0"/>
                    </a:moveTo>
                    <a:lnTo>
                      <a:pt x="1156262" y="0"/>
                    </a:lnTo>
                    <a:lnTo>
                      <a:pt x="1156262" y="69020"/>
                    </a:lnTo>
                    <a:lnTo>
                      <a:pt x="1014623" y="69020"/>
                    </a:lnTo>
                    <a:close/>
                    <a:moveTo>
                      <a:pt x="759496" y="0"/>
                    </a:moveTo>
                    <a:lnTo>
                      <a:pt x="901135" y="0"/>
                    </a:lnTo>
                    <a:lnTo>
                      <a:pt x="901135" y="69020"/>
                    </a:lnTo>
                    <a:lnTo>
                      <a:pt x="759496" y="69020"/>
                    </a:lnTo>
                    <a:close/>
                    <a:moveTo>
                      <a:pt x="504369" y="0"/>
                    </a:moveTo>
                    <a:lnTo>
                      <a:pt x="646008" y="0"/>
                    </a:lnTo>
                    <a:lnTo>
                      <a:pt x="646008" y="69020"/>
                    </a:lnTo>
                    <a:lnTo>
                      <a:pt x="504369" y="69020"/>
                    </a:lnTo>
                    <a:close/>
                    <a:moveTo>
                      <a:pt x="249242" y="0"/>
                    </a:moveTo>
                    <a:lnTo>
                      <a:pt x="390881" y="0"/>
                    </a:lnTo>
                    <a:lnTo>
                      <a:pt x="390881" y="69020"/>
                    </a:lnTo>
                    <a:lnTo>
                      <a:pt x="249242" y="69020"/>
                    </a:lnTo>
                    <a:close/>
                    <a:moveTo>
                      <a:pt x="0" y="0"/>
                    </a:moveTo>
                    <a:lnTo>
                      <a:pt x="135754" y="0"/>
                    </a:lnTo>
                    <a:lnTo>
                      <a:pt x="135754" y="69020"/>
                    </a:lnTo>
                    <a:lnTo>
                      <a:pt x="64376" y="69020"/>
                    </a:lnTo>
                    <a:lnTo>
                      <a:pt x="64376" y="223970"/>
                    </a:lnTo>
                    <a:lnTo>
                      <a:pt x="0" y="223970"/>
                    </a:lnTo>
                    <a:close/>
                  </a:path>
                </a:pathLst>
              </a:cu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xmlns="" id="{15BB7DFE-E846-4144-96BD-2AEF68F2A14D}"/>
                  </a:ext>
                </a:extLst>
              </p:cNvPr>
              <p:cNvSpPr/>
              <p:nvPr/>
            </p:nvSpPr>
            <p:spPr>
              <a:xfrm>
                <a:off x="19845628" y="1400320"/>
                <a:ext cx="40586" cy="203872"/>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xmlns="" id="{8706CD07-308E-475C-926B-20234527C209}"/>
                  </a:ext>
                </a:extLst>
              </p:cNvPr>
              <p:cNvSpPr/>
              <p:nvPr/>
            </p:nvSpPr>
            <p:spPr>
              <a:xfrm>
                <a:off x="19891719" y="1380499"/>
                <a:ext cx="40586" cy="223693"/>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Magnifying_Glass2">
                <a:extLst>
                  <a:ext uri="{FF2B5EF4-FFF2-40B4-BE49-F238E27FC236}">
                    <a16:creationId xmlns:a16="http://schemas.microsoft.com/office/drawing/2014/main" xmlns="" id="{F8267872-2D90-48A0-B587-E635BC4CB503}"/>
                  </a:ext>
                </a:extLst>
              </p:cNvPr>
              <p:cNvSpPr>
                <a:spLocks noChangeAspect="1" noEditPoints="1"/>
              </p:cNvSpPr>
              <p:nvPr>
                <p:custDataLst>
                  <p:tags r:id="rId7"/>
                </p:custDataLst>
              </p:nvPr>
            </p:nvSpPr>
            <p:spPr bwMode="auto">
              <a:xfrm rot="537060">
                <a:off x="19758316" y="1524070"/>
                <a:ext cx="102012" cy="102012"/>
              </a:xfrm>
              <a:custGeom>
                <a:avLst/>
                <a:gdLst>
                  <a:gd name="T0" fmla="*/ 634 w 896"/>
                  <a:gd name="T1" fmla="*/ 514 h 896"/>
                  <a:gd name="T2" fmla="*/ 623 w 896"/>
                  <a:gd name="T3" fmla="*/ 503 h 896"/>
                  <a:gd name="T4" fmla="*/ 619 w 896"/>
                  <a:gd name="T5" fmla="*/ 500 h 896"/>
                  <a:gd name="T6" fmla="*/ 665 w 896"/>
                  <a:gd name="T7" fmla="*/ 332 h 896"/>
                  <a:gd name="T8" fmla="*/ 332 w 896"/>
                  <a:gd name="T9" fmla="*/ 0 h 896"/>
                  <a:gd name="T10" fmla="*/ 0 w 896"/>
                  <a:gd name="T11" fmla="*/ 332 h 896"/>
                  <a:gd name="T12" fmla="*/ 332 w 896"/>
                  <a:gd name="T13" fmla="*/ 665 h 896"/>
                  <a:gd name="T14" fmla="*/ 499 w 896"/>
                  <a:gd name="T15" fmla="*/ 620 h 896"/>
                  <a:gd name="T16" fmla="*/ 502 w 896"/>
                  <a:gd name="T17" fmla="*/ 624 h 896"/>
                  <a:gd name="T18" fmla="*/ 514 w 896"/>
                  <a:gd name="T19" fmla="*/ 635 h 896"/>
                  <a:gd name="T20" fmla="*/ 583 w 896"/>
                  <a:gd name="T21" fmla="*/ 584 h 896"/>
                  <a:gd name="T22" fmla="*/ 634 w 896"/>
                  <a:gd name="T23" fmla="*/ 514 h 896"/>
                  <a:gd name="T24" fmla="*/ 332 w 896"/>
                  <a:gd name="T25" fmla="*/ 564 h 896"/>
                  <a:gd name="T26" fmla="*/ 100 w 896"/>
                  <a:gd name="T27" fmla="*/ 332 h 896"/>
                  <a:gd name="T28" fmla="*/ 332 w 896"/>
                  <a:gd name="T29" fmla="*/ 100 h 896"/>
                  <a:gd name="T30" fmla="*/ 564 w 896"/>
                  <a:gd name="T31" fmla="*/ 332 h 896"/>
                  <a:gd name="T32" fmla="*/ 332 w 896"/>
                  <a:gd name="T33" fmla="*/ 564 h 896"/>
                  <a:gd name="T34" fmla="*/ 860 w 896"/>
                  <a:gd name="T35" fmla="*/ 740 h 896"/>
                  <a:gd name="T36" fmla="*/ 657 w 896"/>
                  <a:gd name="T37" fmla="*/ 537 h 896"/>
                  <a:gd name="T38" fmla="*/ 604 w 896"/>
                  <a:gd name="T39" fmla="*/ 606 h 896"/>
                  <a:gd name="T40" fmla="*/ 537 w 896"/>
                  <a:gd name="T41" fmla="*/ 658 h 896"/>
                  <a:gd name="T42" fmla="*/ 739 w 896"/>
                  <a:gd name="T43" fmla="*/ 860 h 896"/>
                  <a:gd name="T44" fmla="*/ 798 w 896"/>
                  <a:gd name="T45" fmla="*/ 798 h 896"/>
                  <a:gd name="T46" fmla="*/ 860 w 896"/>
                  <a:gd name="T47" fmla="*/ 740 h 896"/>
                  <a:gd name="T48" fmla="*/ 881 w 896"/>
                  <a:gd name="T49" fmla="*/ 769 h 896"/>
                  <a:gd name="T50" fmla="*/ 828 w 896"/>
                  <a:gd name="T51" fmla="*/ 831 h 896"/>
                  <a:gd name="T52" fmla="*/ 769 w 896"/>
                  <a:gd name="T53" fmla="*/ 882 h 896"/>
                  <a:gd name="T54" fmla="*/ 864 w 896"/>
                  <a:gd name="T55" fmla="*/ 865 h 896"/>
                  <a:gd name="T56" fmla="*/ 881 w 896"/>
                  <a:gd name="T57" fmla="*/ 769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96" h="896">
                    <a:moveTo>
                      <a:pt x="634" y="514"/>
                    </a:moveTo>
                    <a:lnTo>
                      <a:pt x="623" y="503"/>
                    </a:lnTo>
                    <a:cubicBezTo>
                      <a:pt x="622" y="502"/>
                      <a:pt x="621" y="501"/>
                      <a:pt x="619" y="500"/>
                    </a:cubicBezTo>
                    <a:cubicBezTo>
                      <a:pt x="648" y="451"/>
                      <a:pt x="665" y="393"/>
                      <a:pt x="665" y="332"/>
                    </a:cubicBezTo>
                    <a:cubicBezTo>
                      <a:pt x="665" y="149"/>
                      <a:pt x="516" y="0"/>
                      <a:pt x="332" y="0"/>
                    </a:cubicBezTo>
                    <a:cubicBezTo>
                      <a:pt x="149" y="0"/>
                      <a:pt x="0" y="149"/>
                      <a:pt x="0" y="332"/>
                    </a:cubicBezTo>
                    <a:cubicBezTo>
                      <a:pt x="0" y="516"/>
                      <a:pt x="149" y="665"/>
                      <a:pt x="332" y="665"/>
                    </a:cubicBezTo>
                    <a:cubicBezTo>
                      <a:pt x="393" y="665"/>
                      <a:pt x="450" y="648"/>
                      <a:pt x="499" y="620"/>
                    </a:cubicBezTo>
                    <a:cubicBezTo>
                      <a:pt x="500" y="621"/>
                      <a:pt x="501" y="622"/>
                      <a:pt x="502" y="624"/>
                    </a:cubicBezTo>
                    <a:lnTo>
                      <a:pt x="514" y="635"/>
                    </a:lnTo>
                    <a:cubicBezTo>
                      <a:pt x="536" y="622"/>
                      <a:pt x="565" y="603"/>
                      <a:pt x="583" y="584"/>
                    </a:cubicBezTo>
                    <a:cubicBezTo>
                      <a:pt x="602" y="565"/>
                      <a:pt x="621" y="536"/>
                      <a:pt x="634" y="514"/>
                    </a:cubicBezTo>
                    <a:close/>
                    <a:moveTo>
                      <a:pt x="332" y="564"/>
                    </a:moveTo>
                    <a:cubicBezTo>
                      <a:pt x="204" y="564"/>
                      <a:pt x="100" y="460"/>
                      <a:pt x="100" y="332"/>
                    </a:cubicBezTo>
                    <a:cubicBezTo>
                      <a:pt x="100" y="204"/>
                      <a:pt x="204" y="100"/>
                      <a:pt x="332" y="100"/>
                    </a:cubicBezTo>
                    <a:cubicBezTo>
                      <a:pt x="460" y="100"/>
                      <a:pt x="564" y="204"/>
                      <a:pt x="564" y="332"/>
                    </a:cubicBezTo>
                    <a:cubicBezTo>
                      <a:pt x="564" y="460"/>
                      <a:pt x="460" y="564"/>
                      <a:pt x="332" y="564"/>
                    </a:cubicBezTo>
                    <a:close/>
                    <a:moveTo>
                      <a:pt x="860" y="740"/>
                    </a:moveTo>
                    <a:lnTo>
                      <a:pt x="657" y="537"/>
                    </a:lnTo>
                    <a:cubicBezTo>
                      <a:pt x="648" y="554"/>
                      <a:pt x="633" y="577"/>
                      <a:pt x="604" y="606"/>
                    </a:cubicBezTo>
                    <a:cubicBezTo>
                      <a:pt x="576" y="634"/>
                      <a:pt x="554" y="649"/>
                      <a:pt x="537" y="658"/>
                    </a:cubicBezTo>
                    <a:lnTo>
                      <a:pt x="739" y="860"/>
                    </a:lnTo>
                    <a:cubicBezTo>
                      <a:pt x="756" y="841"/>
                      <a:pt x="780" y="816"/>
                      <a:pt x="798" y="798"/>
                    </a:cubicBezTo>
                    <a:cubicBezTo>
                      <a:pt x="817" y="779"/>
                      <a:pt x="842" y="756"/>
                      <a:pt x="860" y="740"/>
                    </a:cubicBezTo>
                    <a:close/>
                    <a:moveTo>
                      <a:pt x="881" y="769"/>
                    </a:moveTo>
                    <a:cubicBezTo>
                      <a:pt x="871" y="784"/>
                      <a:pt x="855" y="805"/>
                      <a:pt x="828" y="831"/>
                    </a:cubicBezTo>
                    <a:cubicBezTo>
                      <a:pt x="803" y="856"/>
                      <a:pt x="784" y="872"/>
                      <a:pt x="769" y="882"/>
                    </a:cubicBezTo>
                    <a:cubicBezTo>
                      <a:pt x="800" y="896"/>
                      <a:pt x="838" y="890"/>
                      <a:pt x="864" y="865"/>
                    </a:cubicBezTo>
                    <a:cubicBezTo>
                      <a:pt x="890" y="839"/>
                      <a:pt x="896" y="801"/>
                      <a:pt x="881" y="769"/>
                    </a:cubicBezTo>
                    <a:close/>
                  </a:path>
                </a:pathLst>
              </a:custGeom>
              <a:solidFill>
                <a:srgbClr val="215D6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1" name="Rectangle 60"/>
            <p:cNvSpPr/>
            <p:nvPr/>
          </p:nvSpPr>
          <p:spPr>
            <a:xfrm>
              <a:off x="18944465" y="1232406"/>
              <a:ext cx="1908000" cy="468000"/>
            </a:xfrm>
            <a:prstGeom prst="rect">
              <a:avLst/>
            </a:prstGeom>
            <a:solidFill>
              <a:schemeClr val="bg1">
                <a:alpha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62" name="Rectangle 61"/>
            <p:cNvSpPr/>
            <p:nvPr/>
          </p:nvSpPr>
          <p:spPr>
            <a:xfrm>
              <a:off x="20216726" y="27039"/>
              <a:ext cx="648000" cy="1196259"/>
            </a:xfrm>
            <a:prstGeom prst="rect">
              <a:avLst/>
            </a:prstGeom>
            <a:solidFill>
              <a:schemeClr val="bg1">
                <a:alpha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97" name="Rectangle 96"/>
            <p:cNvSpPr/>
            <p:nvPr/>
          </p:nvSpPr>
          <p:spPr>
            <a:xfrm>
              <a:off x="18944464" y="27039"/>
              <a:ext cx="648000" cy="1196259"/>
            </a:xfrm>
            <a:prstGeom prst="rect">
              <a:avLst/>
            </a:prstGeom>
            <a:solidFill>
              <a:schemeClr val="bg1">
                <a:alpha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63" name="Left-Right Arrow 62"/>
            <p:cNvSpPr/>
            <p:nvPr/>
          </p:nvSpPr>
          <p:spPr>
            <a:xfrm>
              <a:off x="19172498" y="968245"/>
              <a:ext cx="1458547" cy="218097"/>
            </a:xfrm>
            <a:prstGeom prst="leftRightArrow">
              <a:avLst/>
            </a:prstGeom>
            <a:solidFill>
              <a:schemeClr val="bg1">
                <a:lumMod val="85000"/>
              </a:schemeClr>
            </a:solidFill>
            <a:ln>
              <a:solidFill>
                <a:schemeClr val="bg1">
                  <a:lumMod val="65000"/>
                </a:schemeClr>
              </a:solidFill>
            </a:ln>
          </p:spPr>
          <p:style>
            <a:lnRef idx="2">
              <a:scrgbClr r="0" g="0" b="0"/>
            </a:lnRef>
            <a:fillRef idx="1">
              <a:scrgbClr r="0" g="0" b="0"/>
            </a:fillRef>
            <a:effectRef idx="0">
              <a:schemeClr val="accent2">
                <a:tint val="60000"/>
                <a:hueOff val="0"/>
                <a:satOff val="0"/>
                <a:lumOff val="0"/>
                <a:alphaOff val="0"/>
              </a:schemeClr>
            </a:effectRef>
            <a:fontRef idx="minor">
              <a:schemeClr val="dk1">
                <a:hueOff val="0"/>
                <a:satOff val="0"/>
                <a:lumOff val="0"/>
                <a:alphaOff val="0"/>
              </a:schemeClr>
            </a:fontRef>
          </p:style>
          <p:txBody>
            <a:bodyPr anchor="ctr" anchorCtr="0"/>
            <a:lstStyle/>
            <a:p>
              <a:pPr algn="ctr"/>
              <a:r>
                <a:rPr lang="en-US" sz="400" b="1" dirty="0" smtClean="0">
                  <a:latin typeface="Calibri" panose="020F0502020204030204" pitchFamily="34" charset="0"/>
                </a:rPr>
                <a:t>Analytics: User, Geography and Network topology</a:t>
              </a:r>
              <a:endParaRPr lang="en-US" sz="400" b="1" dirty="0">
                <a:latin typeface="Calibri" panose="020F0502020204030204" pitchFamily="34" charset="0"/>
              </a:endParaRPr>
            </a:p>
          </p:txBody>
        </p:sp>
      </p:grpSp>
      <p:sp>
        <p:nvSpPr>
          <p:cNvPr id="98" name="Rectángulo 97"/>
          <p:cNvSpPr/>
          <p:nvPr/>
        </p:nvSpPr>
        <p:spPr>
          <a:xfrm>
            <a:off x="-273727" y="-139987"/>
            <a:ext cx="892668" cy="636814"/>
          </a:xfrm>
          <a:prstGeom prst="rect">
            <a:avLst/>
          </a:prstGeom>
          <a:solidFill>
            <a:srgbClr val="9AAE04"/>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6000" dirty="0" smtClean="0"/>
              <a:t>*</a:t>
            </a:r>
            <a:endParaRPr lang="es-ES_tradnl" sz="6000" dirty="0"/>
          </a:p>
        </p:txBody>
      </p:sp>
    </p:spTree>
    <p:extLst>
      <p:ext uri="{BB962C8B-B14F-4D97-AF65-F5344CB8AC3E}">
        <p14:creationId xmlns:p14="http://schemas.microsoft.com/office/powerpoint/2010/main" val="3620479381"/>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a:spcBef>
                <a:spcPts val="3200"/>
              </a:spcBef>
            </a:pPr>
            <a:r>
              <a:rPr lang="en-US" sz="4000" b="1" cap="all" dirty="0" smtClean="0">
                <a:solidFill>
                  <a:prstClr val="black"/>
                </a:solidFill>
                <a:latin typeface="Calibri" panose="020F0502020204030204" pitchFamily="34" charset="0"/>
              </a:rPr>
              <a:t>Network </a:t>
            </a:r>
            <a:r>
              <a:rPr lang="en-US" sz="4000" b="1" cap="all" dirty="0">
                <a:solidFill>
                  <a:prstClr val="black"/>
                </a:solidFill>
                <a:latin typeface="Calibri" panose="020F0502020204030204" pitchFamily="34" charset="0"/>
              </a:rPr>
              <a:t>monitoring implementation and customer experience </a:t>
            </a:r>
          </a:p>
        </p:txBody>
      </p:sp>
      <p:sp>
        <p:nvSpPr>
          <p:cNvPr id="6"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References</a:t>
            </a:r>
            <a:endParaRPr lang="en-US" altLang="es-ES" sz="2400" b="1" dirty="0">
              <a:solidFill>
                <a:srgbClr val="A6A6A6"/>
              </a:solidFill>
              <a:latin typeface="Calibri" panose="020F0502020204030204" pitchFamily="34" charset="0"/>
            </a:endParaRPr>
          </a:p>
        </p:txBody>
      </p:sp>
      <p:sp>
        <p:nvSpPr>
          <p:cNvPr id="7" name="TextBox 6"/>
          <p:cNvSpPr txBox="1"/>
          <p:nvPr/>
        </p:nvSpPr>
        <p:spPr>
          <a:xfrm>
            <a:off x="1390800" y="1923150"/>
            <a:ext cx="21583500" cy="584775"/>
          </a:xfrm>
          <a:prstGeom prst="rect">
            <a:avLst/>
          </a:prstGeom>
          <a:noFill/>
        </p:spPr>
        <p:txBody>
          <a:bodyPr wrap="square" rtlCol="0">
            <a:spAutoFit/>
          </a:bodyPr>
          <a:lstStyle/>
          <a:p>
            <a:r>
              <a:rPr lang="en-US" sz="3200" b="1" dirty="0" smtClean="0">
                <a:latin typeface="Calibri" panose="020F0502020204030204" pitchFamily="34" charset="0"/>
              </a:rPr>
              <a:t>Social Network QoE Indicator</a:t>
            </a:r>
            <a:endParaRPr lang="en-US" sz="3200" b="1" dirty="0">
              <a:latin typeface="Calibri" panose="020F0502020204030204" pitchFamily="34" charset="0"/>
              <a:cs typeface="Arial" panose="020B0604020202020204" pitchFamily="34" charset="0"/>
            </a:endParaRPr>
          </a:p>
        </p:txBody>
      </p:sp>
      <p:grpSp>
        <p:nvGrpSpPr>
          <p:cNvPr id="65" name="Analytics14" descr="{&quot;Key&quot;:&quot;POWER_USER_SHAPE_ICON&quot;,&quot;Value&quot;:&quot;POWER_USER_SHAPE_ICON_STYLE_1&quot;}"/>
          <p:cNvGrpSpPr>
            <a:grpSpLocks noChangeAspect="1"/>
          </p:cNvGrpSpPr>
          <p:nvPr>
            <p:custDataLst>
              <p:tags r:id="rId2"/>
            </p:custDataLst>
          </p:nvPr>
        </p:nvGrpSpPr>
        <p:grpSpPr>
          <a:xfrm>
            <a:off x="11068203" y="5749851"/>
            <a:ext cx="850725" cy="570003"/>
            <a:chOff x="4683125" y="7820025"/>
            <a:chExt cx="1449388" cy="1243013"/>
          </a:xfrm>
          <a:solidFill>
            <a:schemeClr val="bg1"/>
          </a:solidFill>
        </p:grpSpPr>
        <p:sp>
          <p:nvSpPr>
            <p:cNvPr id="66" name="Rectangle 384"/>
            <p:cNvSpPr>
              <a:spLocks noChangeArrowheads="1"/>
            </p:cNvSpPr>
            <p:nvPr/>
          </p:nvSpPr>
          <p:spPr bwMode="auto">
            <a:xfrm>
              <a:off x="5497513" y="8212138"/>
              <a:ext cx="69850" cy="325438"/>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7" name="Rectangle 385"/>
            <p:cNvSpPr>
              <a:spLocks noChangeArrowheads="1"/>
            </p:cNvSpPr>
            <p:nvPr/>
          </p:nvSpPr>
          <p:spPr bwMode="auto">
            <a:xfrm>
              <a:off x="5610225" y="8166100"/>
              <a:ext cx="68263" cy="3714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8" name="Rectangle 386"/>
            <p:cNvSpPr>
              <a:spLocks noChangeArrowheads="1"/>
            </p:cNvSpPr>
            <p:nvPr/>
          </p:nvSpPr>
          <p:spPr bwMode="auto">
            <a:xfrm>
              <a:off x="5722938" y="8099425"/>
              <a:ext cx="68263" cy="4381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9" name="Rectangle 387"/>
            <p:cNvSpPr>
              <a:spLocks noChangeArrowheads="1"/>
            </p:cNvSpPr>
            <p:nvPr/>
          </p:nvSpPr>
          <p:spPr bwMode="auto">
            <a:xfrm>
              <a:off x="5834063" y="8240713"/>
              <a:ext cx="68263" cy="296863"/>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70" name="Rectangle 388"/>
            <p:cNvSpPr>
              <a:spLocks noChangeArrowheads="1"/>
            </p:cNvSpPr>
            <p:nvPr/>
          </p:nvSpPr>
          <p:spPr bwMode="auto">
            <a:xfrm>
              <a:off x="5945188" y="8166100"/>
              <a:ext cx="68263" cy="3714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71" name="Freeform 389"/>
            <p:cNvSpPr>
              <a:spLocks/>
            </p:cNvSpPr>
            <p:nvPr/>
          </p:nvSpPr>
          <p:spPr bwMode="auto">
            <a:xfrm>
              <a:off x="5486400" y="7985125"/>
              <a:ext cx="539750" cy="214313"/>
            </a:xfrm>
            <a:custGeom>
              <a:avLst/>
              <a:gdLst>
                <a:gd name="T0" fmla="*/ 174 w 340"/>
                <a:gd name="T1" fmla="*/ 24 h 135"/>
                <a:gd name="T2" fmla="*/ 243 w 340"/>
                <a:gd name="T3" fmla="*/ 135 h 135"/>
                <a:gd name="T4" fmla="*/ 313 w 340"/>
                <a:gd name="T5" fmla="*/ 61 h 135"/>
                <a:gd name="T6" fmla="*/ 329 w 340"/>
                <a:gd name="T7" fmla="*/ 72 h 135"/>
                <a:gd name="T8" fmla="*/ 340 w 340"/>
                <a:gd name="T9" fmla="*/ 10 h 135"/>
                <a:gd name="T10" fmla="*/ 282 w 340"/>
                <a:gd name="T11" fmla="*/ 37 h 135"/>
                <a:gd name="T12" fmla="*/ 299 w 340"/>
                <a:gd name="T13" fmla="*/ 50 h 135"/>
                <a:gd name="T14" fmla="*/ 246 w 340"/>
                <a:gd name="T15" fmla="*/ 108 h 135"/>
                <a:gd name="T16" fmla="*/ 181 w 340"/>
                <a:gd name="T17" fmla="*/ 0 h 135"/>
                <a:gd name="T18" fmla="*/ 0 w 340"/>
                <a:gd name="T19" fmla="*/ 97 h 135"/>
                <a:gd name="T20" fmla="*/ 8 w 340"/>
                <a:gd name="T21" fmla="*/ 113 h 135"/>
                <a:gd name="T22" fmla="*/ 174 w 340"/>
                <a:gd name="T23" fmla="*/ 2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135">
                  <a:moveTo>
                    <a:pt x="174" y="24"/>
                  </a:moveTo>
                  <a:lnTo>
                    <a:pt x="243" y="135"/>
                  </a:lnTo>
                  <a:lnTo>
                    <a:pt x="313" y="61"/>
                  </a:lnTo>
                  <a:lnTo>
                    <a:pt x="329" y="72"/>
                  </a:lnTo>
                  <a:lnTo>
                    <a:pt x="340" y="10"/>
                  </a:lnTo>
                  <a:lnTo>
                    <a:pt x="282" y="37"/>
                  </a:lnTo>
                  <a:lnTo>
                    <a:pt x="299" y="50"/>
                  </a:lnTo>
                  <a:lnTo>
                    <a:pt x="246" y="108"/>
                  </a:lnTo>
                  <a:lnTo>
                    <a:pt x="181" y="0"/>
                  </a:lnTo>
                  <a:lnTo>
                    <a:pt x="0" y="97"/>
                  </a:lnTo>
                  <a:lnTo>
                    <a:pt x="8" y="113"/>
                  </a:lnTo>
                  <a:lnTo>
                    <a:pt x="174" y="2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72" name="Freeform 390"/>
            <p:cNvSpPr>
              <a:spLocks/>
            </p:cNvSpPr>
            <p:nvPr/>
          </p:nvSpPr>
          <p:spPr bwMode="auto">
            <a:xfrm>
              <a:off x="5554663" y="8647113"/>
              <a:ext cx="419100" cy="415925"/>
            </a:xfrm>
            <a:custGeom>
              <a:avLst/>
              <a:gdLst>
                <a:gd name="T0" fmla="*/ 233 w 550"/>
                <a:gd name="T1" fmla="*/ 0 h 547"/>
                <a:gd name="T2" fmla="*/ 233 w 550"/>
                <a:gd name="T3" fmla="*/ 279 h 547"/>
                <a:gd name="T4" fmla="*/ 133 w 550"/>
                <a:gd name="T5" fmla="*/ 279 h 547"/>
                <a:gd name="T6" fmla="*/ 9 w 550"/>
                <a:gd name="T7" fmla="*/ 490 h 547"/>
                <a:gd name="T8" fmla="*/ 22 w 550"/>
                <a:gd name="T9" fmla="*/ 537 h 547"/>
                <a:gd name="T10" fmla="*/ 39 w 550"/>
                <a:gd name="T11" fmla="*/ 541 h 547"/>
                <a:gd name="T12" fmla="*/ 69 w 550"/>
                <a:gd name="T13" fmla="*/ 524 h 547"/>
                <a:gd name="T14" fmla="*/ 171 w 550"/>
                <a:gd name="T15" fmla="*/ 350 h 547"/>
                <a:gd name="T16" fmla="*/ 242 w 550"/>
                <a:gd name="T17" fmla="*/ 350 h 547"/>
                <a:gd name="T18" fmla="*/ 242 w 550"/>
                <a:gd name="T19" fmla="*/ 505 h 547"/>
                <a:gd name="T20" fmla="*/ 266 w 550"/>
                <a:gd name="T21" fmla="*/ 540 h 547"/>
                <a:gd name="T22" fmla="*/ 311 w 550"/>
                <a:gd name="T23" fmla="*/ 507 h 547"/>
                <a:gd name="T24" fmla="*/ 311 w 550"/>
                <a:gd name="T25" fmla="*/ 350 h 547"/>
                <a:gd name="T26" fmla="*/ 383 w 550"/>
                <a:gd name="T27" fmla="*/ 350 h 547"/>
                <a:gd name="T28" fmla="*/ 485 w 550"/>
                <a:gd name="T29" fmla="*/ 524 h 547"/>
                <a:gd name="T30" fmla="*/ 515 w 550"/>
                <a:gd name="T31" fmla="*/ 541 h 547"/>
                <a:gd name="T32" fmla="*/ 532 w 550"/>
                <a:gd name="T33" fmla="*/ 537 h 547"/>
                <a:gd name="T34" fmla="*/ 548 w 550"/>
                <a:gd name="T35" fmla="*/ 516 h 547"/>
                <a:gd name="T36" fmla="*/ 545 w 550"/>
                <a:gd name="T37" fmla="*/ 490 h 547"/>
                <a:gd name="T38" fmla="*/ 421 w 550"/>
                <a:gd name="T39" fmla="*/ 279 h 547"/>
                <a:gd name="T40" fmla="*/ 321 w 550"/>
                <a:gd name="T41" fmla="*/ 279 h 547"/>
                <a:gd name="T42" fmla="*/ 321 w 550"/>
                <a:gd name="T43" fmla="*/ 0 h 547"/>
                <a:gd name="T44" fmla="*/ 233 w 550"/>
                <a:gd name="T45"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0" h="547">
                  <a:moveTo>
                    <a:pt x="233" y="0"/>
                  </a:moveTo>
                  <a:lnTo>
                    <a:pt x="233" y="279"/>
                  </a:lnTo>
                  <a:lnTo>
                    <a:pt x="133" y="279"/>
                  </a:lnTo>
                  <a:lnTo>
                    <a:pt x="9" y="490"/>
                  </a:lnTo>
                  <a:cubicBezTo>
                    <a:pt x="0" y="506"/>
                    <a:pt x="5" y="527"/>
                    <a:pt x="22" y="537"/>
                  </a:cubicBezTo>
                  <a:cubicBezTo>
                    <a:pt x="27" y="540"/>
                    <a:pt x="33" y="541"/>
                    <a:pt x="39" y="541"/>
                  </a:cubicBezTo>
                  <a:cubicBezTo>
                    <a:pt x="51" y="541"/>
                    <a:pt x="63" y="535"/>
                    <a:pt x="69" y="524"/>
                  </a:cubicBezTo>
                  <a:lnTo>
                    <a:pt x="171" y="350"/>
                  </a:lnTo>
                  <a:lnTo>
                    <a:pt x="242" y="350"/>
                  </a:lnTo>
                  <a:lnTo>
                    <a:pt x="242" y="505"/>
                  </a:lnTo>
                  <a:cubicBezTo>
                    <a:pt x="242" y="521"/>
                    <a:pt x="251" y="535"/>
                    <a:pt x="266" y="540"/>
                  </a:cubicBezTo>
                  <a:cubicBezTo>
                    <a:pt x="289" y="547"/>
                    <a:pt x="311" y="530"/>
                    <a:pt x="311" y="507"/>
                  </a:cubicBezTo>
                  <a:lnTo>
                    <a:pt x="311" y="350"/>
                  </a:lnTo>
                  <a:lnTo>
                    <a:pt x="383" y="350"/>
                  </a:lnTo>
                  <a:lnTo>
                    <a:pt x="485" y="524"/>
                  </a:lnTo>
                  <a:cubicBezTo>
                    <a:pt x="491" y="535"/>
                    <a:pt x="503" y="541"/>
                    <a:pt x="515" y="541"/>
                  </a:cubicBezTo>
                  <a:cubicBezTo>
                    <a:pt x="521" y="541"/>
                    <a:pt x="527" y="540"/>
                    <a:pt x="532" y="537"/>
                  </a:cubicBezTo>
                  <a:cubicBezTo>
                    <a:pt x="540" y="532"/>
                    <a:pt x="546" y="525"/>
                    <a:pt x="548" y="516"/>
                  </a:cubicBezTo>
                  <a:cubicBezTo>
                    <a:pt x="550" y="507"/>
                    <a:pt x="549" y="498"/>
                    <a:pt x="545" y="490"/>
                  </a:cubicBezTo>
                  <a:lnTo>
                    <a:pt x="421" y="279"/>
                  </a:lnTo>
                  <a:lnTo>
                    <a:pt x="321" y="279"/>
                  </a:lnTo>
                  <a:lnTo>
                    <a:pt x="321" y="0"/>
                  </a:lnTo>
                  <a:lnTo>
                    <a:pt x="233"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73" name="Freeform 391"/>
            <p:cNvSpPr>
              <a:spLocks noEditPoints="1"/>
            </p:cNvSpPr>
            <p:nvPr/>
          </p:nvSpPr>
          <p:spPr bwMode="auto">
            <a:xfrm>
              <a:off x="5389563" y="7859713"/>
              <a:ext cx="742950" cy="754063"/>
            </a:xfrm>
            <a:custGeom>
              <a:avLst/>
              <a:gdLst>
                <a:gd name="T0" fmla="*/ 932 w 974"/>
                <a:gd name="T1" fmla="*/ 46 h 989"/>
                <a:gd name="T2" fmla="*/ 932 w 974"/>
                <a:gd name="T3" fmla="*/ 943 h 989"/>
                <a:gd name="T4" fmla="*/ 928 w 974"/>
                <a:gd name="T5" fmla="*/ 948 h 989"/>
                <a:gd name="T6" fmla="*/ 46 w 974"/>
                <a:gd name="T7" fmla="*/ 948 h 989"/>
                <a:gd name="T8" fmla="*/ 41 w 974"/>
                <a:gd name="T9" fmla="*/ 943 h 989"/>
                <a:gd name="T10" fmla="*/ 41 w 974"/>
                <a:gd name="T11" fmla="*/ 46 h 989"/>
                <a:gd name="T12" fmla="*/ 46 w 974"/>
                <a:gd name="T13" fmla="*/ 42 h 989"/>
                <a:gd name="T14" fmla="*/ 928 w 974"/>
                <a:gd name="T15" fmla="*/ 42 h 989"/>
                <a:gd name="T16" fmla="*/ 932 w 974"/>
                <a:gd name="T17" fmla="*/ 46 h 989"/>
                <a:gd name="T18" fmla="*/ 0 w 974"/>
                <a:gd name="T19" fmla="*/ 46 h 989"/>
                <a:gd name="T20" fmla="*/ 0 w 974"/>
                <a:gd name="T21" fmla="*/ 943 h 989"/>
                <a:gd name="T22" fmla="*/ 46 w 974"/>
                <a:gd name="T23" fmla="*/ 989 h 989"/>
                <a:gd name="T24" fmla="*/ 928 w 974"/>
                <a:gd name="T25" fmla="*/ 989 h 989"/>
                <a:gd name="T26" fmla="*/ 974 w 974"/>
                <a:gd name="T27" fmla="*/ 943 h 989"/>
                <a:gd name="T28" fmla="*/ 974 w 974"/>
                <a:gd name="T29" fmla="*/ 46 h 989"/>
                <a:gd name="T30" fmla="*/ 928 w 974"/>
                <a:gd name="T31" fmla="*/ 0 h 989"/>
                <a:gd name="T32" fmla="*/ 46 w 974"/>
                <a:gd name="T33" fmla="*/ 0 h 989"/>
                <a:gd name="T34" fmla="*/ 0 w 974"/>
                <a:gd name="T35" fmla="*/ 46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4" h="989">
                  <a:moveTo>
                    <a:pt x="932" y="46"/>
                  </a:moveTo>
                  <a:lnTo>
                    <a:pt x="932" y="943"/>
                  </a:lnTo>
                  <a:cubicBezTo>
                    <a:pt x="932" y="946"/>
                    <a:pt x="930" y="948"/>
                    <a:pt x="928" y="948"/>
                  </a:cubicBezTo>
                  <a:lnTo>
                    <a:pt x="46" y="948"/>
                  </a:lnTo>
                  <a:cubicBezTo>
                    <a:pt x="43" y="948"/>
                    <a:pt x="41" y="946"/>
                    <a:pt x="41" y="943"/>
                  </a:cubicBezTo>
                  <a:lnTo>
                    <a:pt x="41" y="46"/>
                  </a:lnTo>
                  <a:cubicBezTo>
                    <a:pt x="41" y="44"/>
                    <a:pt x="43" y="42"/>
                    <a:pt x="46" y="42"/>
                  </a:cubicBezTo>
                  <a:lnTo>
                    <a:pt x="928" y="42"/>
                  </a:lnTo>
                  <a:cubicBezTo>
                    <a:pt x="930" y="42"/>
                    <a:pt x="932" y="44"/>
                    <a:pt x="932" y="46"/>
                  </a:cubicBezTo>
                  <a:close/>
                  <a:moveTo>
                    <a:pt x="0" y="46"/>
                  </a:moveTo>
                  <a:lnTo>
                    <a:pt x="0" y="943"/>
                  </a:lnTo>
                  <a:cubicBezTo>
                    <a:pt x="0" y="968"/>
                    <a:pt x="20" y="989"/>
                    <a:pt x="46" y="989"/>
                  </a:cubicBezTo>
                  <a:lnTo>
                    <a:pt x="928" y="989"/>
                  </a:lnTo>
                  <a:cubicBezTo>
                    <a:pt x="953" y="989"/>
                    <a:pt x="974" y="968"/>
                    <a:pt x="974" y="943"/>
                  </a:cubicBezTo>
                  <a:lnTo>
                    <a:pt x="974" y="46"/>
                  </a:lnTo>
                  <a:cubicBezTo>
                    <a:pt x="974" y="21"/>
                    <a:pt x="953" y="0"/>
                    <a:pt x="928" y="0"/>
                  </a:cubicBezTo>
                  <a:lnTo>
                    <a:pt x="46" y="0"/>
                  </a:lnTo>
                  <a:cubicBezTo>
                    <a:pt x="20" y="0"/>
                    <a:pt x="0" y="21"/>
                    <a:pt x="0" y="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74" name="Freeform 392"/>
            <p:cNvSpPr>
              <a:spLocks noEditPoints="1"/>
            </p:cNvSpPr>
            <p:nvPr/>
          </p:nvSpPr>
          <p:spPr bwMode="auto">
            <a:xfrm>
              <a:off x="4683125" y="8110538"/>
              <a:ext cx="677863" cy="947738"/>
            </a:xfrm>
            <a:custGeom>
              <a:avLst/>
              <a:gdLst>
                <a:gd name="T0" fmla="*/ 320 w 889"/>
                <a:gd name="T1" fmla="*/ 103 h 1245"/>
                <a:gd name="T2" fmla="*/ 313 w 889"/>
                <a:gd name="T3" fmla="*/ 79 h 1245"/>
                <a:gd name="T4" fmla="*/ 332 w 889"/>
                <a:gd name="T5" fmla="*/ 45 h 1245"/>
                <a:gd name="T6" fmla="*/ 355 w 889"/>
                <a:gd name="T7" fmla="*/ 38 h 1245"/>
                <a:gd name="T8" fmla="*/ 377 w 889"/>
                <a:gd name="T9" fmla="*/ 45 h 1245"/>
                <a:gd name="T10" fmla="*/ 396 w 889"/>
                <a:gd name="T11" fmla="*/ 79 h 1245"/>
                <a:gd name="T12" fmla="*/ 390 w 889"/>
                <a:gd name="T13" fmla="*/ 103 h 1245"/>
                <a:gd name="T14" fmla="*/ 371 w 889"/>
                <a:gd name="T15" fmla="*/ 140 h 1245"/>
                <a:gd name="T16" fmla="*/ 426 w 889"/>
                <a:gd name="T17" fmla="*/ 377 h 1245"/>
                <a:gd name="T18" fmla="*/ 355 w 889"/>
                <a:gd name="T19" fmla="*/ 458 h 1245"/>
                <a:gd name="T20" fmla="*/ 283 w 889"/>
                <a:gd name="T21" fmla="*/ 377 h 1245"/>
                <a:gd name="T22" fmla="*/ 338 w 889"/>
                <a:gd name="T23" fmla="*/ 140 h 1245"/>
                <a:gd name="T24" fmla="*/ 320 w 889"/>
                <a:gd name="T25" fmla="*/ 103 h 1245"/>
                <a:gd name="T26" fmla="*/ 24 w 889"/>
                <a:gd name="T27" fmla="*/ 582 h 1245"/>
                <a:gd name="T28" fmla="*/ 73 w 889"/>
                <a:gd name="T29" fmla="*/ 592 h 1245"/>
                <a:gd name="T30" fmla="*/ 116 w 889"/>
                <a:gd name="T31" fmla="*/ 558 h 1245"/>
                <a:gd name="T32" fmla="*/ 171 w 889"/>
                <a:gd name="T33" fmla="*/ 325 h 1245"/>
                <a:gd name="T34" fmla="*/ 171 w 889"/>
                <a:gd name="T35" fmla="*/ 1192 h 1245"/>
                <a:gd name="T36" fmla="*/ 205 w 889"/>
                <a:gd name="T37" fmla="*/ 1245 h 1245"/>
                <a:gd name="T38" fmla="*/ 267 w 889"/>
                <a:gd name="T39" fmla="*/ 1245 h 1245"/>
                <a:gd name="T40" fmla="*/ 302 w 889"/>
                <a:gd name="T41" fmla="*/ 1190 h 1245"/>
                <a:gd name="T42" fmla="*/ 355 w 889"/>
                <a:gd name="T43" fmla="*/ 721 h 1245"/>
                <a:gd name="T44" fmla="*/ 407 w 889"/>
                <a:gd name="T45" fmla="*/ 1190 h 1245"/>
                <a:gd name="T46" fmla="*/ 442 w 889"/>
                <a:gd name="T47" fmla="*/ 1245 h 1245"/>
                <a:gd name="T48" fmla="*/ 504 w 889"/>
                <a:gd name="T49" fmla="*/ 1245 h 1245"/>
                <a:gd name="T50" fmla="*/ 538 w 889"/>
                <a:gd name="T51" fmla="*/ 1192 h 1245"/>
                <a:gd name="T52" fmla="*/ 538 w 889"/>
                <a:gd name="T53" fmla="*/ 214 h 1245"/>
                <a:gd name="T54" fmla="*/ 583 w 889"/>
                <a:gd name="T55" fmla="*/ 309 h 1245"/>
                <a:gd name="T56" fmla="*/ 712 w 889"/>
                <a:gd name="T57" fmla="*/ 351 h 1245"/>
                <a:gd name="T58" fmla="*/ 865 w 889"/>
                <a:gd name="T59" fmla="*/ 207 h 1245"/>
                <a:gd name="T60" fmla="*/ 874 w 889"/>
                <a:gd name="T61" fmla="*/ 153 h 1245"/>
                <a:gd name="T62" fmla="*/ 840 w 889"/>
                <a:gd name="T63" fmla="*/ 115 h 1245"/>
                <a:gd name="T64" fmla="*/ 783 w 889"/>
                <a:gd name="T65" fmla="*/ 129 h 1245"/>
                <a:gd name="T66" fmla="*/ 689 w 889"/>
                <a:gd name="T67" fmla="*/ 207 h 1245"/>
                <a:gd name="T68" fmla="*/ 650 w 889"/>
                <a:gd name="T69" fmla="*/ 109 h 1245"/>
                <a:gd name="T70" fmla="*/ 501 w 889"/>
                <a:gd name="T71" fmla="*/ 0 h 1245"/>
                <a:gd name="T72" fmla="*/ 355 w 889"/>
                <a:gd name="T73" fmla="*/ 0 h 1245"/>
                <a:gd name="T74" fmla="*/ 208 w 889"/>
                <a:gd name="T75" fmla="*/ 0 h 1245"/>
                <a:gd name="T76" fmla="*/ 80 w 889"/>
                <a:gd name="T77" fmla="*/ 132 h 1245"/>
                <a:gd name="T78" fmla="*/ 7 w 889"/>
                <a:gd name="T79" fmla="*/ 525 h 1245"/>
                <a:gd name="T80" fmla="*/ 24 w 889"/>
                <a:gd name="T81" fmla="*/ 582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89" h="1245">
                  <a:moveTo>
                    <a:pt x="320" y="103"/>
                  </a:moveTo>
                  <a:cubicBezTo>
                    <a:pt x="312" y="96"/>
                    <a:pt x="307" y="89"/>
                    <a:pt x="313" y="79"/>
                  </a:cubicBezTo>
                  <a:cubicBezTo>
                    <a:pt x="318" y="70"/>
                    <a:pt x="325" y="58"/>
                    <a:pt x="332" y="45"/>
                  </a:cubicBezTo>
                  <a:cubicBezTo>
                    <a:pt x="336" y="40"/>
                    <a:pt x="344" y="38"/>
                    <a:pt x="355" y="38"/>
                  </a:cubicBezTo>
                  <a:cubicBezTo>
                    <a:pt x="365" y="38"/>
                    <a:pt x="373" y="40"/>
                    <a:pt x="377" y="45"/>
                  </a:cubicBezTo>
                  <a:cubicBezTo>
                    <a:pt x="385" y="58"/>
                    <a:pt x="391" y="70"/>
                    <a:pt x="396" y="79"/>
                  </a:cubicBezTo>
                  <a:cubicBezTo>
                    <a:pt x="402" y="89"/>
                    <a:pt x="398" y="96"/>
                    <a:pt x="390" y="103"/>
                  </a:cubicBezTo>
                  <a:cubicBezTo>
                    <a:pt x="374" y="116"/>
                    <a:pt x="368" y="123"/>
                    <a:pt x="371" y="140"/>
                  </a:cubicBezTo>
                  <a:cubicBezTo>
                    <a:pt x="377" y="173"/>
                    <a:pt x="421" y="351"/>
                    <a:pt x="426" y="377"/>
                  </a:cubicBezTo>
                  <a:cubicBezTo>
                    <a:pt x="415" y="399"/>
                    <a:pt x="366" y="458"/>
                    <a:pt x="355" y="458"/>
                  </a:cubicBezTo>
                  <a:cubicBezTo>
                    <a:pt x="343" y="458"/>
                    <a:pt x="295" y="399"/>
                    <a:pt x="283" y="377"/>
                  </a:cubicBezTo>
                  <a:cubicBezTo>
                    <a:pt x="288" y="351"/>
                    <a:pt x="332" y="173"/>
                    <a:pt x="338" y="140"/>
                  </a:cubicBezTo>
                  <a:cubicBezTo>
                    <a:pt x="342" y="123"/>
                    <a:pt x="335" y="116"/>
                    <a:pt x="320" y="103"/>
                  </a:cubicBezTo>
                  <a:close/>
                  <a:moveTo>
                    <a:pt x="24" y="582"/>
                  </a:moveTo>
                  <a:cubicBezTo>
                    <a:pt x="42" y="586"/>
                    <a:pt x="55" y="589"/>
                    <a:pt x="73" y="592"/>
                  </a:cubicBezTo>
                  <a:cubicBezTo>
                    <a:pt x="96" y="596"/>
                    <a:pt x="109" y="585"/>
                    <a:pt x="116" y="558"/>
                  </a:cubicBezTo>
                  <a:cubicBezTo>
                    <a:pt x="142" y="455"/>
                    <a:pt x="151" y="418"/>
                    <a:pt x="171" y="325"/>
                  </a:cubicBezTo>
                  <a:lnTo>
                    <a:pt x="171" y="1192"/>
                  </a:lnTo>
                  <a:cubicBezTo>
                    <a:pt x="171" y="1237"/>
                    <a:pt x="187" y="1245"/>
                    <a:pt x="205" y="1245"/>
                  </a:cubicBezTo>
                  <a:lnTo>
                    <a:pt x="267" y="1245"/>
                  </a:lnTo>
                  <a:cubicBezTo>
                    <a:pt x="284" y="1245"/>
                    <a:pt x="296" y="1230"/>
                    <a:pt x="302" y="1190"/>
                  </a:cubicBezTo>
                  <a:cubicBezTo>
                    <a:pt x="312" y="1123"/>
                    <a:pt x="331" y="966"/>
                    <a:pt x="355" y="721"/>
                  </a:cubicBezTo>
                  <a:cubicBezTo>
                    <a:pt x="378" y="966"/>
                    <a:pt x="397" y="1123"/>
                    <a:pt x="407" y="1190"/>
                  </a:cubicBezTo>
                  <a:cubicBezTo>
                    <a:pt x="413" y="1230"/>
                    <a:pt x="426" y="1245"/>
                    <a:pt x="442" y="1245"/>
                  </a:cubicBezTo>
                  <a:lnTo>
                    <a:pt x="504" y="1245"/>
                  </a:lnTo>
                  <a:cubicBezTo>
                    <a:pt x="522" y="1245"/>
                    <a:pt x="538" y="1237"/>
                    <a:pt x="538" y="1192"/>
                  </a:cubicBezTo>
                  <a:lnTo>
                    <a:pt x="538" y="214"/>
                  </a:lnTo>
                  <a:cubicBezTo>
                    <a:pt x="552" y="244"/>
                    <a:pt x="568" y="276"/>
                    <a:pt x="583" y="309"/>
                  </a:cubicBezTo>
                  <a:cubicBezTo>
                    <a:pt x="608" y="361"/>
                    <a:pt x="679" y="380"/>
                    <a:pt x="712" y="351"/>
                  </a:cubicBezTo>
                  <a:cubicBezTo>
                    <a:pt x="742" y="325"/>
                    <a:pt x="840" y="231"/>
                    <a:pt x="865" y="207"/>
                  </a:cubicBezTo>
                  <a:cubicBezTo>
                    <a:pt x="886" y="188"/>
                    <a:pt x="889" y="171"/>
                    <a:pt x="874" y="153"/>
                  </a:cubicBezTo>
                  <a:cubicBezTo>
                    <a:pt x="862" y="138"/>
                    <a:pt x="853" y="129"/>
                    <a:pt x="840" y="115"/>
                  </a:cubicBezTo>
                  <a:cubicBezTo>
                    <a:pt x="832" y="105"/>
                    <a:pt x="811" y="105"/>
                    <a:pt x="783" y="129"/>
                  </a:cubicBezTo>
                  <a:cubicBezTo>
                    <a:pt x="701" y="198"/>
                    <a:pt x="715" y="186"/>
                    <a:pt x="689" y="207"/>
                  </a:cubicBezTo>
                  <a:cubicBezTo>
                    <a:pt x="677" y="175"/>
                    <a:pt x="664" y="142"/>
                    <a:pt x="650" y="109"/>
                  </a:cubicBezTo>
                  <a:cubicBezTo>
                    <a:pt x="625" y="47"/>
                    <a:pt x="583" y="0"/>
                    <a:pt x="501" y="0"/>
                  </a:cubicBezTo>
                  <a:lnTo>
                    <a:pt x="355" y="0"/>
                  </a:lnTo>
                  <a:lnTo>
                    <a:pt x="208" y="0"/>
                  </a:lnTo>
                  <a:cubicBezTo>
                    <a:pt x="127" y="0"/>
                    <a:pt x="94" y="67"/>
                    <a:pt x="80" y="132"/>
                  </a:cubicBezTo>
                  <a:cubicBezTo>
                    <a:pt x="50" y="267"/>
                    <a:pt x="33" y="381"/>
                    <a:pt x="7" y="525"/>
                  </a:cubicBezTo>
                  <a:cubicBezTo>
                    <a:pt x="0" y="562"/>
                    <a:pt x="11" y="579"/>
                    <a:pt x="24" y="582"/>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75" name="Oval 393"/>
            <p:cNvSpPr>
              <a:spLocks noChangeArrowheads="1"/>
            </p:cNvSpPr>
            <p:nvPr/>
          </p:nvSpPr>
          <p:spPr bwMode="auto">
            <a:xfrm>
              <a:off x="4852988" y="7820025"/>
              <a:ext cx="201613" cy="249238"/>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grpSp>
      <p:sp>
        <p:nvSpPr>
          <p:cNvPr id="76" name="Confirmation" descr="{&quot;Key&quot;:&quot;POWER_USER_SHAPE_ICON&quot;,&quot;Value&quot;:&quot;POWER_USER_SHAPE_ICON_STYLE_1&quot;}"/>
          <p:cNvSpPr>
            <a:spLocks noChangeAspect="1" noEditPoints="1"/>
          </p:cNvSpPr>
          <p:nvPr>
            <p:custDataLst>
              <p:tags r:id="rId3"/>
            </p:custDataLst>
          </p:nvPr>
        </p:nvSpPr>
        <p:spPr bwMode="auto">
          <a:xfrm>
            <a:off x="11269563" y="2670115"/>
            <a:ext cx="706455" cy="706455"/>
          </a:xfrm>
          <a:custGeom>
            <a:avLst/>
            <a:gdLst>
              <a:gd name="T0" fmla="*/ 911 w 5137"/>
              <a:gd name="T1" fmla="*/ 911 h 5137"/>
              <a:gd name="T2" fmla="*/ 3116 w 5137"/>
              <a:gd name="T3" fmla="*/ 911 h 5137"/>
              <a:gd name="T4" fmla="*/ 3116 w 5137"/>
              <a:gd name="T5" fmla="*/ 3115 h 5137"/>
              <a:gd name="T6" fmla="*/ 911 w 5137"/>
              <a:gd name="T7" fmla="*/ 3115 h 5137"/>
              <a:gd name="T8" fmla="*/ 911 w 5137"/>
              <a:gd name="T9" fmla="*/ 911 h 5137"/>
              <a:gd name="T10" fmla="*/ 2601 w 5137"/>
              <a:gd name="T11" fmla="*/ 1883 h 5137"/>
              <a:gd name="T12" fmla="*/ 2332 w 5137"/>
              <a:gd name="T13" fmla="*/ 2119 h 5137"/>
              <a:gd name="T14" fmla="*/ 2064 w 5137"/>
              <a:gd name="T15" fmla="*/ 2356 h 5137"/>
              <a:gd name="T16" fmla="*/ 2013 w 5137"/>
              <a:gd name="T17" fmla="*/ 2400 h 5137"/>
              <a:gd name="T18" fmla="*/ 1962 w 5137"/>
              <a:gd name="T19" fmla="*/ 2356 h 5137"/>
              <a:gd name="T20" fmla="*/ 1694 w 5137"/>
              <a:gd name="T21" fmla="*/ 2119 h 5137"/>
              <a:gd name="T22" fmla="*/ 1425 w 5137"/>
              <a:gd name="T23" fmla="*/ 1883 h 5137"/>
              <a:gd name="T24" fmla="*/ 1526 w 5137"/>
              <a:gd name="T25" fmla="*/ 1767 h 5137"/>
              <a:gd name="T26" fmla="*/ 1795 w 5137"/>
              <a:gd name="T27" fmla="*/ 2004 h 5137"/>
              <a:gd name="T28" fmla="*/ 2013 w 5137"/>
              <a:gd name="T29" fmla="*/ 2196 h 5137"/>
              <a:gd name="T30" fmla="*/ 2231 w 5137"/>
              <a:gd name="T31" fmla="*/ 2004 h 5137"/>
              <a:gd name="T32" fmla="*/ 2500 w 5137"/>
              <a:gd name="T33" fmla="*/ 1767 h 5137"/>
              <a:gd name="T34" fmla="*/ 2601 w 5137"/>
              <a:gd name="T35" fmla="*/ 1883 h 5137"/>
              <a:gd name="T36" fmla="*/ 2439 w 5137"/>
              <a:gd name="T37" fmla="*/ 1275 h 5137"/>
              <a:gd name="T38" fmla="*/ 2013 w 5137"/>
              <a:gd name="T39" fmla="*/ 1029 h 5137"/>
              <a:gd name="T40" fmla="*/ 1587 w 5137"/>
              <a:gd name="T41" fmla="*/ 1275 h 5137"/>
              <a:gd name="T42" fmla="*/ 1161 w 5137"/>
              <a:gd name="T43" fmla="*/ 1521 h 5137"/>
              <a:gd name="T44" fmla="*/ 1161 w 5137"/>
              <a:gd name="T45" fmla="*/ 2013 h 5137"/>
              <a:gd name="T46" fmla="*/ 1161 w 5137"/>
              <a:gd name="T47" fmla="*/ 2506 h 5137"/>
              <a:gd name="T48" fmla="*/ 1587 w 5137"/>
              <a:gd name="T49" fmla="*/ 2751 h 5137"/>
              <a:gd name="T50" fmla="*/ 2013 w 5137"/>
              <a:gd name="T51" fmla="*/ 2998 h 5137"/>
              <a:gd name="T52" fmla="*/ 2439 w 5137"/>
              <a:gd name="T53" fmla="*/ 2751 h 5137"/>
              <a:gd name="T54" fmla="*/ 2865 w 5137"/>
              <a:gd name="T55" fmla="*/ 2506 h 5137"/>
              <a:gd name="T56" fmla="*/ 2865 w 5137"/>
              <a:gd name="T57" fmla="*/ 2013 h 5137"/>
              <a:gd name="T58" fmla="*/ 2865 w 5137"/>
              <a:gd name="T59" fmla="*/ 1521 h 5137"/>
              <a:gd name="T60" fmla="*/ 2439 w 5137"/>
              <a:gd name="T61" fmla="*/ 1275 h 5137"/>
              <a:gd name="T62" fmla="*/ 4716 w 5137"/>
              <a:gd name="T63" fmla="*/ 5137 h 5137"/>
              <a:gd name="T64" fmla="*/ 5137 w 5137"/>
              <a:gd name="T65" fmla="*/ 4716 h 5137"/>
              <a:gd name="T66" fmla="*/ 3741 w 5137"/>
              <a:gd name="T67" fmla="*/ 3320 h 5137"/>
              <a:gd name="T68" fmla="*/ 3677 w 5137"/>
              <a:gd name="T69" fmla="*/ 3401 h 5137"/>
              <a:gd name="T70" fmla="*/ 3545 w 5137"/>
              <a:gd name="T71" fmla="*/ 3545 h 5137"/>
              <a:gd name="T72" fmla="*/ 3401 w 5137"/>
              <a:gd name="T73" fmla="*/ 3677 h 5137"/>
              <a:gd name="T74" fmla="*/ 3320 w 5137"/>
              <a:gd name="T75" fmla="*/ 3741 h 5137"/>
              <a:gd name="T76" fmla="*/ 4716 w 5137"/>
              <a:gd name="T77" fmla="*/ 5137 h 5137"/>
              <a:gd name="T78" fmla="*/ 589 w 5137"/>
              <a:gd name="T79" fmla="*/ 589 h 5137"/>
              <a:gd name="T80" fmla="*/ 589 w 5137"/>
              <a:gd name="T81" fmla="*/ 589 h 5137"/>
              <a:gd name="T82" fmla="*/ 589 w 5137"/>
              <a:gd name="T83" fmla="*/ 589 h 5137"/>
              <a:gd name="T84" fmla="*/ 0 w 5137"/>
              <a:gd name="T85" fmla="*/ 2013 h 5137"/>
              <a:gd name="T86" fmla="*/ 589 w 5137"/>
              <a:gd name="T87" fmla="*/ 3437 h 5137"/>
              <a:gd name="T88" fmla="*/ 589 w 5137"/>
              <a:gd name="T89" fmla="*/ 3437 h 5137"/>
              <a:gd name="T90" fmla="*/ 589 w 5137"/>
              <a:gd name="T91" fmla="*/ 3437 h 5137"/>
              <a:gd name="T92" fmla="*/ 2013 w 5137"/>
              <a:gd name="T93" fmla="*/ 4026 h 5137"/>
              <a:gd name="T94" fmla="*/ 3437 w 5137"/>
              <a:gd name="T95" fmla="*/ 3437 h 5137"/>
              <a:gd name="T96" fmla="*/ 3437 w 5137"/>
              <a:gd name="T97" fmla="*/ 3437 h 5137"/>
              <a:gd name="T98" fmla="*/ 3437 w 5137"/>
              <a:gd name="T99" fmla="*/ 3437 h 5137"/>
              <a:gd name="T100" fmla="*/ 4026 w 5137"/>
              <a:gd name="T101" fmla="*/ 2013 h 5137"/>
              <a:gd name="T102" fmla="*/ 3437 w 5137"/>
              <a:gd name="T103" fmla="*/ 589 h 5137"/>
              <a:gd name="T104" fmla="*/ 3437 w 5137"/>
              <a:gd name="T105" fmla="*/ 589 h 5137"/>
              <a:gd name="T106" fmla="*/ 3437 w 5137"/>
              <a:gd name="T107" fmla="*/ 589 h 5137"/>
              <a:gd name="T108" fmla="*/ 2013 w 5137"/>
              <a:gd name="T109" fmla="*/ 0 h 5137"/>
              <a:gd name="T110" fmla="*/ 589 w 5137"/>
              <a:gd name="T111" fmla="*/ 589 h 5137"/>
              <a:gd name="T112" fmla="*/ 589 w 5137"/>
              <a:gd name="T113" fmla="*/ 589 h 5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37" h="5137">
                <a:moveTo>
                  <a:pt x="911" y="911"/>
                </a:moveTo>
                <a:cubicBezTo>
                  <a:pt x="1519" y="302"/>
                  <a:pt x="2507" y="302"/>
                  <a:pt x="3116" y="911"/>
                </a:cubicBezTo>
                <a:cubicBezTo>
                  <a:pt x="3725" y="1519"/>
                  <a:pt x="3725" y="2507"/>
                  <a:pt x="3116" y="3115"/>
                </a:cubicBezTo>
                <a:cubicBezTo>
                  <a:pt x="2507" y="3725"/>
                  <a:pt x="1519" y="3725"/>
                  <a:pt x="911" y="3115"/>
                </a:cubicBezTo>
                <a:cubicBezTo>
                  <a:pt x="302" y="2507"/>
                  <a:pt x="302" y="1519"/>
                  <a:pt x="911" y="911"/>
                </a:cubicBezTo>
                <a:close/>
                <a:moveTo>
                  <a:pt x="2601" y="1883"/>
                </a:moveTo>
                <a:lnTo>
                  <a:pt x="2332" y="2119"/>
                </a:lnTo>
                <a:lnTo>
                  <a:pt x="2064" y="2356"/>
                </a:lnTo>
                <a:lnTo>
                  <a:pt x="2013" y="2400"/>
                </a:lnTo>
                <a:lnTo>
                  <a:pt x="1962" y="2356"/>
                </a:lnTo>
                <a:lnTo>
                  <a:pt x="1694" y="2119"/>
                </a:lnTo>
                <a:lnTo>
                  <a:pt x="1425" y="1883"/>
                </a:lnTo>
                <a:lnTo>
                  <a:pt x="1526" y="1767"/>
                </a:lnTo>
                <a:lnTo>
                  <a:pt x="1795" y="2004"/>
                </a:lnTo>
                <a:lnTo>
                  <a:pt x="2013" y="2196"/>
                </a:lnTo>
                <a:lnTo>
                  <a:pt x="2231" y="2004"/>
                </a:lnTo>
                <a:lnTo>
                  <a:pt x="2500" y="1767"/>
                </a:lnTo>
                <a:lnTo>
                  <a:pt x="2601" y="1883"/>
                </a:lnTo>
                <a:close/>
                <a:moveTo>
                  <a:pt x="2439" y="1275"/>
                </a:moveTo>
                <a:lnTo>
                  <a:pt x="2013" y="1029"/>
                </a:lnTo>
                <a:lnTo>
                  <a:pt x="1587" y="1275"/>
                </a:lnTo>
                <a:lnTo>
                  <a:pt x="1161" y="1521"/>
                </a:lnTo>
                <a:lnTo>
                  <a:pt x="1161" y="2013"/>
                </a:lnTo>
                <a:lnTo>
                  <a:pt x="1161" y="2506"/>
                </a:lnTo>
                <a:lnTo>
                  <a:pt x="1587" y="2751"/>
                </a:lnTo>
                <a:lnTo>
                  <a:pt x="2013" y="2998"/>
                </a:lnTo>
                <a:lnTo>
                  <a:pt x="2439" y="2751"/>
                </a:lnTo>
                <a:lnTo>
                  <a:pt x="2865" y="2506"/>
                </a:lnTo>
                <a:lnTo>
                  <a:pt x="2865" y="2013"/>
                </a:lnTo>
                <a:lnTo>
                  <a:pt x="2865" y="1521"/>
                </a:lnTo>
                <a:lnTo>
                  <a:pt x="2439" y="1275"/>
                </a:lnTo>
                <a:close/>
                <a:moveTo>
                  <a:pt x="4716" y="5137"/>
                </a:moveTo>
                <a:lnTo>
                  <a:pt x="5137" y="4716"/>
                </a:lnTo>
                <a:lnTo>
                  <a:pt x="3741" y="3320"/>
                </a:lnTo>
                <a:cubicBezTo>
                  <a:pt x="3720" y="3348"/>
                  <a:pt x="3699" y="3375"/>
                  <a:pt x="3677" y="3401"/>
                </a:cubicBezTo>
                <a:cubicBezTo>
                  <a:pt x="3635" y="3451"/>
                  <a:pt x="3591" y="3499"/>
                  <a:pt x="3545" y="3545"/>
                </a:cubicBezTo>
                <a:cubicBezTo>
                  <a:pt x="3499" y="3591"/>
                  <a:pt x="3451" y="3635"/>
                  <a:pt x="3401" y="3677"/>
                </a:cubicBezTo>
                <a:cubicBezTo>
                  <a:pt x="3375" y="3699"/>
                  <a:pt x="3348" y="3720"/>
                  <a:pt x="3320" y="3741"/>
                </a:cubicBezTo>
                <a:cubicBezTo>
                  <a:pt x="3786" y="4207"/>
                  <a:pt x="4251" y="4672"/>
                  <a:pt x="4716" y="5137"/>
                </a:cubicBezTo>
                <a:close/>
                <a:moveTo>
                  <a:pt x="589" y="589"/>
                </a:moveTo>
                <a:lnTo>
                  <a:pt x="589" y="589"/>
                </a:lnTo>
                <a:lnTo>
                  <a:pt x="589" y="589"/>
                </a:lnTo>
                <a:cubicBezTo>
                  <a:pt x="196" y="982"/>
                  <a:pt x="0" y="1498"/>
                  <a:pt x="0" y="2013"/>
                </a:cubicBezTo>
                <a:cubicBezTo>
                  <a:pt x="0" y="2528"/>
                  <a:pt x="196" y="3043"/>
                  <a:pt x="589" y="3437"/>
                </a:cubicBezTo>
                <a:lnTo>
                  <a:pt x="589" y="3437"/>
                </a:lnTo>
                <a:lnTo>
                  <a:pt x="589" y="3437"/>
                </a:lnTo>
                <a:cubicBezTo>
                  <a:pt x="983" y="3830"/>
                  <a:pt x="1498" y="4026"/>
                  <a:pt x="2013" y="4026"/>
                </a:cubicBezTo>
                <a:cubicBezTo>
                  <a:pt x="2528" y="4026"/>
                  <a:pt x="3043" y="3830"/>
                  <a:pt x="3437" y="3437"/>
                </a:cubicBezTo>
                <a:lnTo>
                  <a:pt x="3437" y="3437"/>
                </a:lnTo>
                <a:lnTo>
                  <a:pt x="3437" y="3437"/>
                </a:lnTo>
                <a:cubicBezTo>
                  <a:pt x="3830" y="3043"/>
                  <a:pt x="4026" y="2528"/>
                  <a:pt x="4026" y="2013"/>
                </a:cubicBezTo>
                <a:cubicBezTo>
                  <a:pt x="4026" y="1498"/>
                  <a:pt x="3830" y="982"/>
                  <a:pt x="3437" y="589"/>
                </a:cubicBezTo>
                <a:lnTo>
                  <a:pt x="3437" y="589"/>
                </a:lnTo>
                <a:lnTo>
                  <a:pt x="3437" y="589"/>
                </a:lnTo>
                <a:cubicBezTo>
                  <a:pt x="3043" y="196"/>
                  <a:pt x="2528" y="0"/>
                  <a:pt x="2013" y="0"/>
                </a:cubicBezTo>
                <a:cubicBezTo>
                  <a:pt x="1498" y="0"/>
                  <a:pt x="983" y="196"/>
                  <a:pt x="589" y="589"/>
                </a:cubicBezTo>
                <a:lnTo>
                  <a:pt x="589" y="5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grpSp>
        <p:nvGrpSpPr>
          <p:cNvPr id="4" name="Group 3"/>
          <p:cNvGrpSpPr/>
          <p:nvPr/>
        </p:nvGrpSpPr>
        <p:grpSpPr>
          <a:xfrm>
            <a:off x="781142" y="2873756"/>
            <a:ext cx="11194876" cy="5693164"/>
            <a:chOff x="787574" y="2974586"/>
            <a:chExt cx="9496426" cy="5693164"/>
          </a:xfrm>
        </p:grpSpPr>
        <p:sp>
          <p:nvSpPr>
            <p:cNvPr id="51" name="Rectángulo 4"/>
            <p:cNvSpPr/>
            <p:nvPr/>
          </p:nvSpPr>
          <p:spPr>
            <a:xfrm>
              <a:off x="787574" y="2974586"/>
              <a:ext cx="9496426" cy="648000"/>
            </a:xfrm>
            <a:prstGeom prst="rect">
              <a:avLst/>
            </a:prstGeom>
            <a:solidFill>
              <a:srgbClr val="A4BA09"/>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2400" b="1" dirty="0" smtClean="0">
                  <a:solidFill>
                    <a:prstClr val="white"/>
                  </a:solidFill>
                  <a:latin typeface="Calibri" panose="020F0502020204030204" pitchFamily="34" charset="0"/>
                  <a:cs typeface="Arial" panose="020B0604020202020204" pitchFamily="34" charset="0"/>
                </a:rPr>
                <a:t>Summary</a:t>
              </a:r>
              <a:endParaRPr lang="en-US" sz="2400" b="1" dirty="0">
                <a:solidFill>
                  <a:prstClr val="white"/>
                </a:solidFill>
                <a:latin typeface="Calibri" panose="020F0502020204030204" pitchFamily="34" charset="0"/>
                <a:cs typeface="Arial" panose="020B0604020202020204" pitchFamily="34" charset="0"/>
              </a:endParaRPr>
            </a:p>
          </p:txBody>
        </p:sp>
        <p:sp>
          <p:nvSpPr>
            <p:cNvPr id="52" name="Rectángulo 7"/>
            <p:cNvSpPr/>
            <p:nvPr/>
          </p:nvSpPr>
          <p:spPr>
            <a:xfrm>
              <a:off x="787574" y="3710342"/>
              <a:ext cx="9496426" cy="4957408"/>
            </a:xfrm>
            <a:prstGeom prst="rect">
              <a:avLst/>
            </a:prstGeom>
            <a:solidFill>
              <a:schemeClr val="bg1"/>
            </a:solidFill>
            <a:ln>
              <a:solidFill>
                <a:srgbClr val="A4BA09"/>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marL="114300" defTabSz="1219170"/>
              <a:r>
                <a:rPr lang="en-US" sz="2400" b="1" dirty="0" smtClean="0">
                  <a:solidFill>
                    <a:schemeClr val="tx1"/>
                  </a:solidFill>
                  <a:latin typeface="Calibri" panose="020F0502020204030204" pitchFamily="34" charset="0"/>
                  <a:cs typeface="Arial" panose="020B0604020202020204" pitchFamily="34" charset="0"/>
                </a:rPr>
                <a:t>Factors influencing video QoE</a:t>
              </a:r>
            </a:p>
            <a:p>
              <a:pPr marL="457200" indent="-342900" defTabSz="1219170">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Factors: user, context and system</a:t>
              </a:r>
            </a:p>
            <a:p>
              <a:pPr marL="114300" defTabSz="1219170"/>
              <a:r>
                <a:rPr lang="en-US" sz="2400" b="1" dirty="0" smtClean="0">
                  <a:solidFill>
                    <a:schemeClr val="tx1"/>
                  </a:solidFill>
                  <a:latin typeface="Calibri" panose="020F0502020204030204" pitchFamily="34" charset="0"/>
                  <a:cs typeface="Arial" panose="020B0604020202020204" pitchFamily="34" charset="0"/>
                </a:rPr>
                <a:t>Target models based on RTT time (Round Trip Time)</a:t>
              </a:r>
            </a:p>
            <a:p>
              <a:pPr marL="457200" indent="-342900" defTabSz="1219170">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RTT is a metric for estimating packet delay due to network congestion</a:t>
              </a:r>
            </a:p>
            <a:p>
              <a:pPr marL="457200" indent="-342900" defTabSz="1219170">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Measures the integrity of social networking applications</a:t>
              </a:r>
            </a:p>
            <a:p>
              <a:pPr marL="457200" indent="-342900" defTabSz="1219170">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Measure other quality factors such as accessibility </a:t>
              </a:r>
              <a:r>
                <a:rPr lang="en-US" sz="2400" dirty="0">
                  <a:solidFill>
                    <a:schemeClr val="tx1"/>
                  </a:solidFill>
                  <a:latin typeface="Calibri" panose="020F0502020204030204" pitchFamily="34" charset="0"/>
                  <a:cs typeface="Arial" panose="020B0604020202020204" pitchFamily="34" charset="0"/>
                </a:rPr>
                <a:t>and </a:t>
              </a:r>
              <a:r>
                <a:rPr lang="en-US" sz="2400" dirty="0" smtClean="0">
                  <a:solidFill>
                    <a:schemeClr val="tx1"/>
                  </a:solidFill>
                  <a:latin typeface="Calibri" panose="020F0502020204030204" pitchFamily="34" charset="0"/>
                  <a:cs typeface="Arial" panose="020B0604020202020204" pitchFamily="34" charset="0"/>
                </a:rPr>
                <a:t>retain ability</a:t>
              </a:r>
            </a:p>
            <a:p>
              <a:pPr marL="114300" defTabSz="1219170"/>
              <a:r>
                <a:rPr lang="en-US" sz="2400" b="1" dirty="0" smtClean="0">
                  <a:solidFill>
                    <a:schemeClr val="tx1"/>
                  </a:solidFill>
                  <a:latin typeface="Calibri" panose="020F0502020204030204" pitchFamily="34" charset="0"/>
                  <a:cs typeface="Arial" panose="020B0604020202020204" pitchFamily="34" charset="0"/>
                </a:rPr>
                <a:t>Proposal of the indicator for the estimation of the experience of 4 social networks</a:t>
              </a:r>
            </a:p>
            <a:p>
              <a:pPr marL="457200" indent="-342900" defTabSz="1219170">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RTT measurement from HDR files</a:t>
              </a:r>
            </a:p>
            <a:p>
              <a:pPr marL="457200" indent="-342900" defTabSz="1219170">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Model for customers with established PDP session</a:t>
              </a:r>
            </a:p>
            <a:p>
              <a:pPr marL="114300" defTabSz="1219170"/>
              <a:r>
                <a:rPr lang="en-US" sz="2400" b="1" dirty="0" smtClean="0">
                  <a:solidFill>
                    <a:schemeClr val="tx1"/>
                  </a:solidFill>
                  <a:latin typeface="Calibri" panose="020F0502020204030204" pitchFamily="34" charset="0"/>
                  <a:cs typeface="Arial" panose="020B0604020202020204" pitchFamily="34" charset="0"/>
                </a:rPr>
                <a:t>Analysis of HDR records of real customers captured with DPI Sandvine</a:t>
              </a:r>
            </a:p>
            <a:p>
              <a:pPr marL="457200" indent="-342900" defTabSz="1219170">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MOS estimate (scales from 1 to 5) to measure experience</a:t>
              </a:r>
            </a:p>
            <a:p>
              <a:pPr marL="457200" indent="-342900" defTabSz="1219170">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Near real-time monitoring of the user experience of the socials network</a:t>
              </a:r>
              <a:endParaRPr lang="en-US" sz="2400" dirty="0">
                <a:solidFill>
                  <a:schemeClr val="tx1"/>
                </a:solidFill>
                <a:latin typeface="Calibri" panose="020F0502020204030204" pitchFamily="34" charset="0"/>
                <a:cs typeface="Arial" panose="020B0604020202020204" pitchFamily="34" charset="0"/>
              </a:endParaRPr>
            </a:p>
          </p:txBody>
        </p:sp>
      </p:grpSp>
      <p:grpSp>
        <p:nvGrpSpPr>
          <p:cNvPr id="87" name="Group 86"/>
          <p:cNvGrpSpPr/>
          <p:nvPr/>
        </p:nvGrpSpPr>
        <p:grpSpPr>
          <a:xfrm>
            <a:off x="12347246" y="2873756"/>
            <a:ext cx="11194876" cy="9615610"/>
            <a:chOff x="787574" y="2974586"/>
            <a:chExt cx="9496426" cy="9615610"/>
          </a:xfrm>
        </p:grpSpPr>
        <p:sp>
          <p:nvSpPr>
            <p:cNvPr id="88" name="Rectángulo 4"/>
            <p:cNvSpPr/>
            <p:nvPr/>
          </p:nvSpPr>
          <p:spPr>
            <a:xfrm>
              <a:off x="787574" y="2974586"/>
              <a:ext cx="9496426" cy="648000"/>
            </a:xfrm>
            <a:prstGeom prst="rect">
              <a:avLst/>
            </a:prstGeom>
            <a:solidFill>
              <a:srgbClr val="A4BA09"/>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2400" b="1" dirty="0" smtClean="0">
                  <a:solidFill>
                    <a:prstClr val="white"/>
                  </a:solidFill>
                  <a:latin typeface="Calibri" panose="020F0502020204030204" pitchFamily="34" charset="0"/>
                  <a:cs typeface="Arial" panose="020B0604020202020204" pitchFamily="34" charset="0"/>
                </a:rPr>
                <a:t>Proposal Model</a:t>
              </a:r>
              <a:endParaRPr lang="en-US" sz="2400" b="1" dirty="0">
                <a:solidFill>
                  <a:prstClr val="white"/>
                </a:solidFill>
                <a:latin typeface="Calibri" panose="020F0502020204030204" pitchFamily="34" charset="0"/>
                <a:cs typeface="Arial" panose="020B0604020202020204" pitchFamily="34" charset="0"/>
              </a:endParaRPr>
            </a:p>
          </p:txBody>
        </p:sp>
        <p:sp>
          <p:nvSpPr>
            <p:cNvPr id="89" name="Rectángulo 7"/>
            <p:cNvSpPr/>
            <p:nvPr/>
          </p:nvSpPr>
          <p:spPr>
            <a:xfrm>
              <a:off x="787574" y="3710341"/>
              <a:ext cx="9496426" cy="8879855"/>
            </a:xfrm>
            <a:prstGeom prst="rect">
              <a:avLst/>
            </a:prstGeom>
            <a:solidFill>
              <a:schemeClr val="bg1"/>
            </a:solidFill>
            <a:ln>
              <a:solidFill>
                <a:srgbClr val="A4BA09"/>
              </a:solidFill>
            </a:ln>
          </p:spPr>
          <p:style>
            <a:lnRef idx="2">
              <a:schemeClr val="accent1">
                <a:shade val="50000"/>
              </a:schemeClr>
            </a:lnRef>
            <a:fillRef idx="1">
              <a:schemeClr val="accent1"/>
            </a:fillRef>
            <a:effectRef idx="0">
              <a:schemeClr val="accent1"/>
            </a:effectRef>
            <a:fontRef idx="minor">
              <a:schemeClr val="lt1"/>
            </a:fontRef>
          </p:style>
          <p:txBody>
            <a:bodyPr tIns="108000" numCol="2" rtlCol="0" anchor="t" anchorCtr="0"/>
            <a:lstStyle/>
            <a:p>
              <a:pPr marL="457200" indent="-342900" defTabSz="1219170">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Measuring the QoE of OTT applications using HDR</a:t>
              </a:r>
            </a:p>
            <a:p>
              <a:pPr marL="457200" indent="-342900" defTabSz="1219170">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RTT calculation for OTT applications </a:t>
              </a:r>
            </a:p>
            <a:p>
              <a:pPr marL="457200" indent="-342900" defTabSz="1219170">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Proposed QoE measurement for OTT applications</a:t>
              </a:r>
            </a:p>
            <a:p>
              <a:pPr marL="457200" indent="-342900" defTabSz="1219170">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114300" defTabSz="1219170"/>
              <a:r>
                <a:rPr lang="en-US" sz="2400" dirty="0" smtClean="0">
                  <a:solidFill>
                    <a:schemeClr val="tx1"/>
                  </a:solidFill>
                  <a:latin typeface="Calibri" panose="020F0502020204030204" pitchFamily="34" charset="0"/>
                  <a:cs typeface="Arial" panose="020B0604020202020204" pitchFamily="34" charset="0"/>
                </a:rPr>
                <a:t>	</a:t>
              </a:r>
            </a:p>
            <a:p>
              <a:pPr marL="457200" indent="-342900" defTabSz="1219170">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buFont typeface="Arial" panose="020B0604020202020204" pitchFamily="34" charset="0"/>
                <a:buChar char="•"/>
              </a:pPr>
              <a:endParaRPr lang="en-US" sz="2400" dirty="0" smtClean="0">
                <a:solidFill>
                  <a:schemeClr val="tx1"/>
                </a:solidFill>
                <a:latin typeface="Calibri" panose="020F0502020204030204" pitchFamily="34" charset="0"/>
                <a:cs typeface="Arial" panose="020B0604020202020204" pitchFamily="34" charset="0"/>
              </a:endParaRPr>
            </a:p>
            <a:p>
              <a:pPr marL="457200" indent="-342900" defTabSz="1219170">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MOS of Social Networking OTT applications calculation</a:t>
              </a:r>
            </a:p>
            <a:p>
              <a:pPr marL="457200" indent="-342900" defTabSz="1219170">
                <a:buFont typeface="Arial" panose="020B0604020202020204" pitchFamily="34" charset="0"/>
                <a:buChar char="•"/>
              </a:pPr>
              <a:endParaRPr lang="en-US" sz="2400" dirty="0">
                <a:solidFill>
                  <a:schemeClr val="tx1"/>
                </a:solidFill>
                <a:latin typeface="Calibri" panose="020F0502020204030204" pitchFamily="34" charset="0"/>
                <a:cs typeface="Arial" panose="020B0604020202020204" pitchFamily="34" charset="0"/>
              </a:endParaRPr>
            </a:p>
          </p:txBody>
        </p:sp>
      </p:grpSp>
      <p:grpSp>
        <p:nvGrpSpPr>
          <p:cNvPr id="92" name="Group 91"/>
          <p:cNvGrpSpPr/>
          <p:nvPr/>
        </p:nvGrpSpPr>
        <p:grpSpPr>
          <a:xfrm>
            <a:off x="781142" y="8765708"/>
            <a:ext cx="11194876" cy="3737775"/>
            <a:chOff x="787574" y="2974586"/>
            <a:chExt cx="9496426" cy="3737775"/>
          </a:xfrm>
        </p:grpSpPr>
        <p:sp>
          <p:nvSpPr>
            <p:cNvPr id="93" name="Rectángulo 4"/>
            <p:cNvSpPr/>
            <p:nvPr/>
          </p:nvSpPr>
          <p:spPr>
            <a:xfrm>
              <a:off x="787574" y="2974586"/>
              <a:ext cx="9496426" cy="648000"/>
            </a:xfrm>
            <a:prstGeom prst="rect">
              <a:avLst/>
            </a:prstGeom>
            <a:solidFill>
              <a:srgbClr val="A4BA09"/>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2400" b="1" dirty="0" smtClean="0">
                  <a:solidFill>
                    <a:prstClr val="white"/>
                  </a:solidFill>
                  <a:latin typeface="Calibri" panose="020F0502020204030204" pitchFamily="34" charset="0"/>
                  <a:cs typeface="Arial" panose="020B0604020202020204" pitchFamily="34" charset="0"/>
                </a:rPr>
                <a:t>Results</a:t>
              </a:r>
              <a:endParaRPr lang="en-US" sz="2400" b="1" dirty="0">
                <a:solidFill>
                  <a:prstClr val="white"/>
                </a:solidFill>
                <a:latin typeface="Calibri" panose="020F0502020204030204" pitchFamily="34" charset="0"/>
                <a:cs typeface="Arial" panose="020B0604020202020204" pitchFamily="34" charset="0"/>
              </a:endParaRPr>
            </a:p>
          </p:txBody>
        </p:sp>
        <p:sp>
          <p:nvSpPr>
            <p:cNvPr id="94" name="Rectángulo 7"/>
            <p:cNvSpPr/>
            <p:nvPr/>
          </p:nvSpPr>
          <p:spPr>
            <a:xfrm>
              <a:off x="787574" y="3710342"/>
              <a:ext cx="9496426" cy="3002019"/>
            </a:xfrm>
            <a:prstGeom prst="rect">
              <a:avLst/>
            </a:prstGeom>
            <a:solidFill>
              <a:schemeClr val="bg1"/>
            </a:solidFill>
            <a:ln>
              <a:solidFill>
                <a:srgbClr val="A4BA09"/>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marL="457200" indent="-342900" defTabSz="1219170">
                <a:lnSpc>
                  <a:spcPct val="110000"/>
                </a:lnSpc>
                <a:spcBef>
                  <a:spcPts val="600"/>
                </a:spcBef>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Experience indicator model for the four social network</a:t>
              </a:r>
            </a:p>
            <a:p>
              <a:pPr marL="457200" indent="-342900" defTabSz="1219170">
                <a:lnSpc>
                  <a:spcPct val="110000"/>
                </a:lnSpc>
                <a:spcBef>
                  <a:spcPts val="600"/>
                </a:spcBef>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Calculation of MOS in HDR records of real customers</a:t>
              </a:r>
            </a:p>
            <a:p>
              <a:pPr marL="457200" indent="-342900" defTabSz="1219170">
                <a:lnSpc>
                  <a:spcPct val="110000"/>
                </a:lnSpc>
                <a:spcBef>
                  <a:spcPts val="600"/>
                </a:spcBef>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KPI can be calculated from any source provided by the Round – Trip time (RTT)</a:t>
              </a:r>
            </a:p>
            <a:p>
              <a:pPr marL="457200" indent="-342900" defTabSz="1219170">
                <a:lnSpc>
                  <a:spcPct val="110000"/>
                </a:lnSpc>
                <a:spcBef>
                  <a:spcPts val="600"/>
                </a:spcBef>
                <a:buFont typeface="Arial" panose="020B0604020202020204" pitchFamily="34" charset="0"/>
                <a:buChar char="•"/>
              </a:pPr>
              <a:r>
                <a:rPr lang="en-US" sz="2400" dirty="0" smtClean="0">
                  <a:solidFill>
                    <a:schemeClr val="tx1"/>
                  </a:solidFill>
                  <a:latin typeface="Calibri" panose="020F0502020204030204" pitchFamily="34" charset="0"/>
                  <a:cs typeface="Arial" panose="020B0604020202020204" pitchFamily="34" charset="0"/>
                </a:rPr>
                <a:t>Measures the user experience of Facebook, Twitter, WhatsApp and Instagram applications</a:t>
              </a:r>
            </a:p>
            <a:p>
              <a:pPr marL="457200" indent="-342900" defTabSz="1219170">
                <a:buFont typeface="Arial" panose="020B0604020202020204" pitchFamily="34" charset="0"/>
                <a:buChar char="•"/>
              </a:pPr>
              <a:endParaRPr lang="en-US" sz="2400" dirty="0">
                <a:solidFill>
                  <a:schemeClr val="tx1"/>
                </a:solidFill>
                <a:latin typeface="Calibri" panose="020F0502020204030204" pitchFamily="34" charset="0"/>
                <a:cs typeface="Arial" panose="020B0604020202020204" pitchFamily="34" charset="0"/>
              </a:endParaRPr>
            </a:p>
          </p:txBody>
        </p:sp>
      </p:grpSp>
      <p:grpSp>
        <p:nvGrpSpPr>
          <p:cNvPr id="108" name="Analytics14" descr="{&quot;Key&quot;:&quot;POWER_USER_SHAPE_ICON&quot;,&quot;Value&quot;:&quot;POWER_USER_SHAPE_ICON_STYLE_1&quot;}"/>
          <p:cNvGrpSpPr>
            <a:grpSpLocks noChangeAspect="1"/>
          </p:cNvGrpSpPr>
          <p:nvPr>
            <p:custDataLst>
              <p:tags r:id="rId4"/>
            </p:custDataLst>
          </p:nvPr>
        </p:nvGrpSpPr>
        <p:grpSpPr>
          <a:xfrm>
            <a:off x="11030469" y="8812557"/>
            <a:ext cx="850725" cy="570003"/>
            <a:chOff x="4683125" y="7820025"/>
            <a:chExt cx="1449388" cy="1243013"/>
          </a:xfrm>
          <a:solidFill>
            <a:schemeClr val="bg1"/>
          </a:solidFill>
        </p:grpSpPr>
        <p:sp>
          <p:nvSpPr>
            <p:cNvPr id="109" name="Rectangle 384"/>
            <p:cNvSpPr>
              <a:spLocks noChangeArrowheads="1"/>
            </p:cNvSpPr>
            <p:nvPr/>
          </p:nvSpPr>
          <p:spPr bwMode="auto">
            <a:xfrm>
              <a:off x="5497513" y="8212138"/>
              <a:ext cx="69850" cy="325438"/>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10" name="Rectangle 385"/>
            <p:cNvSpPr>
              <a:spLocks noChangeArrowheads="1"/>
            </p:cNvSpPr>
            <p:nvPr/>
          </p:nvSpPr>
          <p:spPr bwMode="auto">
            <a:xfrm>
              <a:off x="5610225" y="8166100"/>
              <a:ext cx="68263" cy="3714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11" name="Rectangle 386"/>
            <p:cNvSpPr>
              <a:spLocks noChangeArrowheads="1"/>
            </p:cNvSpPr>
            <p:nvPr/>
          </p:nvSpPr>
          <p:spPr bwMode="auto">
            <a:xfrm>
              <a:off x="5722938" y="8099425"/>
              <a:ext cx="68263" cy="4381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12" name="Rectangle 387"/>
            <p:cNvSpPr>
              <a:spLocks noChangeArrowheads="1"/>
            </p:cNvSpPr>
            <p:nvPr/>
          </p:nvSpPr>
          <p:spPr bwMode="auto">
            <a:xfrm>
              <a:off x="5834063" y="8240713"/>
              <a:ext cx="68263" cy="296863"/>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13" name="Rectangle 388"/>
            <p:cNvSpPr>
              <a:spLocks noChangeArrowheads="1"/>
            </p:cNvSpPr>
            <p:nvPr/>
          </p:nvSpPr>
          <p:spPr bwMode="auto">
            <a:xfrm>
              <a:off x="5945188" y="8166100"/>
              <a:ext cx="68263" cy="3714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14" name="Freeform 389"/>
            <p:cNvSpPr>
              <a:spLocks/>
            </p:cNvSpPr>
            <p:nvPr/>
          </p:nvSpPr>
          <p:spPr bwMode="auto">
            <a:xfrm>
              <a:off x="5486400" y="7985125"/>
              <a:ext cx="539750" cy="214313"/>
            </a:xfrm>
            <a:custGeom>
              <a:avLst/>
              <a:gdLst>
                <a:gd name="T0" fmla="*/ 174 w 340"/>
                <a:gd name="T1" fmla="*/ 24 h 135"/>
                <a:gd name="T2" fmla="*/ 243 w 340"/>
                <a:gd name="T3" fmla="*/ 135 h 135"/>
                <a:gd name="T4" fmla="*/ 313 w 340"/>
                <a:gd name="T5" fmla="*/ 61 h 135"/>
                <a:gd name="T6" fmla="*/ 329 w 340"/>
                <a:gd name="T7" fmla="*/ 72 h 135"/>
                <a:gd name="T8" fmla="*/ 340 w 340"/>
                <a:gd name="T9" fmla="*/ 10 h 135"/>
                <a:gd name="T10" fmla="*/ 282 w 340"/>
                <a:gd name="T11" fmla="*/ 37 h 135"/>
                <a:gd name="T12" fmla="*/ 299 w 340"/>
                <a:gd name="T13" fmla="*/ 50 h 135"/>
                <a:gd name="T14" fmla="*/ 246 w 340"/>
                <a:gd name="T15" fmla="*/ 108 h 135"/>
                <a:gd name="T16" fmla="*/ 181 w 340"/>
                <a:gd name="T17" fmla="*/ 0 h 135"/>
                <a:gd name="T18" fmla="*/ 0 w 340"/>
                <a:gd name="T19" fmla="*/ 97 h 135"/>
                <a:gd name="T20" fmla="*/ 8 w 340"/>
                <a:gd name="T21" fmla="*/ 113 h 135"/>
                <a:gd name="T22" fmla="*/ 174 w 340"/>
                <a:gd name="T23" fmla="*/ 2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135">
                  <a:moveTo>
                    <a:pt x="174" y="24"/>
                  </a:moveTo>
                  <a:lnTo>
                    <a:pt x="243" y="135"/>
                  </a:lnTo>
                  <a:lnTo>
                    <a:pt x="313" y="61"/>
                  </a:lnTo>
                  <a:lnTo>
                    <a:pt x="329" y="72"/>
                  </a:lnTo>
                  <a:lnTo>
                    <a:pt x="340" y="10"/>
                  </a:lnTo>
                  <a:lnTo>
                    <a:pt x="282" y="37"/>
                  </a:lnTo>
                  <a:lnTo>
                    <a:pt x="299" y="50"/>
                  </a:lnTo>
                  <a:lnTo>
                    <a:pt x="246" y="108"/>
                  </a:lnTo>
                  <a:lnTo>
                    <a:pt x="181" y="0"/>
                  </a:lnTo>
                  <a:lnTo>
                    <a:pt x="0" y="97"/>
                  </a:lnTo>
                  <a:lnTo>
                    <a:pt x="8" y="113"/>
                  </a:lnTo>
                  <a:lnTo>
                    <a:pt x="174" y="2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15" name="Freeform 390"/>
            <p:cNvSpPr>
              <a:spLocks/>
            </p:cNvSpPr>
            <p:nvPr/>
          </p:nvSpPr>
          <p:spPr bwMode="auto">
            <a:xfrm>
              <a:off x="5554663" y="8647113"/>
              <a:ext cx="419100" cy="415925"/>
            </a:xfrm>
            <a:custGeom>
              <a:avLst/>
              <a:gdLst>
                <a:gd name="T0" fmla="*/ 233 w 550"/>
                <a:gd name="T1" fmla="*/ 0 h 547"/>
                <a:gd name="T2" fmla="*/ 233 w 550"/>
                <a:gd name="T3" fmla="*/ 279 h 547"/>
                <a:gd name="T4" fmla="*/ 133 w 550"/>
                <a:gd name="T5" fmla="*/ 279 h 547"/>
                <a:gd name="T6" fmla="*/ 9 w 550"/>
                <a:gd name="T7" fmla="*/ 490 h 547"/>
                <a:gd name="T8" fmla="*/ 22 w 550"/>
                <a:gd name="T9" fmla="*/ 537 h 547"/>
                <a:gd name="T10" fmla="*/ 39 w 550"/>
                <a:gd name="T11" fmla="*/ 541 h 547"/>
                <a:gd name="T12" fmla="*/ 69 w 550"/>
                <a:gd name="T13" fmla="*/ 524 h 547"/>
                <a:gd name="T14" fmla="*/ 171 w 550"/>
                <a:gd name="T15" fmla="*/ 350 h 547"/>
                <a:gd name="T16" fmla="*/ 242 w 550"/>
                <a:gd name="T17" fmla="*/ 350 h 547"/>
                <a:gd name="T18" fmla="*/ 242 w 550"/>
                <a:gd name="T19" fmla="*/ 505 h 547"/>
                <a:gd name="T20" fmla="*/ 266 w 550"/>
                <a:gd name="T21" fmla="*/ 540 h 547"/>
                <a:gd name="T22" fmla="*/ 311 w 550"/>
                <a:gd name="T23" fmla="*/ 507 h 547"/>
                <a:gd name="T24" fmla="*/ 311 w 550"/>
                <a:gd name="T25" fmla="*/ 350 h 547"/>
                <a:gd name="T26" fmla="*/ 383 w 550"/>
                <a:gd name="T27" fmla="*/ 350 h 547"/>
                <a:gd name="T28" fmla="*/ 485 w 550"/>
                <a:gd name="T29" fmla="*/ 524 h 547"/>
                <a:gd name="T30" fmla="*/ 515 w 550"/>
                <a:gd name="T31" fmla="*/ 541 h 547"/>
                <a:gd name="T32" fmla="*/ 532 w 550"/>
                <a:gd name="T33" fmla="*/ 537 h 547"/>
                <a:gd name="T34" fmla="*/ 548 w 550"/>
                <a:gd name="T35" fmla="*/ 516 h 547"/>
                <a:gd name="T36" fmla="*/ 545 w 550"/>
                <a:gd name="T37" fmla="*/ 490 h 547"/>
                <a:gd name="T38" fmla="*/ 421 w 550"/>
                <a:gd name="T39" fmla="*/ 279 h 547"/>
                <a:gd name="T40" fmla="*/ 321 w 550"/>
                <a:gd name="T41" fmla="*/ 279 h 547"/>
                <a:gd name="T42" fmla="*/ 321 w 550"/>
                <a:gd name="T43" fmla="*/ 0 h 547"/>
                <a:gd name="T44" fmla="*/ 233 w 550"/>
                <a:gd name="T45"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0" h="547">
                  <a:moveTo>
                    <a:pt x="233" y="0"/>
                  </a:moveTo>
                  <a:lnTo>
                    <a:pt x="233" y="279"/>
                  </a:lnTo>
                  <a:lnTo>
                    <a:pt x="133" y="279"/>
                  </a:lnTo>
                  <a:lnTo>
                    <a:pt x="9" y="490"/>
                  </a:lnTo>
                  <a:cubicBezTo>
                    <a:pt x="0" y="506"/>
                    <a:pt x="5" y="527"/>
                    <a:pt x="22" y="537"/>
                  </a:cubicBezTo>
                  <a:cubicBezTo>
                    <a:pt x="27" y="540"/>
                    <a:pt x="33" y="541"/>
                    <a:pt x="39" y="541"/>
                  </a:cubicBezTo>
                  <a:cubicBezTo>
                    <a:pt x="51" y="541"/>
                    <a:pt x="63" y="535"/>
                    <a:pt x="69" y="524"/>
                  </a:cubicBezTo>
                  <a:lnTo>
                    <a:pt x="171" y="350"/>
                  </a:lnTo>
                  <a:lnTo>
                    <a:pt x="242" y="350"/>
                  </a:lnTo>
                  <a:lnTo>
                    <a:pt x="242" y="505"/>
                  </a:lnTo>
                  <a:cubicBezTo>
                    <a:pt x="242" y="521"/>
                    <a:pt x="251" y="535"/>
                    <a:pt x="266" y="540"/>
                  </a:cubicBezTo>
                  <a:cubicBezTo>
                    <a:pt x="289" y="547"/>
                    <a:pt x="311" y="530"/>
                    <a:pt x="311" y="507"/>
                  </a:cubicBezTo>
                  <a:lnTo>
                    <a:pt x="311" y="350"/>
                  </a:lnTo>
                  <a:lnTo>
                    <a:pt x="383" y="350"/>
                  </a:lnTo>
                  <a:lnTo>
                    <a:pt x="485" y="524"/>
                  </a:lnTo>
                  <a:cubicBezTo>
                    <a:pt x="491" y="535"/>
                    <a:pt x="503" y="541"/>
                    <a:pt x="515" y="541"/>
                  </a:cubicBezTo>
                  <a:cubicBezTo>
                    <a:pt x="521" y="541"/>
                    <a:pt x="527" y="540"/>
                    <a:pt x="532" y="537"/>
                  </a:cubicBezTo>
                  <a:cubicBezTo>
                    <a:pt x="540" y="532"/>
                    <a:pt x="546" y="525"/>
                    <a:pt x="548" y="516"/>
                  </a:cubicBezTo>
                  <a:cubicBezTo>
                    <a:pt x="550" y="507"/>
                    <a:pt x="549" y="498"/>
                    <a:pt x="545" y="490"/>
                  </a:cubicBezTo>
                  <a:lnTo>
                    <a:pt x="421" y="279"/>
                  </a:lnTo>
                  <a:lnTo>
                    <a:pt x="321" y="279"/>
                  </a:lnTo>
                  <a:lnTo>
                    <a:pt x="321" y="0"/>
                  </a:lnTo>
                  <a:lnTo>
                    <a:pt x="233"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16" name="Freeform 391"/>
            <p:cNvSpPr>
              <a:spLocks noEditPoints="1"/>
            </p:cNvSpPr>
            <p:nvPr/>
          </p:nvSpPr>
          <p:spPr bwMode="auto">
            <a:xfrm>
              <a:off x="5389563" y="7859713"/>
              <a:ext cx="742950" cy="754063"/>
            </a:xfrm>
            <a:custGeom>
              <a:avLst/>
              <a:gdLst>
                <a:gd name="T0" fmla="*/ 932 w 974"/>
                <a:gd name="T1" fmla="*/ 46 h 989"/>
                <a:gd name="T2" fmla="*/ 932 w 974"/>
                <a:gd name="T3" fmla="*/ 943 h 989"/>
                <a:gd name="T4" fmla="*/ 928 w 974"/>
                <a:gd name="T5" fmla="*/ 948 h 989"/>
                <a:gd name="T6" fmla="*/ 46 w 974"/>
                <a:gd name="T7" fmla="*/ 948 h 989"/>
                <a:gd name="T8" fmla="*/ 41 w 974"/>
                <a:gd name="T9" fmla="*/ 943 h 989"/>
                <a:gd name="T10" fmla="*/ 41 w 974"/>
                <a:gd name="T11" fmla="*/ 46 h 989"/>
                <a:gd name="T12" fmla="*/ 46 w 974"/>
                <a:gd name="T13" fmla="*/ 42 h 989"/>
                <a:gd name="T14" fmla="*/ 928 w 974"/>
                <a:gd name="T15" fmla="*/ 42 h 989"/>
                <a:gd name="T16" fmla="*/ 932 w 974"/>
                <a:gd name="T17" fmla="*/ 46 h 989"/>
                <a:gd name="T18" fmla="*/ 0 w 974"/>
                <a:gd name="T19" fmla="*/ 46 h 989"/>
                <a:gd name="T20" fmla="*/ 0 w 974"/>
                <a:gd name="T21" fmla="*/ 943 h 989"/>
                <a:gd name="T22" fmla="*/ 46 w 974"/>
                <a:gd name="T23" fmla="*/ 989 h 989"/>
                <a:gd name="T24" fmla="*/ 928 w 974"/>
                <a:gd name="T25" fmla="*/ 989 h 989"/>
                <a:gd name="T26" fmla="*/ 974 w 974"/>
                <a:gd name="T27" fmla="*/ 943 h 989"/>
                <a:gd name="T28" fmla="*/ 974 w 974"/>
                <a:gd name="T29" fmla="*/ 46 h 989"/>
                <a:gd name="T30" fmla="*/ 928 w 974"/>
                <a:gd name="T31" fmla="*/ 0 h 989"/>
                <a:gd name="T32" fmla="*/ 46 w 974"/>
                <a:gd name="T33" fmla="*/ 0 h 989"/>
                <a:gd name="T34" fmla="*/ 0 w 974"/>
                <a:gd name="T35" fmla="*/ 46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4" h="989">
                  <a:moveTo>
                    <a:pt x="932" y="46"/>
                  </a:moveTo>
                  <a:lnTo>
                    <a:pt x="932" y="943"/>
                  </a:lnTo>
                  <a:cubicBezTo>
                    <a:pt x="932" y="946"/>
                    <a:pt x="930" y="948"/>
                    <a:pt x="928" y="948"/>
                  </a:cubicBezTo>
                  <a:lnTo>
                    <a:pt x="46" y="948"/>
                  </a:lnTo>
                  <a:cubicBezTo>
                    <a:pt x="43" y="948"/>
                    <a:pt x="41" y="946"/>
                    <a:pt x="41" y="943"/>
                  </a:cubicBezTo>
                  <a:lnTo>
                    <a:pt x="41" y="46"/>
                  </a:lnTo>
                  <a:cubicBezTo>
                    <a:pt x="41" y="44"/>
                    <a:pt x="43" y="42"/>
                    <a:pt x="46" y="42"/>
                  </a:cubicBezTo>
                  <a:lnTo>
                    <a:pt x="928" y="42"/>
                  </a:lnTo>
                  <a:cubicBezTo>
                    <a:pt x="930" y="42"/>
                    <a:pt x="932" y="44"/>
                    <a:pt x="932" y="46"/>
                  </a:cubicBezTo>
                  <a:close/>
                  <a:moveTo>
                    <a:pt x="0" y="46"/>
                  </a:moveTo>
                  <a:lnTo>
                    <a:pt x="0" y="943"/>
                  </a:lnTo>
                  <a:cubicBezTo>
                    <a:pt x="0" y="968"/>
                    <a:pt x="20" y="989"/>
                    <a:pt x="46" y="989"/>
                  </a:cubicBezTo>
                  <a:lnTo>
                    <a:pt x="928" y="989"/>
                  </a:lnTo>
                  <a:cubicBezTo>
                    <a:pt x="953" y="989"/>
                    <a:pt x="974" y="968"/>
                    <a:pt x="974" y="943"/>
                  </a:cubicBezTo>
                  <a:lnTo>
                    <a:pt x="974" y="46"/>
                  </a:lnTo>
                  <a:cubicBezTo>
                    <a:pt x="974" y="21"/>
                    <a:pt x="953" y="0"/>
                    <a:pt x="928" y="0"/>
                  </a:cubicBezTo>
                  <a:lnTo>
                    <a:pt x="46" y="0"/>
                  </a:lnTo>
                  <a:cubicBezTo>
                    <a:pt x="20" y="0"/>
                    <a:pt x="0" y="21"/>
                    <a:pt x="0" y="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17" name="Freeform 392"/>
            <p:cNvSpPr>
              <a:spLocks noEditPoints="1"/>
            </p:cNvSpPr>
            <p:nvPr/>
          </p:nvSpPr>
          <p:spPr bwMode="auto">
            <a:xfrm>
              <a:off x="4683125" y="8110538"/>
              <a:ext cx="677863" cy="947738"/>
            </a:xfrm>
            <a:custGeom>
              <a:avLst/>
              <a:gdLst>
                <a:gd name="T0" fmla="*/ 320 w 889"/>
                <a:gd name="T1" fmla="*/ 103 h 1245"/>
                <a:gd name="T2" fmla="*/ 313 w 889"/>
                <a:gd name="T3" fmla="*/ 79 h 1245"/>
                <a:gd name="T4" fmla="*/ 332 w 889"/>
                <a:gd name="T5" fmla="*/ 45 h 1245"/>
                <a:gd name="T6" fmla="*/ 355 w 889"/>
                <a:gd name="T7" fmla="*/ 38 h 1245"/>
                <a:gd name="T8" fmla="*/ 377 w 889"/>
                <a:gd name="T9" fmla="*/ 45 h 1245"/>
                <a:gd name="T10" fmla="*/ 396 w 889"/>
                <a:gd name="T11" fmla="*/ 79 h 1245"/>
                <a:gd name="T12" fmla="*/ 390 w 889"/>
                <a:gd name="T13" fmla="*/ 103 h 1245"/>
                <a:gd name="T14" fmla="*/ 371 w 889"/>
                <a:gd name="T15" fmla="*/ 140 h 1245"/>
                <a:gd name="T16" fmla="*/ 426 w 889"/>
                <a:gd name="T17" fmla="*/ 377 h 1245"/>
                <a:gd name="T18" fmla="*/ 355 w 889"/>
                <a:gd name="T19" fmla="*/ 458 h 1245"/>
                <a:gd name="T20" fmla="*/ 283 w 889"/>
                <a:gd name="T21" fmla="*/ 377 h 1245"/>
                <a:gd name="T22" fmla="*/ 338 w 889"/>
                <a:gd name="T23" fmla="*/ 140 h 1245"/>
                <a:gd name="T24" fmla="*/ 320 w 889"/>
                <a:gd name="T25" fmla="*/ 103 h 1245"/>
                <a:gd name="T26" fmla="*/ 24 w 889"/>
                <a:gd name="T27" fmla="*/ 582 h 1245"/>
                <a:gd name="T28" fmla="*/ 73 w 889"/>
                <a:gd name="T29" fmla="*/ 592 h 1245"/>
                <a:gd name="T30" fmla="*/ 116 w 889"/>
                <a:gd name="T31" fmla="*/ 558 h 1245"/>
                <a:gd name="T32" fmla="*/ 171 w 889"/>
                <a:gd name="T33" fmla="*/ 325 h 1245"/>
                <a:gd name="T34" fmla="*/ 171 w 889"/>
                <a:gd name="T35" fmla="*/ 1192 h 1245"/>
                <a:gd name="T36" fmla="*/ 205 w 889"/>
                <a:gd name="T37" fmla="*/ 1245 h 1245"/>
                <a:gd name="T38" fmla="*/ 267 w 889"/>
                <a:gd name="T39" fmla="*/ 1245 h 1245"/>
                <a:gd name="T40" fmla="*/ 302 w 889"/>
                <a:gd name="T41" fmla="*/ 1190 h 1245"/>
                <a:gd name="T42" fmla="*/ 355 w 889"/>
                <a:gd name="T43" fmla="*/ 721 h 1245"/>
                <a:gd name="T44" fmla="*/ 407 w 889"/>
                <a:gd name="T45" fmla="*/ 1190 h 1245"/>
                <a:gd name="T46" fmla="*/ 442 w 889"/>
                <a:gd name="T47" fmla="*/ 1245 h 1245"/>
                <a:gd name="T48" fmla="*/ 504 w 889"/>
                <a:gd name="T49" fmla="*/ 1245 h 1245"/>
                <a:gd name="T50" fmla="*/ 538 w 889"/>
                <a:gd name="T51" fmla="*/ 1192 h 1245"/>
                <a:gd name="T52" fmla="*/ 538 w 889"/>
                <a:gd name="T53" fmla="*/ 214 h 1245"/>
                <a:gd name="T54" fmla="*/ 583 w 889"/>
                <a:gd name="T55" fmla="*/ 309 h 1245"/>
                <a:gd name="T56" fmla="*/ 712 w 889"/>
                <a:gd name="T57" fmla="*/ 351 h 1245"/>
                <a:gd name="T58" fmla="*/ 865 w 889"/>
                <a:gd name="T59" fmla="*/ 207 h 1245"/>
                <a:gd name="T60" fmla="*/ 874 w 889"/>
                <a:gd name="T61" fmla="*/ 153 h 1245"/>
                <a:gd name="T62" fmla="*/ 840 w 889"/>
                <a:gd name="T63" fmla="*/ 115 h 1245"/>
                <a:gd name="T64" fmla="*/ 783 w 889"/>
                <a:gd name="T65" fmla="*/ 129 h 1245"/>
                <a:gd name="T66" fmla="*/ 689 w 889"/>
                <a:gd name="T67" fmla="*/ 207 h 1245"/>
                <a:gd name="T68" fmla="*/ 650 w 889"/>
                <a:gd name="T69" fmla="*/ 109 h 1245"/>
                <a:gd name="T70" fmla="*/ 501 w 889"/>
                <a:gd name="T71" fmla="*/ 0 h 1245"/>
                <a:gd name="T72" fmla="*/ 355 w 889"/>
                <a:gd name="T73" fmla="*/ 0 h 1245"/>
                <a:gd name="T74" fmla="*/ 208 w 889"/>
                <a:gd name="T75" fmla="*/ 0 h 1245"/>
                <a:gd name="T76" fmla="*/ 80 w 889"/>
                <a:gd name="T77" fmla="*/ 132 h 1245"/>
                <a:gd name="T78" fmla="*/ 7 w 889"/>
                <a:gd name="T79" fmla="*/ 525 h 1245"/>
                <a:gd name="T80" fmla="*/ 24 w 889"/>
                <a:gd name="T81" fmla="*/ 582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89" h="1245">
                  <a:moveTo>
                    <a:pt x="320" y="103"/>
                  </a:moveTo>
                  <a:cubicBezTo>
                    <a:pt x="312" y="96"/>
                    <a:pt x="307" y="89"/>
                    <a:pt x="313" y="79"/>
                  </a:cubicBezTo>
                  <a:cubicBezTo>
                    <a:pt x="318" y="70"/>
                    <a:pt x="325" y="58"/>
                    <a:pt x="332" y="45"/>
                  </a:cubicBezTo>
                  <a:cubicBezTo>
                    <a:pt x="336" y="40"/>
                    <a:pt x="344" y="38"/>
                    <a:pt x="355" y="38"/>
                  </a:cubicBezTo>
                  <a:cubicBezTo>
                    <a:pt x="365" y="38"/>
                    <a:pt x="373" y="40"/>
                    <a:pt x="377" y="45"/>
                  </a:cubicBezTo>
                  <a:cubicBezTo>
                    <a:pt x="385" y="58"/>
                    <a:pt x="391" y="70"/>
                    <a:pt x="396" y="79"/>
                  </a:cubicBezTo>
                  <a:cubicBezTo>
                    <a:pt x="402" y="89"/>
                    <a:pt x="398" y="96"/>
                    <a:pt x="390" y="103"/>
                  </a:cubicBezTo>
                  <a:cubicBezTo>
                    <a:pt x="374" y="116"/>
                    <a:pt x="368" y="123"/>
                    <a:pt x="371" y="140"/>
                  </a:cubicBezTo>
                  <a:cubicBezTo>
                    <a:pt x="377" y="173"/>
                    <a:pt x="421" y="351"/>
                    <a:pt x="426" y="377"/>
                  </a:cubicBezTo>
                  <a:cubicBezTo>
                    <a:pt x="415" y="399"/>
                    <a:pt x="366" y="458"/>
                    <a:pt x="355" y="458"/>
                  </a:cubicBezTo>
                  <a:cubicBezTo>
                    <a:pt x="343" y="458"/>
                    <a:pt x="295" y="399"/>
                    <a:pt x="283" y="377"/>
                  </a:cubicBezTo>
                  <a:cubicBezTo>
                    <a:pt x="288" y="351"/>
                    <a:pt x="332" y="173"/>
                    <a:pt x="338" y="140"/>
                  </a:cubicBezTo>
                  <a:cubicBezTo>
                    <a:pt x="342" y="123"/>
                    <a:pt x="335" y="116"/>
                    <a:pt x="320" y="103"/>
                  </a:cubicBezTo>
                  <a:close/>
                  <a:moveTo>
                    <a:pt x="24" y="582"/>
                  </a:moveTo>
                  <a:cubicBezTo>
                    <a:pt x="42" y="586"/>
                    <a:pt x="55" y="589"/>
                    <a:pt x="73" y="592"/>
                  </a:cubicBezTo>
                  <a:cubicBezTo>
                    <a:pt x="96" y="596"/>
                    <a:pt x="109" y="585"/>
                    <a:pt x="116" y="558"/>
                  </a:cubicBezTo>
                  <a:cubicBezTo>
                    <a:pt x="142" y="455"/>
                    <a:pt x="151" y="418"/>
                    <a:pt x="171" y="325"/>
                  </a:cubicBezTo>
                  <a:lnTo>
                    <a:pt x="171" y="1192"/>
                  </a:lnTo>
                  <a:cubicBezTo>
                    <a:pt x="171" y="1237"/>
                    <a:pt x="187" y="1245"/>
                    <a:pt x="205" y="1245"/>
                  </a:cubicBezTo>
                  <a:lnTo>
                    <a:pt x="267" y="1245"/>
                  </a:lnTo>
                  <a:cubicBezTo>
                    <a:pt x="284" y="1245"/>
                    <a:pt x="296" y="1230"/>
                    <a:pt x="302" y="1190"/>
                  </a:cubicBezTo>
                  <a:cubicBezTo>
                    <a:pt x="312" y="1123"/>
                    <a:pt x="331" y="966"/>
                    <a:pt x="355" y="721"/>
                  </a:cubicBezTo>
                  <a:cubicBezTo>
                    <a:pt x="378" y="966"/>
                    <a:pt x="397" y="1123"/>
                    <a:pt x="407" y="1190"/>
                  </a:cubicBezTo>
                  <a:cubicBezTo>
                    <a:pt x="413" y="1230"/>
                    <a:pt x="426" y="1245"/>
                    <a:pt x="442" y="1245"/>
                  </a:cubicBezTo>
                  <a:lnTo>
                    <a:pt x="504" y="1245"/>
                  </a:lnTo>
                  <a:cubicBezTo>
                    <a:pt x="522" y="1245"/>
                    <a:pt x="538" y="1237"/>
                    <a:pt x="538" y="1192"/>
                  </a:cubicBezTo>
                  <a:lnTo>
                    <a:pt x="538" y="214"/>
                  </a:lnTo>
                  <a:cubicBezTo>
                    <a:pt x="552" y="244"/>
                    <a:pt x="568" y="276"/>
                    <a:pt x="583" y="309"/>
                  </a:cubicBezTo>
                  <a:cubicBezTo>
                    <a:pt x="608" y="361"/>
                    <a:pt x="679" y="380"/>
                    <a:pt x="712" y="351"/>
                  </a:cubicBezTo>
                  <a:cubicBezTo>
                    <a:pt x="742" y="325"/>
                    <a:pt x="840" y="231"/>
                    <a:pt x="865" y="207"/>
                  </a:cubicBezTo>
                  <a:cubicBezTo>
                    <a:pt x="886" y="188"/>
                    <a:pt x="889" y="171"/>
                    <a:pt x="874" y="153"/>
                  </a:cubicBezTo>
                  <a:cubicBezTo>
                    <a:pt x="862" y="138"/>
                    <a:pt x="853" y="129"/>
                    <a:pt x="840" y="115"/>
                  </a:cubicBezTo>
                  <a:cubicBezTo>
                    <a:pt x="832" y="105"/>
                    <a:pt x="811" y="105"/>
                    <a:pt x="783" y="129"/>
                  </a:cubicBezTo>
                  <a:cubicBezTo>
                    <a:pt x="701" y="198"/>
                    <a:pt x="715" y="186"/>
                    <a:pt x="689" y="207"/>
                  </a:cubicBezTo>
                  <a:cubicBezTo>
                    <a:pt x="677" y="175"/>
                    <a:pt x="664" y="142"/>
                    <a:pt x="650" y="109"/>
                  </a:cubicBezTo>
                  <a:cubicBezTo>
                    <a:pt x="625" y="47"/>
                    <a:pt x="583" y="0"/>
                    <a:pt x="501" y="0"/>
                  </a:cubicBezTo>
                  <a:lnTo>
                    <a:pt x="355" y="0"/>
                  </a:lnTo>
                  <a:lnTo>
                    <a:pt x="208" y="0"/>
                  </a:lnTo>
                  <a:cubicBezTo>
                    <a:pt x="127" y="0"/>
                    <a:pt x="94" y="67"/>
                    <a:pt x="80" y="132"/>
                  </a:cubicBezTo>
                  <a:cubicBezTo>
                    <a:pt x="50" y="267"/>
                    <a:pt x="33" y="381"/>
                    <a:pt x="7" y="525"/>
                  </a:cubicBezTo>
                  <a:cubicBezTo>
                    <a:pt x="0" y="562"/>
                    <a:pt x="11" y="579"/>
                    <a:pt x="24" y="582"/>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118" name="Oval 393"/>
            <p:cNvSpPr>
              <a:spLocks noChangeArrowheads="1"/>
            </p:cNvSpPr>
            <p:nvPr/>
          </p:nvSpPr>
          <p:spPr bwMode="auto">
            <a:xfrm>
              <a:off x="4852988" y="7820025"/>
              <a:ext cx="201613" cy="249238"/>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grpSp>
      <p:grpSp>
        <p:nvGrpSpPr>
          <p:cNvPr id="122" name="Analytics10" descr="{&quot;Key&quot;:&quot;POWER_USER_SHAPE_ICON&quot;,&quot;Value&quot;:&quot;POWER_USER_SHAPE_ICON_STYLE_1&quot;}"/>
          <p:cNvGrpSpPr>
            <a:grpSpLocks noChangeAspect="1"/>
          </p:cNvGrpSpPr>
          <p:nvPr>
            <p:custDataLst>
              <p:tags r:id="rId5"/>
            </p:custDataLst>
          </p:nvPr>
        </p:nvGrpSpPr>
        <p:grpSpPr>
          <a:xfrm>
            <a:off x="22821496" y="2920976"/>
            <a:ext cx="648000" cy="656912"/>
            <a:chOff x="5681663" y="1568450"/>
            <a:chExt cx="808038" cy="819150"/>
          </a:xfrm>
          <a:solidFill>
            <a:schemeClr val="bg1"/>
          </a:solidFill>
        </p:grpSpPr>
        <p:sp>
          <p:nvSpPr>
            <p:cNvPr id="123" name="Freeform 122"/>
            <p:cNvSpPr>
              <a:spLocks noEditPoints="1"/>
            </p:cNvSpPr>
            <p:nvPr/>
          </p:nvSpPr>
          <p:spPr bwMode="auto">
            <a:xfrm>
              <a:off x="5834063" y="1568450"/>
              <a:ext cx="492125" cy="474663"/>
            </a:xfrm>
            <a:custGeom>
              <a:avLst/>
              <a:gdLst>
                <a:gd name="T0" fmla="*/ 75 w 647"/>
                <a:gd name="T1" fmla="*/ 61 h 623"/>
                <a:gd name="T2" fmla="*/ 55 w 647"/>
                <a:gd name="T3" fmla="*/ 41 h 623"/>
                <a:gd name="T4" fmla="*/ 75 w 647"/>
                <a:gd name="T5" fmla="*/ 22 h 623"/>
                <a:gd name="T6" fmla="*/ 94 w 647"/>
                <a:gd name="T7" fmla="*/ 41 h 623"/>
                <a:gd name="T8" fmla="*/ 75 w 647"/>
                <a:gd name="T9" fmla="*/ 61 h 623"/>
                <a:gd name="T10" fmla="*/ 647 w 647"/>
                <a:gd name="T11" fmla="*/ 623 h 623"/>
                <a:gd name="T12" fmla="*/ 647 w 647"/>
                <a:gd name="T13" fmla="*/ 47 h 623"/>
                <a:gd name="T14" fmla="*/ 599 w 647"/>
                <a:gd name="T15" fmla="*/ 0 h 623"/>
                <a:gd name="T16" fmla="*/ 47 w 647"/>
                <a:gd name="T17" fmla="*/ 0 h 623"/>
                <a:gd name="T18" fmla="*/ 0 w 647"/>
                <a:gd name="T19" fmla="*/ 47 h 623"/>
                <a:gd name="T20" fmla="*/ 0 w 647"/>
                <a:gd name="T21" fmla="*/ 596 h 623"/>
                <a:gd name="T22" fmla="*/ 10 w 647"/>
                <a:gd name="T23" fmla="*/ 575 h 623"/>
                <a:gd name="T24" fmla="*/ 50 w 647"/>
                <a:gd name="T25" fmla="*/ 537 h 623"/>
                <a:gd name="T26" fmla="*/ 50 w 647"/>
                <a:gd name="T27" fmla="*/ 87 h 623"/>
                <a:gd name="T28" fmla="*/ 596 w 647"/>
                <a:gd name="T29" fmla="*/ 87 h 623"/>
                <a:gd name="T30" fmla="*/ 596 w 647"/>
                <a:gd name="T31" fmla="*/ 613 h 623"/>
                <a:gd name="T32" fmla="*/ 647 w 647"/>
                <a:gd name="T33" fmla="*/ 623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7" h="623">
                  <a:moveTo>
                    <a:pt x="75" y="61"/>
                  </a:moveTo>
                  <a:cubicBezTo>
                    <a:pt x="64" y="61"/>
                    <a:pt x="55" y="52"/>
                    <a:pt x="55" y="41"/>
                  </a:cubicBezTo>
                  <a:cubicBezTo>
                    <a:pt x="55" y="30"/>
                    <a:pt x="64" y="22"/>
                    <a:pt x="75" y="22"/>
                  </a:cubicBezTo>
                  <a:cubicBezTo>
                    <a:pt x="86" y="22"/>
                    <a:pt x="94" y="30"/>
                    <a:pt x="94" y="41"/>
                  </a:cubicBezTo>
                  <a:cubicBezTo>
                    <a:pt x="94" y="52"/>
                    <a:pt x="86" y="61"/>
                    <a:pt x="75" y="61"/>
                  </a:cubicBezTo>
                  <a:close/>
                  <a:moveTo>
                    <a:pt x="647" y="623"/>
                  </a:moveTo>
                  <a:lnTo>
                    <a:pt x="647" y="47"/>
                  </a:lnTo>
                  <a:cubicBezTo>
                    <a:pt x="647" y="21"/>
                    <a:pt x="626" y="0"/>
                    <a:pt x="599" y="0"/>
                  </a:cubicBezTo>
                  <a:lnTo>
                    <a:pt x="47" y="0"/>
                  </a:lnTo>
                  <a:cubicBezTo>
                    <a:pt x="21" y="0"/>
                    <a:pt x="0" y="21"/>
                    <a:pt x="0" y="47"/>
                  </a:cubicBezTo>
                  <a:lnTo>
                    <a:pt x="0" y="596"/>
                  </a:lnTo>
                  <a:lnTo>
                    <a:pt x="10" y="575"/>
                  </a:lnTo>
                  <a:cubicBezTo>
                    <a:pt x="19" y="558"/>
                    <a:pt x="34" y="545"/>
                    <a:pt x="50" y="537"/>
                  </a:cubicBezTo>
                  <a:lnTo>
                    <a:pt x="50" y="87"/>
                  </a:lnTo>
                  <a:lnTo>
                    <a:pt x="596" y="87"/>
                  </a:lnTo>
                  <a:lnTo>
                    <a:pt x="596" y="613"/>
                  </a:lnTo>
                  <a:cubicBezTo>
                    <a:pt x="610" y="610"/>
                    <a:pt x="630" y="613"/>
                    <a:pt x="647" y="62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4" name="Freeform 123"/>
            <p:cNvSpPr>
              <a:spLocks/>
            </p:cNvSpPr>
            <p:nvPr/>
          </p:nvSpPr>
          <p:spPr bwMode="auto">
            <a:xfrm>
              <a:off x="5916613" y="2132012"/>
              <a:ext cx="168275" cy="66675"/>
            </a:xfrm>
            <a:custGeom>
              <a:avLst/>
              <a:gdLst>
                <a:gd name="T0" fmla="*/ 189 w 221"/>
                <a:gd name="T1" fmla="*/ 43 h 87"/>
                <a:gd name="T2" fmla="*/ 221 w 221"/>
                <a:gd name="T3" fmla="*/ 0 h 87"/>
                <a:gd name="T4" fmla="*/ 32 w 221"/>
                <a:gd name="T5" fmla="*/ 0 h 87"/>
                <a:gd name="T6" fmla="*/ 0 w 221"/>
                <a:gd name="T7" fmla="*/ 87 h 87"/>
                <a:gd name="T8" fmla="*/ 199 w 221"/>
                <a:gd name="T9" fmla="*/ 87 h 87"/>
                <a:gd name="T10" fmla="*/ 189 w 221"/>
                <a:gd name="T11" fmla="*/ 43 h 87"/>
              </a:gdLst>
              <a:ahLst/>
              <a:cxnLst>
                <a:cxn ang="0">
                  <a:pos x="T0" y="T1"/>
                </a:cxn>
                <a:cxn ang="0">
                  <a:pos x="T2" y="T3"/>
                </a:cxn>
                <a:cxn ang="0">
                  <a:pos x="T4" y="T5"/>
                </a:cxn>
                <a:cxn ang="0">
                  <a:pos x="T6" y="T7"/>
                </a:cxn>
                <a:cxn ang="0">
                  <a:pos x="T8" y="T9"/>
                </a:cxn>
                <a:cxn ang="0">
                  <a:pos x="T10" y="T11"/>
                </a:cxn>
              </a:cxnLst>
              <a:rect l="0" t="0" r="r" b="b"/>
              <a:pathLst>
                <a:path w="221" h="87">
                  <a:moveTo>
                    <a:pt x="189" y="43"/>
                  </a:moveTo>
                  <a:cubicBezTo>
                    <a:pt x="193" y="28"/>
                    <a:pt x="205" y="13"/>
                    <a:pt x="221" y="0"/>
                  </a:cubicBezTo>
                  <a:lnTo>
                    <a:pt x="32" y="0"/>
                  </a:lnTo>
                  <a:lnTo>
                    <a:pt x="0" y="87"/>
                  </a:lnTo>
                  <a:lnTo>
                    <a:pt x="199" y="87"/>
                  </a:lnTo>
                  <a:cubicBezTo>
                    <a:pt x="190" y="75"/>
                    <a:pt x="184" y="61"/>
                    <a:pt x="189"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5" name="Freeform 124"/>
            <p:cNvSpPr>
              <a:spLocks/>
            </p:cNvSpPr>
            <p:nvPr/>
          </p:nvSpPr>
          <p:spPr bwMode="auto">
            <a:xfrm>
              <a:off x="6088063" y="1935162"/>
              <a:ext cx="401638" cy="452438"/>
            </a:xfrm>
            <a:custGeom>
              <a:avLst/>
              <a:gdLst>
                <a:gd name="T0" fmla="*/ 142 w 527"/>
                <a:gd name="T1" fmla="*/ 3 h 595"/>
                <a:gd name="T2" fmla="*/ 106 w 527"/>
                <a:gd name="T3" fmla="*/ 55 h 595"/>
                <a:gd name="T4" fmla="*/ 155 w 527"/>
                <a:gd name="T5" fmla="*/ 332 h 595"/>
                <a:gd name="T6" fmla="*/ 57 w 527"/>
                <a:gd name="T7" fmla="*/ 275 h 595"/>
                <a:gd name="T8" fmla="*/ 4 w 527"/>
                <a:gd name="T9" fmla="*/ 312 h 595"/>
                <a:gd name="T10" fmla="*/ 130 w 527"/>
                <a:gd name="T11" fmla="*/ 447 h 595"/>
                <a:gd name="T12" fmla="*/ 369 w 527"/>
                <a:gd name="T13" fmla="*/ 570 h 595"/>
                <a:gd name="T14" fmla="*/ 517 w 527"/>
                <a:gd name="T15" fmla="*/ 392 h 595"/>
                <a:gd name="T16" fmla="*/ 491 w 527"/>
                <a:gd name="T17" fmla="*/ 244 h 595"/>
                <a:gd name="T18" fmla="*/ 449 w 527"/>
                <a:gd name="T19" fmla="*/ 206 h 595"/>
                <a:gd name="T20" fmla="*/ 407 w 527"/>
                <a:gd name="T21" fmla="*/ 240 h 595"/>
                <a:gd name="T22" fmla="*/ 402 w 527"/>
                <a:gd name="T23" fmla="*/ 215 h 595"/>
                <a:gd name="T24" fmla="*/ 358 w 527"/>
                <a:gd name="T25" fmla="*/ 179 h 595"/>
                <a:gd name="T26" fmla="*/ 314 w 527"/>
                <a:gd name="T27" fmla="*/ 219 h 595"/>
                <a:gd name="T28" fmla="*/ 271 w 527"/>
                <a:gd name="T29" fmla="*/ 173 h 595"/>
                <a:gd name="T30" fmla="*/ 225 w 527"/>
                <a:gd name="T31" fmla="*/ 218 h 595"/>
                <a:gd name="T32" fmla="*/ 193 w 527"/>
                <a:gd name="T33" fmla="*/ 39 h 595"/>
                <a:gd name="T34" fmla="*/ 142 w 527"/>
                <a:gd name="T35" fmla="*/ 3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7" h="595">
                  <a:moveTo>
                    <a:pt x="142" y="3"/>
                  </a:moveTo>
                  <a:cubicBezTo>
                    <a:pt x="117" y="7"/>
                    <a:pt x="101" y="31"/>
                    <a:pt x="106" y="55"/>
                  </a:cubicBezTo>
                  <a:lnTo>
                    <a:pt x="155" y="332"/>
                  </a:lnTo>
                  <a:cubicBezTo>
                    <a:pt x="128" y="287"/>
                    <a:pt x="84" y="269"/>
                    <a:pt x="57" y="275"/>
                  </a:cubicBezTo>
                  <a:cubicBezTo>
                    <a:pt x="31" y="281"/>
                    <a:pt x="7" y="302"/>
                    <a:pt x="4" y="312"/>
                  </a:cubicBezTo>
                  <a:cubicBezTo>
                    <a:pt x="0" y="330"/>
                    <a:pt x="66" y="347"/>
                    <a:pt x="130" y="447"/>
                  </a:cubicBezTo>
                  <a:cubicBezTo>
                    <a:pt x="187" y="535"/>
                    <a:pt x="234" y="595"/>
                    <a:pt x="369" y="570"/>
                  </a:cubicBezTo>
                  <a:cubicBezTo>
                    <a:pt x="496" y="547"/>
                    <a:pt x="527" y="450"/>
                    <a:pt x="517" y="392"/>
                  </a:cubicBezTo>
                  <a:lnTo>
                    <a:pt x="491" y="244"/>
                  </a:lnTo>
                  <a:cubicBezTo>
                    <a:pt x="486" y="213"/>
                    <a:pt x="460" y="205"/>
                    <a:pt x="449" y="206"/>
                  </a:cubicBezTo>
                  <a:cubicBezTo>
                    <a:pt x="440" y="207"/>
                    <a:pt x="418" y="208"/>
                    <a:pt x="407" y="240"/>
                  </a:cubicBezTo>
                  <a:lnTo>
                    <a:pt x="402" y="215"/>
                  </a:lnTo>
                  <a:cubicBezTo>
                    <a:pt x="398" y="194"/>
                    <a:pt x="379" y="179"/>
                    <a:pt x="358" y="179"/>
                  </a:cubicBezTo>
                  <a:cubicBezTo>
                    <a:pt x="340" y="179"/>
                    <a:pt x="316" y="193"/>
                    <a:pt x="314" y="219"/>
                  </a:cubicBezTo>
                  <a:cubicBezTo>
                    <a:pt x="309" y="191"/>
                    <a:pt x="297" y="173"/>
                    <a:pt x="271" y="173"/>
                  </a:cubicBezTo>
                  <a:cubicBezTo>
                    <a:pt x="256" y="174"/>
                    <a:pt x="228" y="178"/>
                    <a:pt x="225" y="218"/>
                  </a:cubicBezTo>
                  <a:lnTo>
                    <a:pt x="193" y="39"/>
                  </a:lnTo>
                  <a:cubicBezTo>
                    <a:pt x="188" y="11"/>
                    <a:pt x="164" y="0"/>
                    <a:pt x="142" y="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6" name="Freeform 125"/>
            <p:cNvSpPr>
              <a:spLocks/>
            </p:cNvSpPr>
            <p:nvPr/>
          </p:nvSpPr>
          <p:spPr bwMode="auto">
            <a:xfrm>
              <a:off x="5915026" y="1760537"/>
              <a:ext cx="328613" cy="190500"/>
            </a:xfrm>
            <a:custGeom>
              <a:avLst/>
              <a:gdLst>
                <a:gd name="T0" fmla="*/ 39 w 431"/>
                <a:gd name="T1" fmla="*/ 171 h 249"/>
                <a:gd name="T2" fmla="*/ 0 w 431"/>
                <a:gd name="T3" fmla="*/ 210 h 249"/>
                <a:gd name="T4" fmla="*/ 39 w 431"/>
                <a:gd name="T5" fmla="*/ 249 h 249"/>
                <a:gd name="T6" fmla="*/ 79 w 431"/>
                <a:gd name="T7" fmla="*/ 210 h 249"/>
                <a:gd name="T8" fmla="*/ 77 w 431"/>
                <a:gd name="T9" fmla="*/ 198 h 249"/>
                <a:gd name="T10" fmla="*/ 135 w 431"/>
                <a:gd name="T11" fmla="*/ 131 h 249"/>
                <a:gd name="T12" fmla="*/ 152 w 431"/>
                <a:gd name="T13" fmla="*/ 135 h 249"/>
                <a:gd name="T14" fmla="*/ 184 w 431"/>
                <a:gd name="T15" fmla="*/ 118 h 249"/>
                <a:gd name="T16" fmla="*/ 257 w 431"/>
                <a:gd name="T17" fmla="*/ 143 h 249"/>
                <a:gd name="T18" fmla="*/ 257 w 431"/>
                <a:gd name="T19" fmla="*/ 144 h 249"/>
                <a:gd name="T20" fmla="*/ 296 w 431"/>
                <a:gd name="T21" fmla="*/ 184 h 249"/>
                <a:gd name="T22" fmla="*/ 336 w 431"/>
                <a:gd name="T23" fmla="*/ 144 h 249"/>
                <a:gd name="T24" fmla="*/ 332 w 431"/>
                <a:gd name="T25" fmla="*/ 127 h 249"/>
                <a:gd name="T26" fmla="*/ 379 w 431"/>
                <a:gd name="T27" fmla="*/ 77 h 249"/>
                <a:gd name="T28" fmla="*/ 391 w 431"/>
                <a:gd name="T29" fmla="*/ 79 h 249"/>
                <a:gd name="T30" fmla="*/ 431 w 431"/>
                <a:gd name="T31" fmla="*/ 40 h 249"/>
                <a:gd name="T32" fmla="*/ 391 w 431"/>
                <a:gd name="T33" fmla="*/ 0 h 249"/>
                <a:gd name="T34" fmla="*/ 352 w 431"/>
                <a:gd name="T35" fmla="*/ 40 h 249"/>
                <a:gd name="T36" fmla="*/ 355 w 431"/>
                <a:gd name="T37" fmla="*/ 54 h 249"/>
                <a:gd name="T38" fmla="*/ 305 w 431"/>
                <a:gd name="T39" fmla="*/ 106 h 249"/>
                <a:gd name="T40" fmla="*/ 296 w 431"/>
                <a:gd name="T41" fmla="*/ 105 h 249"/>
                <a:gd name="T42" fmla="*/ 272 w 431"/>
                <a:gd name="T43" fmla="*/ 113 h 249"/>
                <a:gd name="T44" fmla="*/ 189 w 431"/>
                <a:gd name="T45" fmla="*/ 84 h 249"/>
                <a:gd name="T46" fmla="*/ 152 w 431"/>
                <a:gd name="T47" fmla="*/ 56 h 249"/>
                <a:gd name="T48" fmla="*/ 112 w 431"/>
                <a:gd name="T49" fmla="*/ 95 h 249"/>
                <a:gd name="T50" fmla="*/ 114 w 431"/>
                <a:gd name="T51" fmla="*/ 105 h 249"/>
                <a:gd name="T52" fmla="*/ 54 w 431"/>
                <a:gd name="T53" fmla="*/ 173 h 249"/>
                <a:gd name="T54" fmla="*/ 39 w 431"/>
                <a:gd name="T55" fmla="*/ 17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1" h="249">
                  <a:moveTo>
                    <a:pt x="39" y="171"/>
                  </a:moveTo>
                  <a:cubicBezTo>
                    <a:pt x="18" y="171"/>
                    <a:pt x="0" y="188"/>
                    <a:pt x="0" y="210"/>
                  </a:cubicBezTo>
                  <a:cubicBezTo>
                    <a:pt x="0" y="232"/>
                    <a:pt x="18" y="249"/>
                    <a:pt x="39" y="249"/>
                  </a:cubicBezTo>
                  <a:cubicBezTo>
                    <a:pt x="61" y="249"/>
                    <a:pt x="79" y="232"/>
                    <a:pt x="79" y="210"/>
                  </a:cubicBezTo>
                  <a:cubicBezTo>
                    <a:pt x="79" y="206"/>
                    <a:pt x="78" y="201"/>
                    <a:pt x="77" y="198"/>
                  </a:cubicBezTo>
                  <a:lnTo>
                    <a:pt x="135" y="131"/>
                  </a:lnTo>
                  <a:cubicBezTo>
                    <a:pt x="140" y="134"/>
                    <a:pt x="146" y="135"/>
                    <a:pt x="152" y="135"/>
                  </a:cubicBezTo>
                  <a:cubicBezTo>
                    <a:pt x="165" y="135"/>
                    <a:pt x="177" y="128"/>
                    <a:pt x="184" y="118"/>
                  </a:cubicBezTo>
                  <a:lnTo>
                    <a:pt x="257" y="143"/>
                  </a:lnTo>
                  <a:cubicBezTo>
                    <a:pt x="257" y="144"/>
                    <a:pt x="257" y="144"/>
                    <a:pt x="257" y="144"/>
                  </a:cubicBezTo>
                  <a:cubicBezTo>
                    <a:pt x="257" y="166"/>
                    <a:pt x="275" y="184"/>
                    <a:pt x="296" y="184"/>
                  </a:cubicBezTo>
                  <a:cubicBezTo>
                    <a:pt x="318" y="184"/>
                    <a:pt x="336" y="166"/>
                    <a:pt x="336" y="144"/>
                  </a:cubicBezTo>
                  <a:cubicBezTo>
                    <a:pt x="336" y="138"/>
                    <a:pt x="334" y="132"/>
                    <a:pt x="332" y="127"/>
                  </a:cubicBezTo>
                  <a:lnTo>
                    <a:pt x="379" y="77"/>
                  </a:lnTo>
                  <a:cubicBezTo>
                    <a:pt x="383" y="78"/>
                    <a:pt x="387" y="79"/>
                    <a:pt x="391" y="79"/>
                  </a:cubicBezTo>
                  <a:cubicBezTo>
                    <a:pt x="413" y="79"/>
                    <a:pt x="431" y="62"/>
                    <a:pt x="431" y="40"/>
                  </a:cubicBezTo>
                  <a:cubicBezTo>
                    <a:pt x="431" y="18"/>
                    <a:pt x="413" y="0"/>
                    <a:pt x="391" y="0"/>
                  </a:cubicBezTo>
                  <a:cubicBezTo>
                    <a:pt x="369" y="0"/>
                    <a:pt x="352" y="18"/>
                    <a:pt x="352" y="40"/>
                  </a:cubicBezTo>
                  <a:cubicBezTo>
                    <a:pt x="352" y="45"/>
                    <a:pt x="353" y="50"/>
                    <a:pt x="355" y="54"/>
                  </a:cubicBezTo>
                  <a:lnTo>
                    <a:pt x="305" y="106"/>
                  </a:lnTo>
                  <a:cubicBezTo>
                    <a:pt x="303" y="105"/>
                    <a:pt x="300" y="105"/>
                    <a:pt x="296" y="105"/>
                  </a:cubicBezTo>
                  <a:cubicBezTo>
                    <a:pt x="287" y="105"/>
                    <a:pt x="279" y="108"/>
                    <a:pt x="272" y="113"/>
                  </a:cubicBezTo>
                  <a:lnTo>
                    <a:pt x="189" y="84"/>
                  </a:lnTo>
                  <a:cubicBezTo>
                    <a:pt x="185" y="68"/>
                    <a:pt x="170" y="56"/>
                    <a:pt x="152" y="56"/>
                  </a:cubicBezTo>
                  <a:cubicBezTo>
                    <a:pt x="130" y="56"/>
                    <a:pt x="112" y="74"/>
                    <a:pt x="112" y="95"/>
                  </a:cubicBezTo>
                  <a:cubicBezTo>
                    <a:pt x="112" y="99"/>
                    <a:pt x="113" y="102"/>
                    <a:pt x="114" y="105"/>
                  </a:cubicBezTo>
                  <a:lnTo>
                    <a:pt x="54" y="173"/>
                  </a:lnTo>
                  <a:cubicBezTo>
                    <a:pt x="49" y="172"/>
                    <a:pt x="44" y="171"/>
                    <a:pt x="39" y="17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Freeform 126"/>
            <p:cNvSpPr>
              <a:spLocks/>
            </p:cNvSpPr>
            <p:nvPr/>
          </p:nvSpPr>
          <p:spPr bwMode="auto">
            <a:xfrm>
              <a:off x="5681663" y="1922462"/>
              <a:ext cx="266700" cy="407988"/>
            </a:xfrm>
            <a:custGeom>
              <a:avLst/>
              <a:gdLst>
                <a:gd name="T0" fmla="*/ 311 w 349"/>
                <a:gd name="T1" fmla="*/ 108 h 536"/>
                <a:gd name="T2" fmla="*/ 243 w 349"/>
                <a:gd name="T3" fmla="*/ 129 h 536"/>
                <a:gd name="T4" fmla="*/ 162 w 349"/>
                <a:gd name="T5" fmla="*/ 292 h 536"/>
                <a:gd name="T6" fmla="*/ 144 w 349"/>
                <a:gd name="T7" fmla="*/ 208 h 536"/>
                <a:gd name="T8" fmla="*/ 159 w 349"/>
                <a:gd name="T9" fmla="*/ 174 h 536"/>
                <a:gd name="T10" fmla="*/ 159 w 349"/>
                <a:gd name="T11" fmla="*/ 0 h 536"/>
                <a:gd name="T12" fmla="*/ 19 w 349"/>
                <a:gd name="T13" fmla="*/ 170 h 536"/>
                <a:gd name="T14" fmla="*/ 4 w 349"/>
                <a:gd name="T15" fmla="*/ 234 h 536"/>
                <a:gd name="T16" fmla="*/ 15 w 349"/>
                <a:gd name="T17" fmla="*/ 483 h 536"/>
                <a:gd name="T18" fmla="*/ 40 w 349"/>
                <a:gd name="T19" fmla="*/ 516 h 536"/>
                <a:gd name="T20" fmla="*/ 136 w 349"/>
                <a:gd name="T21" fmla="*/ 533 h 536"/>
                <a:gd name="T22" fmla="*/ 154 w 349"/>
                <a:gd name="T23" fmla="*/ 536 h 536"/>
                <a:gd name="T24" fmla="*/ 174 w 349"/>
                <a:gd name="T25" fmla="*/ 525 h 536"/>
                <a:gd name="T26" fmla="*/ 234 w 349"/>
                <a:gd name="T27" fmla="*/ 445 h 536"/>
                <a:gd name="T28" fmla="*/ 277 w 349"/>
                <a:gd name="T29" fmla="*/ 331 h 536"/>
                <a:gd name="T30" fmla="*/ 343 w 349"/>
                <a:gd name="T31" fmla="*/ 164 h 536"/>
                <a:gd name="T32" fmla="*/ 311 w 349"/>
                <a:gd name="T33" fmla="*/ 108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9" h="536">
                  <a:moveTo>
                    <a:pt x="311" y="108"/>
                  </a:moveTo>
                  <a:cubicBezTo>
                    <a:pt x="291" y="100"/>
                    <a:pt x="260" y="97"/>
                    <a:pt x="243" y="129"/>
                  </a:cubicBezTo>
                  <a:lnTo>
                    <a:pt x="162" y="292"/>
                  </a:lnTo>
                  <a:lnTo>
                    <a:pt x="144" y="208"/>
                  </a:lnTo>
                  <a:lnTo>
                    <a:pt x="159" y="174"/>
                  </a:lnTo>
                  <a:lnTo>
                    <a:pt x="159" y="0"/>
                  </a:lnTo>
                  <a:lnTo>
                    <a:pt x="19" y="170"/>
                  </a:lnTo>
                  <a:cubicBezTo>
                    <a:pt x="0" y="190"/>
                    <a:pt x="3" y="218"/>
                    <a:pt x="4" y="234"/>
                  </a:cubicBezTo>
                  <a:lnTo>
                    <a:pt x="15" y="483"/>
                  </a:lnTo>
                  <a:cubicBezTo>
                    <a:pt x="16" y="503"/>
                    <a:pt x="19" y="511"/>
                    <a:pt x="40" y="516"/>
                  </a:cubicBezTo>
                  <a:lnTo>
                    <a:pt x="136" y="533"/>
                  </a:lnTo>
                  <a:cubicBezTo>
                    <a:pt x="142" y="535"/>
                    <a:pt x="148" y="536"/>
                    <a:pt x="154" y="536"/>
                  </a:cubicBezTo>
                  <a:cubicBezTo>
                    <a:pt x="161" y="536"/>
                    <a:pt x="168" y="534"/>
                    <a:pt x="174" y="525"/>
                  </a:cubicBezTo>
                  <a:cubicBezTo>
                    <a:pt x="192" y="502"/>
                    <a:pt x="226" y="457"/>
                    <a:pt x="234" y="445"/>
                  </a:cubicBezTo>
                  <a:cubicBezTo>
                    <a:pt x="242" y="434"/>
                    <a:pt x="253" y="403"/>
                    <a:pt x="277" y="331"/>
                  </a:cubicBezTo>
                  <a:cubicBezTo>
                    <a:pt x="292" y="287"/>
                    <a:pt x="343" y="164"/>
                    <a:pt x="343" y="164"/>
                  </a:cubicBezTo>
                  <a:cubicBezTo>
                    <a:pt x="349" y="144"/>
                    <a:pt x="336" y="117"/>
                    <a:pt x="311" y="10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8" name="View" descr="{&quot;Key&quot;:&quot;POWER_USER_SHAPE_ICON&quot;,&quot;Value&quot;:&quot;POWER_USER_SHAPE_ICON_STYLE_1&quot;}"/>
          <p:cNvGrpSpPr>
            <a:grpSpLocks noChangeAspect="1"/>
          </p:cNvGrpSpPr>
          <p:nvPr>
            <p:custDataLst>
              <p:tags r:id="rId6"/>
            </p:custDataLst>
          </p:nvPr>
        </p:nvGrpSpPr>
        <p:grpSpPr bwMode="auto">
          <a:xfrm>
            <a:off x="11047233" y="2941011"/>
            <a:ext cx="809265" cy="542925"/>
            <a:chOff x="122" y="162"/>
            <a:chExt cx="237" cy="159"/>
          </a:xfrm>
          <a:solidFill>
            <a:schemeClr val="bg1"/>
          </a:solidFill>
        </p:grpSpPr>
        <p:sp>
          <p:nvSpPr>
            <p:cNvPr id="129" name="View"/>
            <p:cNvSpPr>
              <a:spLocks noEditPoints="1"/>
            </p:cNvSpPr>
            <p:nvPr>
              <p:custDataLst>
                <p:tags r:id="rId8"/>
              </p:custDataLst>
            </p:nvPr>
          </p:nvSpPr>
          <p:spPr bwMode="auto">
            <a:xfrm>
              <a:off x="122" y="162"/>
              <a:ext cx="237" cy="159"/>
            </a:xfrm>
            <a:custGeom>
              <a:avLst/>
              <a:gdLst>
                <a:gd name="T0" fmla="*/ 530 w 560"/>
                <a:gd name="T1" fmla="*/ 146 h 375"/>
                <a:gd name="T2" fmla="*/ 473 w 560"/>
                <a:gd name="T3" fmla="*/ 87 h 375"/>
                <a:gd name="T4" fmla="*/ 280 w 560"/>
                <a:gd name="T5" fmla="*/ 0 h 375"/>
                <a:gd name="T6" fmla="*/ 87 w 560"/>
                <a:gd name="T7" fmla="*/ 87 h 375"/>
                <a:gd name="T8" fmla="*/ 30 w 560"/>
                <a:gd name="T9" fmla="*/ 146 h 375"/>
                <a:gd name="T10" fmla="*/ 0 w 560"/>
                <a:gd name="T11" fmla="*/ 187 h 375"/>
                <a:gd name="T12" fmla="*/ 30 w 560"/>
                <a:gd name="T13" fmla="*/ 228 h 375"/>
                <a:gd name="T14" fmla="*/ 87 w 560"/>
                <a:gd name="T15" fmla="*/ 287 h 375"/>
                <a:gd name="T16" fmla="*/ 280 w 560"/>
                <a:gd name="T17" fmla="*/ 375 h 375"/>
                <a:gd name="T18" fmla="*/ 473 w 560"/>
                <a:gd name="T19" fmla="*/ 287 h 375"/>
                <a:gd name="T20" fmla="*/ 530 w 560"/>
                <a:gd name="T21" fmla="*/ 228 h 375"/>
                <a:gd name="T22" fmla="*/ 560 w 560"/>
                <a:gd name="T23" fmla="*/ 187 h 375"/>
                <a:gd name="T24" fmla="*/ 530 w 560"/>
                <a:gd name="T25" fmla="*/ 146 h 375"/>
                <a:gd name="T26" fmla="*/ 440 w 560"/>
                <a:gd name="T27" fmla="*/ 250 h 375"/>
                <a:gd name="T28" fmla="*/ 280 w 560"/>
                <a:gd name="T29" fmla="*/ 325 h 375"/>
                <a:gd name="T30" fmla="*/ 120 w 560"/>
                <a:gd name="T31" fmla="*/ 250 h 375"/>
                <a:gd name="T32" fmla="*/ 69 w 560"/>
                <a:gd name="T33" fmla="*/ 196 h 375"/>
                <a:gd name="T34" fmla="*/ 61 w 560"/>
                <a:gd name="T35" fmla="*/ 187 h 375"/>
                <a:gd name="T36" fmla="*/ 120 w 560"/>
                <a:gd name="T37" fmla="*/ 124 h 375"/>
                <a:gd name="T38" fmla="*/ 280 w 560"/>
                <a:gd name="T39" fmla="*/ 50 h 375"/>
                <a:gd name="T40" fmla="*/ 440 w 560"/>
                <a:gd name="T41" fmla="*/ 124 h 375"/>
                <a:gd name="T42" fmla="*/ 499 w 560"/>
                <a:gd name="T43" fmla="*/ 187 h 375"/>
                <a:gd name="T44" fmla="*/ 440 w 560"/>
                <a:gd name="T45" fmla="*/ 25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0" h="375">
                  <a:moveTo>
                    <a:pt x="530" y="146"/>
                  </a:moveTo>
                  <a:cubicBezTo>
                    <a:pt x="513" y="126"/>
                    <a:pt x="494" y="106"/>
                    <a:pt x="473" y="87"/>
                  </a:cubicBezTo>
                  <a:cubicBezTo>
                    <a:pt x="413" y="33"/>
                    <a:pt x="348" y="0"/>
                    <a:pt x="280" y="0"/>
                  </a:cubicBezTo>
                  <a:cubicBezTo>
                    <a:pt x="212" y="0"/>
                    <a:pt x="147" y="33"/>
                    <a:pt x="87" y="87"/>
                  </a:cubicBezTo>
                  <a:cubicBezTo>
                    <a:pt x="66" y="106"/>
                    <a:pt x="47" y="126"/>
                    <a:pt x="30" y="146"/>
                  </a:cubicBezTo>
                  <a:cubicBezTo>
                    <a:pt x="20" y="158"/>
                    <a:pt x="0" y="187"/>
                    <a:pt x="0" y="187"/>
                  </a:cubicBezTo>
                  <a:cubicBezTo>
                    <a:pt x="0" y="187"/>
                    <a:pt x="20" y="216"/>
                    <a:pt x="30" y="228"/>
                  </a:cubicBezTo>
                  <a:cubicBezTo>
                    <a:pt x="47" y="248"/>
                    <a:pt x="66" y="268"/>
                    <a:pt x="87" y="287"/>
                  </a:cubicBezTo>
                  <a:cubicBezTo>
                    <a:pt x="147" y="341"/>
                    <a:pt x="212" y="375"/>
                    <a:pt x="280" y="375"/>
                  </a:cubicBezTo>
                  <a:cubicBezTo>
                    <a:pt x="348" y="375"/>
                    <a:pt x="413" y="341"/>
                    <a:pt x="473" y="287"/>
                  </a:cubicBezTo>
                  <a:cubicBezTo>
                    <a:pt x="494" y="268"/>
                    <a:pt x="513" y="248"/>
                    <a:pt x="530" y="228"/>
                  </a:cubicBezTo>
                  <a:cubicBezTo>
                    <a:pt x="540" y="216"/>
                    <a:pt x="560" y="187"/>
                    <a:pt x="560" y="187"/>
                  </a:cubicBezTo>
                  <a:cubicBezTo>
                    <a:pt x="560" y="187"/>
                    <a:pt x="540" y="158"/>
                    <a:pt x="530" y="146"/>
                  </a:cubicBezTo>
                  <a:close/>
                  <a:moveTo>
                    <a:pt x="440" y="250"/>
                  </a:moveTo>
                  <a:cubicBezTo>
                    <a:pt x="388" y="297"/>
                    <a:pt x="333" y="325"/>
                    <a:pt x="280" y="325"/>
                  </a:cubicBezTo>
                  <a:cubicBezTo>
                    <a:pt x="227" y="325"/>
                    <a:pt x="172" y="297"/>
                    <a:pt x="120" y="250"/>
                  </a:cubicBezTo>
                  <a:cubicBezTo>
                    <a:pt x="101" y="233"/>
                    <a:pt x="84" y="215"/>
                    <a:pt x="69" y="196"/>
                  </a:cubicBezTo>
                  <a:cubicBezTo>
                    <a:pt x="66" y="193"/>
                    <a:pt x="64" y="190"/>
                    <a:pt x="61" y="187"/>
                  </a:cubicBezTo>
                  <a:cubicBezTo>
                    <a:pt x="64" y="184"/>
                    <a:pt x="101" y="141"/>
                    <a:pt x="120" y="124"/>
                  </a:cubicBezTo>
                  <a:cubicBezTo>
                    <a:pt x="172" y="77"/>
                    <a:pt x="227" y="50"/>
                    <a:pt x="280" y="50"/>
                  </a:cubicBezTo>
                  <a:cubicBezTo>
                    <a:pt x="333" y="50"/>
                    <a:pt x="388" y="77"/>
                    <a:pt x="440" y="124"/>
                  </a:cubicBezTo>
                  <a:cubicBezTo>
                    <a:pt x="459" y="141"/>
                    <a:pt x="496" y="184"/>
                    <a:pt x="499" y="187"/>
                  </a:cubicBezTo>
                  <a:cubicBezTo>
                    <a:pt x="496" y="190"/>
                    <a:pt x="459" y="233"/>
                    <a:pt x="440" y="250"/>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0" name="View"/>
            <p:cNvSpPr>
              <a:spLocks noEditPoints="1"/>
            </p:cNvSpPr>
            <p:nvPr>
              <p:custDataLst>
                <p:tags r:id="rId9"/>
              </p:custDataLst>
            </p:nvPr>
          </p:nvSpPr>
          <p:spPr bwMode="auto">
            <a:xfrm>
              <a:off x="204" y="204"/>
              <a:ext cx="74" cy="74"/>
            </a:xfrm>
            <a:custGeom>
              <a:avLst/>
              <a:gdLst>
                <a:gd name="T0" fmla="*/ 87 w 175"/>
                <a:gd name="T1" fmla="*/ 0 h 175"/>
                <a:gd name="T2" fmla="*/ 0 w 175"/>
                <a:gd name="T3" fmla="*/ 87 h 175"/>
                <a:gd name="T4" fmla="*/ 87 w 175"/>
                <a:gd name="T5" fmla="*/ 175 h 175"/>
                <a:gd name="T6" fmla="*/ 175 w 175"/>
                <a:gd name="T7" fmla="*/ 87 h 175"/>
                <a:gd name="T8" fmla="*/ 87 w 175"/>
                <a:gd name="T9" fmla="*/ 0 h 175"/>
                <a:gd name="T10" fmla="*/ 87 w 175"/>
                <a:gd name="T11" fmla="*/ 125 h 175"/>
                <a:gd name="T12" fmla="*/ 50 w 175"/>
                <a:gd name="T13" fmla="*/ 87 h 175"/>
                <a:gd name="T14" fmla="*/ 87 w 175"/>
                <a:gd name="T15" fmla="*/ 50 h 175"/>
                <a:gd name="T16" fmla="*/ 125 w 175"/>
                <a:gd name="T17" fmla="*/ 87 h 175"/>
                <a:gd name="T18" fmla="*/ 87 w 175"/>
                <a:gd name="T19"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75">
                  <a:moveTo>
                    <a:pt x="87" y="0"/>
                  </a:moveTo>
                  <a:cubicBezTo>
                    <a:pt x="39" y="0"/>
                    <a:pt x="0" y="39"/>
                    <a:pt x="0" y="87"/>
                  </a:cubicBezTo>
                  <a:cubicBezTo>
                    <a:pt x="0" y="135"/>
                    <a:pt x="39" y="175"/>
                    <a:pt x="87" y="175"/>
                  </a:cubicBezTo>
                  <a:cubicBezTo>
                    <a:pt x="135" y="175"/>
                    <a:pt x="175" y="135"/>
                    <a:pt x="175" y="87"/>
                  </a:cubicBezTo>
                  <a:cubicBezTo>
                    <a:pt x="175" y="39"/>
                    <a:pt x="135" y="0"/>
                    <a:pt x="87" y="0"/>
                  </a:cubicBezTo>
                  <a:close/>
                  <a:moveTo>
                    <a:pt x="87" y="125"/>
                  </a:moveTo>
                  <a:cubicBezTo>
                    <a:pt x="66" y="125"/>
                    <a:pt x="50" y="108"/>
                    <a:pt x="50" y="87"/>
                  </a:cubicBezTo>
                  <a:cubicBezTo>
                    <a:pt x="50" y="66"/>
                    <a:pt x="66" y="50"/>
                    <a:pt x="87" y="50"/>
                  </a:cubicBezTo>
                  <a:cubicBezTo>
                    <a:pt x="108" y="50"/>
                    <a:pt x="125" y="66"/>
                    <a:pt x="125" y="87"/>
                  </a:cubicBezTo>
                  <a:cubicBezTo>
                    <a:pt x="125" y="108"/>
                    <a:pt x="108" y="125"/>
                    <a:pt x="87" y="125"/>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57" name="Imagen 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2868285" y="4601133"/>
            <a:ext cx="4067162" cy="2403490"/>
          </a:xfrm>
          <a:prstGeom prst="rect">
            <a:avLst/>
          </a:prstGeom>
        </p:spPr>
      </p:pic>
      <p:pic>
        <p:nvPicPr>
          <p:cNvPr id="158" name="Imagen 4"/>
          <p:cNvPicPr>
            <a:picLocks noChangeAspect="1"/>
          </p:cNvPicPr>
          <p:nvPr/>
        </p:nvPicPr>
        <p:blipFill>
          <a:blip r:embed="rId13"/>
          <a:stretch>
            <a:fillRect/>
          </a:stretch>
        </p:blipFill>
        <p:spPr>
          <a:xfrm>
            <a:off x="18490328" y="4629281"/>
            <a:ext cx="4459686" cy="2392558"/>
          </a:xfrm>
          <a:prstGeom prst="rect">
            <a:avLst/>
          </a:prstGeom>
        </p:spPr>
      </p:pic>
      <p:pic>
        <p:nvPicPr>
          <p:cNvPr id="11" name="Picture 1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2538198" y="8329673"/>
            <a:ext cx="5316412" cy="1680704"/>
          </a:xfrm>
          <a:prstGeom prst="rect">
            <a:avLst/>
          </a:prstGeom>
        </p:spPr>
      </p:pic>
      <p:pic>
        <p:nvPicPr>
          <p:cNvPr id="13" name="Picture 12"/>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2505318" y="10233712"/>
            <a:ext cx="5311423" cy="1680704"/>
          </a:xfrm>
          <a:prstGeom prst="rect">
            <a:avLst/>
          </a:prstGeom>
        </p:spPr>
      </p:pic>
      <p:pic>
        <p:nvPicPr>
          <p:cNvPr id="14" name="Picture 1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8331120" y="8315818"/>
            <a:ext cx="4859269" cy="3072715"/>
          </a:xfrm>
          <a:prstGeom prst="rect">
            <a:avLst/>
          </a:prstGeom>
        </p:spPr>
      </p:pic>
      <p:sp>
        <p:nvSpPr>
          <p:cNvPr id="53"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References</a:t>
            </a:r>
            <a:endParaRPr lang="en-US" sz="2400" b="1" dirty="0">
              <a:solidFill>
                <a:prstClr val="white"/>
              </a:solidFill>
              <a:latin typeface="Calibri" panose="020F0502020204030204" pitchFamily="34" charset="0"/>
            </a:endParaRPr>
          </a:p>
        </p:txBody>
      </p:sp>
      <p:grpSp>
        <p:nvGrpSpPr>
          <p:cNvPr id="54" name="Group 53"/>
          <p:cNvGrpSpPr/>
          <p:nvPr/>
        </p:nvGrpSpPr>
        <p:grpSpPr>
          <a:xfrm>
            <a:off x="18944464" y="27039"/>
            <a:ext cx="1908001" cy="1673367"/>
            <a:chOff x="18944464" y="27039"/>
            <a:chExt cx="1908001" cy="1673367"/>
          </a:xfrm>
        </p:grpSpPr>
        <p:sp>
          <p:nvSpPr>
            <p:cNvPr id="55" name="Rounded Rectangle 54"/>
            <p:cNvSpPr/>
            <p:nvPr/>
          </p:nvSpPr>
          <p:spPr>
            <a:xfrm>
              <a:off x="19600420" y="40629"/>
              <a:ext cx="595142" cy="1170000"/>
            </a:xfrm>
            <a:prstGeom prst="roundRect">
              <a:avLst/>
            </a:prstGeom>
            <a:noFill/>
            <a:ln>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smtClean="0">
                  <a:solidFill>
                    <a:schemeClr val="tx1"/>
                  </a:solidFill>
                  <a:latin typeface="Calibri" panose="020F0502020204030204" pitchFamily="34" charset="0"/>
                </a:rPr>
                <a:t>Web Browsing</a:t>
              </a:r>
              <a:br>
                <a:rPr lang="en-US" sz="400" b="1" dirty="0" smtClean="0">
                  <a:solidFill>
                    <a:schemeClr val="tx1"/>
                  </a:solidFill>
                  <a:latin typeface="Calibri" panose="020F0502020204030204" pitchFamily="34" charset="0"/>
                </a:rPr>
              </a:br>
              <a:r>
                <a:rPr lang="en-US" sz="400" dirty="0" smtClean="0">
                  <a:solidFill>
                    <a:schemeClr val="tx1"/>
                  </a:solidFill>
                  <a:latin typeface="Calibri" panose="020F0502020204030204" pitchFamily="34" charset="0"/>
                </a:rPr>
                <a:t>Web Page Load Time</a:t>
              </a:r>
              <a:endParaRPr lang="en-US" sz="400" dirty="0">
                <a:solidFill>
                  <a:schemeClr val="tx1"/>
                </a:solidFill>
                <a:latin typeface="Calibri" panose="020F0502020204030204" pitchFamily="34" charset="0"/>
              </a:endParaRPr>
            </a:p>
          </p:txBody>
        </p:sp>
        <p:grpSp>
          <p:nvGrpSpPr>
            <p:cNvPr id="56" name="Group 55"/>
            <p:cNvGrpSpPr/>
            <p:nvPr/>
          </p:nvGrpSpPr>
          <p:grpSpPr>
            <a:xfrm>
              <a:off x="18963126" y="40629"/>
              <a:ext cx="595142" cy="1169244"/>
              <a:chOff x="18886926" y="133904"/>
              <a:chExt cx="595142" cy="1169244"/>
            </a:xfrm>
          </p:grpSpPr>
          <p:sp>
            <p:nvSpPr>
              <p:cNvPr id="96" name="Rounded Rectangle 95"/>
              <p:cNvSpPr/>
              <p:nvPr/>
            </p:nvSpPr>
            <p:spPr>
              <a:xfrm>
                <a:off x="18886926" y="133904"/>
                <a:ext cx="595142" cy="1169244"/>
              </a:xfrm>
              <a:prstGeom prst="roundRect">
                <a:avLst/>
              </a:prstGeom>
              <a:noFill/>
              <a:ln>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b="1" dirty="0" smtClean="0">
                  <a:solidFill>
                    <a:schemeClr val="tx1"/>
                  </a:solidFill>
                  <a:latin typeface="Calibri" panose="020F0502020204030204" pitchFamily="34" charset="0"/>
                </a:endParaRPr>
              </a:p>
              <a:p>
                <a:pPr algn="ctr"/>
                <a:r>
                  <a:rPr lang="en-US" sz="400" b="1" dirty="0" smtClean="0">
                    <a:solidFill>
                      <a:schemeClr val="tx1"/>
                    </a:solidFill>
                    <a:latin typeface="Calibri" panose="020F0502020204030204" pitchFamily="34" charset="0"/>
                  </a:rPr>
                  <a:t>Video Streaming</a:t>
                </a:r>
              </a:p>
              <a:p>
                <a:pPr algn="ctr"/>
                <a:r>
                  <a:rPr lang="en-US" sz="400" dirty="0">
                    <a:solidFill>
                      <a:schemeClr val="tx1"/>
                    </a:solidFill>
                    <a:latin typeface="Calibri" panose="020F0502020204030204" pitchFamily="34" charset="0"/>
                  </a:rPr>
                  <a:t>Quality (HD/SD), Stalling y Quality Variations </a:t>
                </a:r>
              </a:p>
            </p:txBody>
          </p:sp>
          <p:sp>
            <p:nvSpPr>
              <p:cNvPr id="97" name="Oval 96"/>
              <p:cNvSpPr/>
              <p:nvPr/>
            </p:nvSpPr>
            <p:spPr>
              <a:xfrm>
                <a:off x="19045119" y="330602"/>
                <a:ext cx="278757" cy="278757"/>
              </a:xfrm>
              <a:prstGeom prst="ellipse">
                <a:avLst/>
              </a:prstGeom>
              <a:blipFill>
                <a:blip r:embed="rId17">
                  <a:duotone>
                    <a:prstClr val="black"/>
                    <a:schemeClr val="accent1">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en-US" sz="400" dirty="0">
                  <a:latin typeface="Calibri" panose="020F0502020204030204" pitchFamily="34" charset="0"/>
                </a:endParaRPr>
              </a:p>
            </p:txBody>
          </p:sp>
        </p:grpSp>
        <p:sp>
          <p:nvSpPr>
            <p:cNvPr id="57" name="Oval 56"/>
            <p:cNvSpPr/>
            <p:nvPr/>
          </p:nvSpPr>
          <p:spPr>
            <a:xfrm>
              <a:off x="19758613" y="237327"/>
              <a:ext cx="278757" cy="278757"/>
            </a:xfrm>
            <a:prstGeom prst="ellipse">
              <a:avLst/>
            </a:prstGeom>
            <a:blipFill>
              <a:blip r:embed="rId18">
                <a:duotone>
                  <a:prstClr val="black"/>
                  <a:schemeClr val="accent1">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en-US" sz="400" dirty="0">
                <a:latin typeface="Calibri" panose="020F0502020204030204" pitchFamily="34" charset="0"/>
              </a:endParaRPr>
            </a:p>
          </p:txBody>
        </p:sp>
        <p:grpSp>
          <p:nvGrpSpPr>
            <p:cNvPr id="58" name="Group 57"/>
            <p:cNvGrpSpPr/>
            <p:nvPr/>
          </p:nvGrpSpPr>
          <p:grpSpPr>
            <a:xfrm>
              <a:off x="20237713" y="40629"/>
              <a:ext cx="595142" cy="1170000"/>
              <a:chOff x="20110713" y="133904"/>
              <a:chExt cx="595142" cy="1170000"/>
            </a:xfrm>
          </p:grpSpPr>
          <p:sp>
            <p:nvSpPr>
              <p:cNvPr id="83" name="Rounded Rectangle 82"/>
              <p:cNvSpPr/>
              <p:nvPr/>
            </p:nvSpPr>
            <p:spPr>
              <a:xfrm>
                <a:off x="20110713" y="133904"/>
                <a:ext cx="595142" cy="1170000"/>
              </a:xfrm>
              <a:prstGeom prst="roundRect">
                <a:avLst/>
              </a:prstGeom>
              <a:noFill/>
              <a:ln>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smtClean="0">
                    <a:solidFill>
                      <a:schemeClr val="tx1"/>
                    </a:solidFill>
                    <a:latin typeface="Calibri" panose="020F0502020204030204" pitchFamily="34" charset="0"/>
                  </a:rPr>
                  <a:t>Social Networks</a:t>
                </a:r>
                <a:br>
                  <a:rPr lang="en-US" sz="400" b="1" dirty="0" smtClean="0">
                    <a:solidFill>
                      <a:schemeClr val="tx1"/>
                    </a:solidFill>
                    <a:latin typeface="Calibri" panose="020F0502020204030204" pitchFamily="34" charset="0"/>
                  </a:rPr>
                </a:br>
                <a:r>
                  <a:rPr lang="en-US" sz="400" dirty="0" smtClean="0">
                    <a:solidFill>
                      <a:schemeClr val="tx1"/>
                    </a:solidFill>
                    <a:latin typeface="Calibri" panose="020F0502020204030204" pitchFamily="34" charset="0"/>
                  </a:rPr>
                  <a:t>Retardo E2E </a:t>
                </a:r>
                <a:br>
                  <a:rPr lang="en-US" sz="400" dirty="0" smtClean="0">
                    <a:solidFill>
                      <a:schemeClr val="tx1"/>
                    </a:solidFill>
                    <a:latin typeface="Calibri" panose="020F0502020204030204" pitchFamily="34" charset="0"/>
                  </a:rPr>
                </a:br>
                <a:r>
                  <a:rPr lang="en-US" sz="400" dirty="0" smtClean="0">
                    <a:solidFill>
                      <a:schemeClr val="tx1"/>
                    </a:solidFill>
                    <a:latin typeface="Calibri" panose="020F0502020204030204" pitchFamily="34" charset="0"/>
                  </a:rPr>
                  <a:t>(Round-Trip-Time)</a:t>
                </a:r>
                <a:endParaRPr lang="en-US" sz="400" dirty="0">
                  <a:solidFill>
                    <a:schemeClr val="tx1"/>
                  </a:solidFill>
                  <a:latin typeface="Calibri" panose="020F0502020204030204" pitchFamily="34" charset="0"/>
                </a:endParaRPr>
              </a:p>
            </p:txBody>
          </p:sp>
          <p:sp>
            <p:nvSpPr>
              <p:cNvPr id="84" name="Oval 83"/>
              <p:cNvSpPr/>
              <p:nvPr/>
            </p:nvSpPr>
            <p:spPr>
              <a:xfrm>
                <a:off x="20268906" y="334216"/>
                <a:ext cx="278757" cy="278757"/>
              </a:xfrm>
              <a:prstGeom prst="ellipse">
                <a:avLst/>
              </a:prstGeom>
              <a:blipFill>
                <a:blip r:embed="rId19">
                  <a:duotone>
                    <a:prstClr val="black"/>
                    <a:schemeClr val="accent1">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en-US" sz="400" dirty="0">
                  <a:latin typeface="Calibri" panose="020F0502020204030204" pitchFamily="34" charset="0"/>
                </a:endParaRPr>
              </a:p>
            </p:txBody>
          </p:sp>
          <p:grpSp>
            <p:nvGrpSpPr>
              <p:cNvPr id="85" name="Group 84"/>
              <p:cNvGrpSpPr/>
              <p:nvPr/>
            </p:nvGrpSpPr>
            <p:grpSpPr>
              <a:xfrm>
                <a:off x="20140106" y="935820"/>
                <a:ext cx="536356" cy="111751"/>
                <a:chOff x="20114603" y="8360679"/>
                <a:chExt cx="3187189" cy="664056"/>
              </a:xfrm>
            </p:grpSpPr>
            <p:pic>
              <p:nvPicPr>
                <p:cNvPr id="86" name="Imagen 12"/>
                <p:cNvPicPr>
                  <a:picLocks/>
                </p:cNvPicPr>
                <p:nvPr/>
              </p:nvPicPr>
              <p:blipFill>
                <a:blip r:embed="rId20"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20114603" y="8360679"/>
                  <a:ext cx="664056" cy="664056"/>
                </a:xfrm>
                <a:prstGeom prst="rect">
                  <a:avLst/>
                </a:prstGeom>
              </p:spPr>
            </p:pic>
            <p:pic>
              <p:nvPicPr>
                <p:cNvPr id="90" name="Imagen 11"/>
                <p:cNvPicPr>
                  <a:picLocks/>
                </p:cNvPicPr>
                <p:nvPr/>
              </p:nvPicPr>
              <p:blipFill>
                <a:blip r:embed="rId21"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20955647" y="8360679"/>
                  <a:ext cx="664056" cy="664056"/>
                </a:xfrm>
                <a:prstGeom prst="rect">
                  <a:avLst/>
                </a:prstGeom>
              </p:spPr>
            </p:pic>
            <p:pic>
              <p:nvPicPr>
                <p:cNvPr id="91" name="Imagen 10"/>
                <p:cNvPicPr>
                  <a:picLocks/>
                </p:cNvPicPr>
                <p:nvPr/>
              </p:nvPicPr>
              <p:blipFill>
                <a:blip r:embed="rId2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21796691" y="8360679"/>
                  <a:ext cx="664056" cy="664056"/>
                </a:xfrm>
                <a:prstGeom prst="rect">
                  <a:avLst/>
                </a:prstGeom>
              </p:spPr>
            </p:pic>
            <p:pic>
              <p:nvPicPr>
                <p:cNvPr id="95" name="Imagen 9"/>
                <p:cNvPicPr>
                  <a:picLocks/>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22637736" y="8360679"/>
                  <a:ext cx="664056" cy="664056"/>
                </a:xfrm>
                <a:prstGeom prst="rect">
                  <a:avLst/>
                </a:prstGeom>
              </p:spPr>
            </p:pic>
          </p:grpSp>
        </p:grpSp>
        <p:sp>
          <p:nvSpPr>
            <p:cNvPr id="59" name="Rounded Rectangle 58"/>
            <p:cNvSpPr/>
            <p:nvPr/>
          </p:nvSpPr>
          <p:spPr>
            <a:xfrm>
              <a:off x="18963126" y="1244811"/>
              <a:ext cx="1869729" cy="442253"/>
            </a:xfrm>
            <a:prstGeom prst="roundRect">
              <a:avLst/>
            </a:prstGeom>
            <a:noFill/>
            <a:ln>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bIns="0" rtlCol="0" anchor="b" anchorCtr="0"/>
            <a:lstStyle/>
            <a:p>
              <a:pPr lvl="0" algn="ctr"/>
              <a:r>
                <a:rPr lang="en-US" sz="400" b="1" dirty="0" smtClean="0">
                  <a:solidFill>
                    <a:prstClr val="black"/>
                  </a:solidFill>
                  <a:latin typeface="Calibri" panose="020F0502020204030204" pitchFamily="34" charset="0"/>
                </a:rPr>
                <a:t>KPI’s analysis</a:t>
              </a:r>
            </a:p>
            <a:p>
              <a:pPr lvl="0" algn="ctr"/>
              <a:r>
                <a:rPr lang="en-US" sz="400" dirty="0" smtClean="0">
                  <a:solidFill>
                    <a:prstClr val="black"/>
                  </a:solidFill>
                  <a:latin typeface="Calibri" panose="020F0502020204030204" pitchFamily="34" charset="0"/>
                </a:rPr>
                <a:t>QoS vs QoE Root Cause Analysis Tool </a:t>
              </a:r>
              <a:endParaRPr lang="en-US" sz="400" dirty="0">
                <a:solidFill>
                  <a:prstClr val="black"/>
                </a:solidFill>
                <a:latin typeface="Calibri" panose="020F0502020204030204" pitchFamily="34" charset="0"/>
              </a:endParaRPr>
            </a:p>
          </p:txBody>
        </p:sp>
        <p:grpSp>
          <p:nvGrpSpPr>
            <p:cNvPr id="60" name="Group 59"/>
            <p:cNvGrpSpPr/>
            <p:nvPr/>
          </p:nvGrpSpPr>
          <p:grpSpPr>
            <a:xfrm>
              <a:off x="19762075" y="1287224"/>
              <a:ext cx="271830" cy="245583"/>
              <a:chOff x="19660475" y="1380499"/>
              <a:chExt cx="271830" cy="245583"/>
            </a:xfrm>
          </p:grpSpPr>
          <p:sp>
            <p:nvSpPr>
              <p:cNvPr id="77" name="Rectangle 76">
                <a:extLst>
                  <a:ext uri="{FF2B5EF4-FFF2-40B4-BE49-F238E27FC236}">
                    <a16:creationId xmlns:a16="http://schemas.microsoft.com/office/drawing/2014/main" xmlns="" id="{E42EE9F0-FF54-479C-9B00-6EB8DCCD0537}"/>
                  </a:ext>
                </a:extLst>
              </p:cNvPr>
              <p:cNvSpPr/>
              <p:nvPr/>
            </p:nvSpPr>
            <p:spPr>
              <a:xfrm>
                <a:off x="19660475" y="1483379"/>
                <a:ext cx="40586" cy="120813"/>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xmlns="" id="{B110E1C0-229E-4E8C-A286-8BCD1A81EA12}"/>
                  </a:ext>
                </a:extLst>
              </p:cNvPr>
              <p:cNvSpPr/>
              <p:nvPr/>
            </p:nvSpPr>
            <p:spPr>
              <a:xfrm>
                <a:off x="19707668" y="1450388"/>
                <a:ext cx="40586" cy="153804"/>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Freeform: Shape 902">
                <a:extLst>
                  <a:ext uri="{FF2B5EF4-FFF2-40B4-BE49-F238E27FC236}">
                    <a16:creationId xmlns:a16="http://schemas.microsoft.com/office/drawing/2014/main" xmlns="" id="{3152FE68-EA93-4708-BE3B-2A4825B4B2C6}"/>
                  </a:ext>
                </a:extLst>
              </p:cNvPr>
              <p:cNvSpPr/>
              <p:nvPr/>
            </p:nvSpPr>
            <p:spPr>
              <a:xfrm>
                <a:off x="19756906" y="1419197"/>
                <a:ext cx="84789" cy="184995"/>
              </a:xfrm>
              <a:custGeom>
                <a:avLst/>
                <a:gdLst>
                  <a:gd name="connsiteX0" fmla="*/ 1014623 w 1416264"/>
                  <a:gd name="connsiteY0" fmla="*/ 3021020 h 3090041"/>
                  <a:gd name="connsiteX1" fmla="*/ 1156262 w 1416264"/>
                  <a:gd name="connsiteY1" fmla="*/ 3021020 h 3090041"/>
                  <a:gd name="connsiteX2" fmla="*/ 1156262 w 1416264"/>
                  <a:gd name="connsiteY2" fmla="*/ 3090041 h 3090041"/>
                  <a:gd name="connsiteX3" fmla="*/ 1014623 w 1416264"/>
                  <a:gd name="connsiteY3" fmla="*/ 3090041 h 3090041"/>
                  <a:gd name="connsiteX4" fmla="*/ 759496 w 1416264"/>
                  <a:gd name="connsiteY4" fmla="*/ 3021020 h 3090041"/>
                  <a:gd name="connsiteX5" fmla="*/ 901135 w 1416264"/>
                  <a:gd name="connsiteY5" fmla="*/ 3021020 h 3090041"/>
                  <a:gd name="connsiteX6" fmla="*/ 901135 w 1416264"/>
                  <a:gd name="connsiteY6" fmla="*/ 3090041 h 3090041"/>
                  <a:gd name="connsiteX7" fmla="*/ 759496 w 1416264"/>
                  <a:gd name="connsiteY7" fmla="*/ 3090041 h 3090041"/>
                  <a:gd name="connsiteX8" fmla="*/ 504369 w 1416264"/>
                  <a:gd name="connsiteY8" fmla="*/ 3021020 h 3090041"/>
                  <a:gd name="connsiteX9" fmla="*/ 646008 w 1416264"/>
                  <a:gd name="connsiteY9" fmla="*/ 3021020 h 3090041"/>
                  <a:gd name="connsiteX10" fmla="*/ 646008 w 1416264"/>
                  <a:gd name="connsiteY10" fmla="*/ 3090041 h 3090041"/>
                  <a:gd name="connsiteX11" fmla="*/ 504369 w 1416264"/>
                  <a:gd name="connsiteY11" fmla="*/ 3090041 h 3090041"/>
                  <a:gd name="connsiteX12" fmla="*/ 249242 w 1416264"/>
                  <a:gd name="connsiteY12" fmla="*/ 3021020 h 3090041"/>
                  <a:gd name="connsiteX13" fmla="*/ 390881 w 1416264"/>
                  <a:gd name="connsiteY13" fmla="*/ 3021020 h 3090041"/>
                  <a:gd name="connsiteX14" fmla="*/ 390881 w 1416264"/>
                  <a:gd name="connsiteY14" fmla="*/ 3090041 h 3090041"/>
                  <a:gd name="connsiteX15" fmla="*/ 249242 w 1416264"/>
                  <a:gd name="connsiteY15" fmla="*/ 3090041 h 3090041"/>
                  <a:gd name="connsiteX16" fmla="*/ 1351889 w 1416264"/>
                  <a:gd name="connsiteY16" fmla="*/ 2864758 h 3090041"/>
                  <a:gd name="connsiteX17" fmla="*/ 1416264 w 1416264"/>
                  <a:gd name="connsiteY17" fmla="*/ 2864758 h 3090041"/>
                  <a:gd name="connsiteX18" fmla="*/ 1416264 w 1416264"/>
                  <a:gd name="connsiteY18" fmla="*/ 3090041 h 3090041"/>
                  <a:gd name="connsiteX19" fmla="*/ 1269750 w 1416264"/>
                  <a:gd name="connsiteY19" fmla="*/ 3090041 h 3090041"/>
                  <a:gd name="connsiteX20" fmla="*/ 1269750 w 1416264"/>
                  <a:gd name="connsiteY20" fmla="*/ 3021020 h 3090041"/>
                  <a:gd name="connsiteX21" fmla="*/ 1351889 w 1416264"/>
                  <a:gd name="connsiteY21" fmla="*/ 3021020 h 3090041"/>
                  <a:gd name="connsiteX22" fmla="*/ 0 w 1416264"/>
                  <a:gd name="connsiteY22" fmla="*/ 2864758 h 3090041"/>
                  <a:gd name="connsiteX23" fmla="*/ 64376 w 1416264"/>
                  <a:gd name="connsiteY23" fmla="*/ 2864758 h 3090041"/>
                  <a:gd name="connsiteX24" fmla="*/ 64376 w 1416264"/>
                  <a:gd name="connsiteY24" fmla="*/ 3021020 h 3090041"/>
                  <a:gd name="connsiteX25" fmla="*/ 135754 w 1416264"/>
                  <a:gd name="connsiteY25" fmla="*/ 3021020 h 3090041"/>
                  <a:gd name="connsiteX26" fmla="*/ 135754 w 1416264"/>
                  <a:gd name="connsiteY26" fmla="*/ 3090041 h 3090041"/>
                  <a:gd name="connsiteX27" fmla="*/ 0 w 1416264"/>
                  <a:gd name="connsiteY27" fmla="*/ 3090041 h 3090041"/>
                  <a:gd name="connsiteX28" fmla="*/ 1351889 w 1416264"/>
                  <a:gd name="connsiteY28" fmla="*/ 2610758 h 3090041"/>
                  <a:gd name="connsiteX29" fmla="*/ 1416264 w 1416264"/>
                  <a:gd name="connsiteY29" fmla="*/ 2610758 h 3090041"/>
                  <a:gd name="connsiteX30" fmla="*/ 1416264 w 1416264"/>
                  <a:gd name="connsiteY30" fmla="*/ 2751270 h 3090041"/>
                  <a:gd name="connsiteX31" fmla="*/ 1351889 w 1416264"/>
                  <a:gd name="connsiteY31" fmla="*/ 2751270 h 3090041"/>
                  <a:gd name="connsiteX32" fmla="*/ 0 w 1416264"/>
                  <a:gd name="connsiteY32" fmla="*/ 2610758 h 3090041"/>
                  <a:gd name="connsiteX33" fmla="*/ 64376 w 1416264"/>
                  <a:gd name="connsiteY33" fmla="*/ 2610758 h 3090041"/>
                  <a:gd name="connsiteX34" fmla="*/ 64376 w 1416264"/>
                  <a:gd name="connsiteY34" fmla="*/ 2751270 h 3090041"/>
                  <a:gd name="connsiteX35" fmla="*/ 0 w 1416264"/>
                  <a:gd name="connsiteY35" fmla="*/ 2751270 h 3090041"/>
                  <a:gd name="connsiteX36" fmla="*/ 1351889 w 1416264"/>
                  <a:gd name="connsiteY36" fmla="*/ 2356758 h 3090041"/>
                  <a:gd name="connsiteX37" fmla="*/ 1416264 w 1416264"/>
                  <a:gd name="connsiteY37" fmla="*/ 2356758 h 3090041"/>
                  <a:gd name="connsiteX38" fmla="*/ 1416264 w 1416264"/>
                  <a:gd name="connsiteY38" fmla="*/ 2497270 h 3090041"/>
                  <a:gd name="connsiteX39" fmla="*/ 1351889 w 1416264"/>
                  <a:gd name="connsiteY39" fmla="*/ 2497270 h 3090041"/>
                  <a:gd name="connsiteX40" fmla="*/ 0 w 1416264"/>
                  <a:gd name="connsiteY40" fmla="*/ 2356758 h 3090041"/>
                  <a:gd name="connsiteX41" fmla="*/ 64376 w 1416264"/>
                  <a:gd name="connsiteY41" fmla="*/ 2356758 h 3090041"/>
                  <a:gd name="connsiteX42" fmla="*/ 64376 w 1416264"/>
                  <a:gd name="connsiteY42" fmla="*/ 2497270 h 3090041"/>
                  <a:gd name="connsiteX43" fmla="*/ 0 w 1416264"/>
                  <a:gd name="connsiteY43" fmla="*/ 2497270 h 3090041"/>
                  <a:gd name="connsiteX44" fmla="*/ 1351889 w 1416264"/>
                  <a:gd name="connsiteY44" fmla="*/ 2102758 h 3090041"/>
                  <a:gd name="connsiteX45" fmla="*/ 1416264 w 1416264"/>
                  <a:gd name="connsiteY45" fmla="*/ 2102758 h 3090041"/>
                  <a:gd name="connsiteX46" fmla="*/ 1416264 w 1416264"/>
                  <a:gd name="connsiteY46" fmla="*/ 2243270 h 3090041"/>
                  <a:gd name="connsiteX47" fmla="*/ 1351889 w 1416264"/>
                  <a:gd name="connsiteY47" fmla="*/ 2243270 h 3090041"/>
                  <a:gd name="connsiteX48" fmla="*/ 0 w 1416264"/>
                  <a:gd name="connsiteY48" fmla="*/ 2102758 h 3090041"/>
                  <a:gd name="connsiteX49" fmla="*/ 64376 w 1416264"/>
                  <a:gd name="connsiteY49" fmla="*/ 2102758 h 3090041"/>
                  <a:gd name="connsiteX50" fmla="*/ 64376 w 1416264"/>
                  <a:gd name="connsiteY50" fmla="*/ 2243270 h 3090041"/>
                  <a:gd name="connsiteX51" fmla="*/ 0 w 1416264"/>
                  <a:gd name="connsiteY51" fmla="*/ 2243270 h 3090041"/>
                  <a:gd name="connsiteX52" fmla="*/ 1351889 w 1416264"/>
                  <a:gd name="connsiteY52" fmla="*/ 1848758 h 3090041"/>
                  <a:gd name="connsiteX53" fmla="*/ 1416264 w 1416264"/>
                  <a:gd name="connsiteY53" fmla="*/ 1848758 h 3090041"/>
                  <a:gd name="connsiteX54" fmla="*/ 1416264 w 1416264"/>
                  <a:gd name="connsiteY54" fmla="*/ 1989270 h 3090041"/>
                  <a:gd name="connsiteX55" fmla="*/ 1351889 w 1416264"/>
                  <a:gd name="connsiteY55" fmla="*/ 1989270 h 3090041"/>
                  <a:gd name="connsiteX56" fmla="*/ 0 w 1416264"/>
                  <a:gd name="connsiteY56" fmla="*/ 1848758 h 3090041"/>
                  <a:gd name="connsiteX57" fmla="*/ 64376 w 1416264"/>
                  <a:gd name="connsiteY57" fmla="*/ 1848758 h 3090041"/>
                  <a:gd name="connsiteX58" fmla="*/ 64376 w 1416264"/>
                  <a:gd name="connsiteY58" fmla="*/ 1989270 h 3090041"/>
                  <a:gd name="connsiteX59" fmla="*/ 0 w 1416264"/>
                  <a:gd name="connsiteY59" fmla="*/ 1989270 h 3090041"/>
                  <a:gd name="connsiteX60" fmla="*/ 1351889 w 1416264"/>
                  <a:gd name="connsiteY60" fmla="*/ 1594758 h 3090041"/>
                  <a:gd name="connsiteX61" fmla="*/ 1416264 w 1416264"/>
                  <a:gd name="connsiteY61" fmla="*/ 1594758 h 3090041"/>
                  <a:gd name="connsiteX62" fmla="*/ 1416264 w 1416264"/>
                  <a:gd name="connsiteY62" fmla="*/ 1735270 h 3090041"/>
                  <a:gd name="connsiteX63" fmla="*/ 1351889 w 1416264"/>
                  <a:gd name="connsiteY63" fmla="*/ 1735270 h 3090041"/>
                  <a:gd name="connsiteX64" fmla="*/ 0 w 1416264"/>
                  <a:gd name="connsiteY64" fmla="*/ 1594758 h 3090041"/>
                  <a:gd name="connsiteX65" fmla="*/ 64376 w 1416264"/>
                  <a:gd name="connsiteY65" fmla="*/ 1594758 h 3090041"/>
                  <a:gd name="connsiteX66" fmla="*/ 64376 w 1416264"/>
                  <a:gd name="connsiteY66" fmla="*/ 1735270 h 3090041"/>
                  <a:gd name="connsiteX67" fmla="*/ 0 w 1416264"/>
                  <a:gd name="connsiteY67" fmla="*/ 1735270 h 3090041"/>
                  <a:gd name="connsiteX68" fmla="*/ 1351889 w 1416264"/>
                  <a:gd name="connsiteY68" fmla="*/ 1340758 h 3090041"/>
                  <a:gd name="connsiteX69" fmla="*/ 1416264 w 1416264"/>
                  <a:gd name="connsiteY69" fmla="*/ 1340758 h 3090041"/>
                  <a:gd name="connsiteX70" fmla="*/ 1416264 w 1416264"/>
                  <a:gd name="connsiteY70" fmla="*/ 1481270 h 3090041"/>
                  <a:gd name="connsiteX71" fmla="*/ 1351889 w 1416264"/>
                  <a:gd name="connsiteY71" fmla="*/ 1481270 h 3090041"/>
                  <a:gd name="connsiteX72" fmla="*/ 0 w 1416264"/>
                  <a:gd name="connsiteY72" fmla="*/ 1340758 h 3090041"/>
                  <a:gd name="connsiteX73" fmla="*/ 64376 w 1416264"/>
                  <a:gd name="connsiteY73" fmla="*/ 1340758 h 3090041"/>
                  <a:gd name="connsiteX74" fmla="*/ 64376 w 1416264"/>
                  <a:gd name="connsiteY74" fmla="*/ 1481270 h 3090041"/>
                  <a:gd name="connsiteX75" fmla="*/ 0 w 1416264"/>
                  <a:gd name="connsiteY75" fmla="*/ 1481270 h 3090041"/>
                  <a:gd name="connsiteX76" fmla="*/ 1351889 w 1416264"/>
                  <a:gd name="connsiteY76" fmla="*/ 1086758 h 3090041"/>
                  <a:gd name="connsiteX77" fmla="*/ 1416264 w 1416264"/>
                  <a:gd name="connsiteY77" fmla="*/ 1086758 h 3090041"/>
                  <a:gd name="connsiteX78" fmla="*/ 1416264 w 1416264"/>
                  <a:gd name="connsiteY78" fmla="*/ 1227270 h 3090041"/>
                  <a:gd name="connsiteX79" fmla="*/ 1351889 w 1416264"/>
                  <a:gd name="connsiteY79" fmla="*/ 1227270 h 3090041"/>
                  <a:gd name="connsiteX80" fmla="*/ 0 w 1416264"/>
                  <a:gd name="connsiteY80" fmla="*/ 1086758 h 3090041"/>
                  <a:gd name="connsiteX81" fmla="*/ 64376 w 1416264"/>
                  <a:gd name="connsiteY81" fmla="*/ 1086758 h 3090041"/>
                  <a:gd name="connsiteX82" fmla="*/ 64376 w 1416264"/>
                  <a:gd name="connsiteY82" fmla="*/ 1227270 h 3090041"/>
                  <a:gd name="connsiteX83" fmla="*/ 0 w 1416264"/>
                  <a:gd name="connsiteY83" fmla="*/ 1227270 h 3090041"/>
                  <a:gd name="connsiteX84" fmla="*/ 1351889 w 1416264"/>
                  <a:gd name="connsiteY84" fmla="*/ 832758 h 3090041"/>
                  <a:gd name="connsiteX85" fmla="*/ 1416264 w 1416264"/>
                  <a:gd name="connsiteY85" fmla="*/ 832758 h 3090041"/>
                  <a:gd name="connsiteX86" fmla="*/ 1416264 w 1416264"/>
                  <a:gd name="connsiteY86" fmla="*/ 973270 h 3090041"/>
                  <a:gd name="connsiteX87" fmla="*/ 1351889 w 1416264"/>
                  <a:gd name="connsiteY87" fmla="*/ 973270 h 3090041"/>
                  <a:gd name="connsiteX88" fmla="*/ 0 w 1416264"/>
                  <a:gd name="connsiteY88" fmla="*/ 832758 h 3090041"/>
                  <a:gd name="connsiteX89" fmla="*/ 64376 w 1416264"/>
                  <a:gd name="connsiteY89" fmla="*/ 832758 h 3090041"/>
                  <a:gd name="connsiteX90" fmla="*/ 64376 w 1416264"/>
                  <a:gd name="connsiteY90" fmla="*/ 973270 h 3090041"/>
                  <a:gd name="connsiteX91" fmla="*/ 0 w 1416264"/>
                  <a:gd name="connsiteY91" fmla="*/ 973270 h 3090041"/>
                  <a:gd name="connsiteX92" fmla="*/ 1351889 w 1416264"/>
                  <a:gd name="connsiteY92" fmla="*/ 578758 h 3090041"/>
                  <a:gd name="connsiteX93" fmla="*/ 1416264 w 1416264"/>
                  <a:gd name="connsiteY93" fmla="*/ 578758 h 3090041"/>
                  <a:gd name="connsiteX94" fmla="*/ 1416264 w 1416264"/>
                  <a:gd name="connsiteY94" fmla="*/ 719270 h 3090041"/>
                  <a:gd name="connsiteX95" fmla="*/ 1351889 w 1416264"/>
                  <a:gd name="connsiteY95" fmla="*/ 719270 h 3090041"/>
                  <a:gd name="connsiteX96" fmla="*/ 0 w 1416264"/>
                  <a:gd name="connsiteY96" fmla="*/ 578758 h 3090041"/>
                  <a:gd name="connsiteX97" fmla="*/ 64376 w 1416264"/>
                  <a:gd name="connsiteY97" fmla="*/ 578758 h 3090041"/>
                  <a:gd name="connsiteX98" fmla="*/ 64376 w 1416264"/>
                  <a:gd name="connsiteY98" fmla="*/ 719270 h 3090041"/>
                  <a:gd name="connsiteX99" fmla="*/ 0 w 1416264"/>
                  <a:gd name="connsiteY99" fmla="*/ 719270 h 3090041"/>
                  <a:gd name="connsiteX100" fmla="*/ 1351889 w 1416264"/>
                  <a:gd name="connsiteY100" fmla="*/ 337458 h 3090041"/>
                  <a:gd name="connsiteX101" fmla="*/ 1416264 w 1416264"/>
                  <a:gd name="connsiteY101" fmla="*/ 337458 h 3090041"/>
                  <a:gd name="connsiteX102" fmla="*/ 1416264 w 1416264"/>
                  <a:gd name="connsiteY102" fmla="*/ 465270 h 3090041"/>
                  <a:gd name="connsiteX103" fmla="*/ 1351889 w 1416264"/>
                  <a:gd name="connsiteY103" fmla="*/ 465270 h 3090041"/>
                  <a:gd name="connsiteX104" fmla="*/ 0 w 1416264"/>
                  <a:gd name="connsiteY104" fmla="*/ 337458 h 3090041"/>
                  <a:gd name="connsiteX105" fmla="*/ 64376 w 1416264"/>
                  <a:gd name="connsiteY105" fmla="*/ 337458 h 3090041"/>
                  <a:gd name="connsiteX106" fmla="*/ 64376 w 1416264"/>
                  <a:gd name="connsiteY106" fmla="*/ 465270 h 3090041"/>
                  <a:gd name="connsiteX107" fmla="*/ 0 w 1416264"/>
                  <a:gd name="connsiteY107" fmla="*/ 465270 h 3090041"/>
                  <a:gd name="connsiteX108" fmla="*/ 1269750 w 1416264"/>
                  <a:gd name="connsiteY108" fmla="*/ 0 h 3090041"/>
                  <a:gd name="connsiteX109" fmla="*/ 1416264 w 1416264"/>
                  <a:gd name="connsiteY109" fmla="*/ 0 h 3090041"/>
                  <a:gd name="connsiteX110" fmla="*/ 1416264 w 1416264"/>
                  <a:gd name="connsiteY110" fmla="*/ 223970 h 3090041"/>
                  <a:gd name="connsiteX111" fmla="*/ 1351889 w 1416264"/>
                  <a:gd name="connsiteY111" fmla="*/ 223970 h 3090041"/>
                  <a:gd name="connsiteX112" fmla="*/ 1351889 w 1416264"/>
                  <a:gd name="connsiteY112" fmla="*/ 69020 h 3090041"/>
                  <a:gd name="connsiteX113" fmla="*/ 1269750 w 1416264"/>
                  <a:gd name="connsiteY113" fmla="*/ 69020 h 3090041"/>
                  <a:gd name="connsiteX114" fmla="*/ 1014623 w 1416264"/>
                  <a:gd name="connsiteY114" fmla="*/ 0 h 3090041"/>
                  <a:gd name="connsiteX115" fmla="*/ 1156262 w 1416264"/>
                  <a:gd name="connsiteY115" fmla="*/ 0 h 3090041"/>
                  <a:gd name="connsiteX116" fmla="*/ 1156262 w 1416264"/>
                  <a:gd name="connsiteY116" fmla="*/ 69020 h 3090041"/>
                  <a:gd name="connsiteX117" fmla="*/ 1014623 w 1416264"/>
                  <a:gd name="connsiteY117" fmla="*/ 69020 h 3090041"/>
                  <a:gd name="connsiteX118" fmla="*/ 759496 w 1416264"/>
                  <a:gd name="connsiteY118" fmla="*/ 0 h 3090041"/>
                  <a:gd name="connsiteX119" fmla="*/ 901135 w 1416264"/>
                  <a:gd name="connsiteY119" fmla="*/ 0 h 3090041"/>
                  <a:gd name="connsiteX120" fmla="*/ 901135 w 1416264"/>
                  <a:gd name="connsiteY120" fmla="*/ 69020 h 3090041"/>
                  <a:gd name="connsiteX121" fmla="*/ 759496 w 1416264"/>
                  <a:gd name="connsiteY121" fmla="*/ 69020 h 3090041"/>
                  <a:gd name="connsiteX122" fmla="*/ 504369 w 1416264"/>
                  <a:gd name="connsiteY122" fmla="*/ 0 h 3090041"/>
                  <a:gd name="connsiteX123" fmla="*/ 646008 w 1416264"/>
                  <a:gd name="connsiteY123" fmla="*/ 0 h 3090041"/>
                  <a:gd name="connsiteX124" fmla="*/ 646008 w 1416264"/>
                  <a:gd name="connsiteY124" fmla="*/ 69020 h 3090041"/>
                  <a:gd name="connsiteX125" fmla="*/ 504369 w 1416264"/>
                  <a:gd name="connsiteY125" fmla="*/ 69020 h 3090041"/>
                  <a:gd name="connsiteX126" fmla="*/ 249242 w 1416264"/>
                  <a:gd name="connsiteY126" fmla="*/ 0 h 3090041"/>
                  <a:gd name="connsiteX127" fmla="*/ 390881 w 1416264"/>
                  <a:gd name="connsiteY127" fmla="*/ 0 h 3090041"/>
                  <a:gd name="connsiteX128" fmla="*/ 390881 w 1416264"/>
                  <a:gd name="connsiteY128" fmla="*/ 69020 h 3090041"/>
                  <a:gd name="connsiteX129" fmla="*/ 249242 w 1416264"/>
                  <a:gd name="connsiteY129" fmla="*/ 69020 h 3090041"/>
                  <a:gd name="connsiteX130" fmla="*/ 0 w 1416264"/>
                  <a:gd name="connsiteY130" fmla="*/ 0 h 3090041"/>
                  <a:gd name="connsiteX131" fmla="*/ 135754 w 1416264"/>
                  <a:gd name="connsiteY131" fmla="*/ 0 h 3090041"/>
                  <a:gd name="connsiteX132" fmla="*/ 135754 w 1416264"/>
                  <a:gd name="connsiteY132" fmla="*/ 69020 h 3090041"/>
                  <a:gd name="connsiteX133" fmla="*/ 64376 w 1416264"/>
                  <a:gd name="connsiteY133" fmla="*/ 69020 h 3090041"/>
                  <a:gd name="connsiteX134" fmla="*/ 64376 w 1416264"/>
                  <a:gd name="connsiteY134" fmla="*/ 223970 h 3090041"/>
                  <a:gd name="connsiteX135" fmla="*/ 0 w 1416264"/>
                  <a:gd name="connsiteY135" fmla="*/ 223970 h 3090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16264" h="3090041">
                    <a:moveTo>
                      <a:pt x="1014623" y="3021020"/>
                    </a:moveTo>
                    <a:lnTo>
                      <a:pt x="1156262" y="3021020"/>
                    </a:lnTo>
                    <a:lnTo>
                      <a:pt x="1156262" y="3090041"/>
                    </a:lnTo>
                    <a:lnTo>
                      <a:pt x="1014623" y="3090041"/>
                    </a:lnTo>
                    <a:close/>
                    <a:moveTo>
                      <a:pt x="759496" y="3021020"/>
                    </a:moveTo>
                    <a:lnTo>
                      <a:pt x="901135" y="3021020"/>
                    </a:lnTo>
                    <a:lnTo>
                      <a:pt x="901135" y="3090041"/>
                    </a:lnTo>
                    <a:lnTo>
                      <a:pt x="759496" y="3090041"/>
                    </a:lnTo>
                    <a:close/>
                    <a:moveTo>
                      <a:pt x="504369" y="3021020"/>
                    </a:moveTo>
                    <a:lnTo>
                      <a:pt x="646008" y="3021020"/>
                    </a:lnTo>
                    <a:lnTo>
                      <a:pt x="646008" y="3090041"/>
                    </a:lnTo>
                    <a:lnTo>
                      <a:pt x="504369" y="3090041"/>
                    </a:lnTo>
                    <a:close/>
                    <a:moveTo>
                      <a:pt x="249242" y="3021020"/>
                    </a:moveTo>
                    <a:lnTo>
                      <a:pt x="390881" y="3021020"/>
                    </a:lnTo>
                    <a:lnTo>
                      <a:pt x="390881" y="3090041"/>
                    </a:lnTo>
                    <a:lnTo>
                      <a:pt x="249242" y="3090041"/>
                    </a:lnTo>
                    <a:close/>
                    <a:moveTo>
                      <a:pt x="1351889" y="2864758"/>
                    </a:moveTo>
                    <a:lnTo>
                      <a:pt x="1416264" y="2864758"/>
                    </a:lnTo>
                    <a:lnTo>
                      <a:pt x="1416264" y="3090041"/>
                    </a:lnTo>
                    <a:lnTo>
                      <a:pt x="1269750" y="3090041"/>
                    </a:lnTo>
                    <a:lnTo>
                      <a:pt x="1269750" y="3021020"/>
                    </a:lnTo>
                    <a:lnTo>
                      <a:pt x="1351889" y="3021020"/>
                    </a:lnTo>
                    <a:close/>
                    <a:moveTo>
                      <a:pt x="0" y="2864758"/>
                    </a:moveTo>
                    <a:lnTo>
                      <a:pt x="64376" y="2864758"/>
                    </a:lnTo>
                    <a:lnTo>
                      <a:pt x="64376" y="3021020"/>
                    </a:lnTo>
                    <a:lnTo>
                      <a:pt x="135754" y="3021020"/>
                    </a:lnTo>
                    <a:lnTo>
                      <a:pt x="135754" y="3090041"/>
                    </a:lnTo>
                    <a:lnTo>
                      <a:pt x="0" y="3090041"/>
                    </a:lnTo>
                    <a:close/>
                    <a:moveTo>
                      <a:pt x="1351889" y="2610758"/>
                    </a:moveTo>
                    <a:lnTo>
                      <a:pt x="1416264" y="2610758"/>
                    </a:lnTo>
                    <a:lnTo>
                      <a:pt x="1416264" y="2751270"/>
                    </a:lnTo>
                    <a:lnTo>
                      <a:pt x="1351889" y="2751270"/>
                    </a:lnTo>
                    <a:close/>
                    <a:moveTo>
                      <a:pt x="0" y="2610758"/>
                    </a:moveTo>
                    <a:lnTo>
                      <a:pt x="64376" y="2610758"/>
                    </a:lnTo>
                    <a:lnTo>
                      <a:pt x="64376" y="2751270"/>
                    </a:lnTo>
                    <a:lnTo>
                      <a:pt x="0" y="2751270"/>
                    </a:lnTo>
                    <a:close/>
                    <a:moveTo>
                      <a:pt x="1351889" y="2356758"/>
                    </a:moveTo>
                    <a:lnTo>
                      <a:pt x="1416264" y="2356758"/>
                    </a:lnTo>
                    <a:lnTo>
                      <a:pt x="1416264" y="2497270"/>
                    </a:lnTo>
                    <a:lnTo>
                      <a:pt x="1351889" y="2497270"/>
                    </a:lnTo>
                    <a:close/>
                    <a:moveTo>
                      <a:pt x="0" y="2356758"/>
                    </a:moveTo>
                    <a:lnTo>
                      <a:pt x="64376" y="2356758"/>
                    </a:lnTo>
                    <a:lnTo>
                      <a:pt x="64376" y="2497270"/>
                    </a:lnTo>
                    <a:lnTo>
                      <a:pt x="0" y="2497270"/>
                    </a:lnTo>
                    <a:close/>
                    <a:moveTo>
                      <a:pt x="1351889" y="2102758"/>
                    </a:moveTo>
                    <a:lnTo>
                      <a:pt x="1416264" y="2102758"/>
                    </a:lnTo>
                    <a:lnTo>
                      <a:pt x="1416264" y="2243270"/>
                    </a:lnTo>
                    <a:lnTo>
                      <a:pt x="1351889" y="2243270"/>
                    </a:lnTo>
                    <a:close/>
                    <a:moveTo>
                      <a:pt x="0" y="2102758"/>
                    </a:moveTo>
                    <a:lnTo>
                      <a:pt x="64376" y="2102758"/>
                    </a:lnTo>
                    <a:lnTo>
                      <a:pt x="64376" y="2243270"/>
                    </a:lnTo>
                    <a:lnTo>
                      <a:pt x="0" y="2243270"/>
                    </a:lnTo>
                    <a:close/>
                    <a:moveTo>
                      <a:pt x="1351889" y="1848758"/>
                    </a:moveTo>
                    <a:lnTo>
                      <a:pt x="1416264" y="1848758"/>
                    </a:lnTo>
                    <a:lnTo>
                      <a:pt x="1416264" y="1989270"/>
                    </a:lnTo>
                    <a:lnTo>
                      <a:pt x="1351889" y="1989270"/>
                    </a:lnTo>
                    <a:close/>
                    <a:moveTo>
                      <a:pt x="0" y="1848758"/>
                    </a:moveTo>
                    <a:lnTo>
                      <a:pt x="64376" y="1848758"/>
                    </a:lnTo>
                    <a:lnTo>
                      <a:pt x="64376" y="1989270"/>
                    </a:lnTo>
                    <a:lnTo>
                      <a:pt x="0" y="1989270"/>
                    </a:lnTo>
                    <a:close/>
                    <a:moveTo>
                      <a:pt x="1351889" y="1594758"/>
                    </a:moveTo>
                    <a:lnTo>
                      <a:pt x="1416264" y="1594758"/>
                    </a:lnTo>
                    <a:lnTo>
                      <a:pt x="1416264" y="1735270"/>
                    </a:lnTo>
                    <a:lnTo>
                      <a:pt x="1351889" y="1735270"/>
                    </a:lnTo>
                    <a:close/>
                    <a:moveTo>
                      <a:pt x="0" y="1594758"/>
                    </a:moveTo>
                    <a:lnTo>
                      <a:pt x="64376" y="1594758"/>
                    </a:lnTo>
                    <a:lnTo>
                      <a:pt x="64376" y="1735270"/>
                    </a:lnTo>
                    <a:lnTo>
                      <a:pt x="0" y="1735270"/>
                    </a:lnTo>
                    <a:close/>
                    <a:moveTo>
                      <a:pt x="1351889" y="1340758"/>
                    </a:moveTo>
                    <a:lnTo>
                      <a:pt x="1416264" y="1340758"/>
                    </a:lnTo>
                    <a:lnTo>
                      <a:pt x="1416264" y="1481270"/>
                    </a:lnTo>
                    <a:lnTo>
                      <a:pt x="1351889" y="1481270"/>
                    </a:lnTo>
                    <a:close/>
                    <a:moveTo>
                      <a:pt x="0" y="1340758"/>
                    </a:moveTo>
                    <a:lnTo>
                      <a:pt x="64376" y="1340758"/>
                    </a:lnTo>
                    <a:lnTo>
                      <a:pt x="64376" y="1481270"/>
                    </a:lnTo>
                    <a:lnTo>
                      <a:pt x="0" y="1481270"/>
                    </a:lnTo>
                    <a:close/>
                    <a:moveTo>
                      <a:pt x="1351889" y="1086758"/>
                    </a:moveTo>
                    <a:lnTo>
                      <a:pt x="1416264" y="1086758"/>
                    </a:lnTo>
                    <a:lnTo>
                      <a:pt x="1416264" y="1227270"/>
                    </a:lnTo>
                    <a:lnTo>
                      <a:pt x="1351889" y="1227270"/>
                    </a:lnTo>
                    <a:close/>
                    <a:moveTo>
                      <a:pt x="0" y="1086758"/>
                    </a:moveTo>
                    <a:lnTo>
                      <a:pt x="64376" y="1086758"/>
                    </a:lnTo>
                    <a:lnTo>
                      <a:pt x="64376" y="1227270"/>
                    </a:lnTo>
                    <a:lnTo>
                      <a:pt x="0" y="1227270"/>
                    </a:lnTo>
                    <a:close/>
                    <a:moveTo>
                      <a:pt x="1351889" y="832758"/>
                    </a:moveTo>
                    <a:lnTo>
                      <a:pt x="1416264" y="832758"/>
                    </a:lnTo>
                    <a:lnTo>
                      <a:pt x="1416264" y="973270"/>
                    </a:lnTo>
                    <a:lnTo>
                      <a:pt x="1351889" y="973270"/>
                    </a:lnTo>
                    <a:close/>
                    <a:moveTo>
                      <a:pt x="0" y="832758"/>
                    </a:moveTo>
                    <a:lnTo>
                      <a:pt x="64376" y="832758"/>
                    </a:lnTo>
                    <a:lnTo>
                      <a:pt x="64376" y="973270"/>
                    </a:lnTo>
                    <a:lnTo>
                      <a:pt x="0" y="973270"/>
                    </a:lnTo>
                    <a:close/>
                    <a:moveTo>
                      <a:pt x="1351889" y="578758"/>
                    </a:moveTo>
                    <a:lnTo>
                      <a:pt x="1416264" y="578758"/>
                    </a:lnTo>
                    <a:lnTo>
                      <a:pt x="1416264" y="719270"/>
                    </a:lnTo>
                    <a:lnTo>
                      <a:pt x="1351889" y="719270"/>
                    </a:lnTo>
                    <a:close/>
                    <a:moveTo>
                      <a:pt x="0" y="578758"/>
                    </a:moveTo>
                    <a:lnTo>
                      <a:pt x="64376" y="578758"/>
                    </a:lnTo>
                    <a:lnTo>
                      <a:pt x="64376" y="719270"/>
                    </a:lnTo>
                    <a:lnTo>
                      <a:pt x="0" y="719270"/>
                    </a:lnTo>
                    <a:close/>
                    <a:moveTo>
                      <a:pt x="1351889" y="337458"/>
                    </a:moveTo>
                    <a:lnTo>
                      <a:pt x="1416264" y="337458"/>
                    </a:lnTo>
                    <a:lnTo>
                      <a:pt x="1416264" y="465270"/>
                    </a:lnTo>
                    <a:lnTo>
                      <a:pt x="1351889" y="465270"/>
                    </a:lnTo>
                    <a:close/>
                    <a:moveTo>
                      <a:pt x="0" y="337458"/>
                    </a:moveTo>
                    <a:lnTo>
                      <a:pt x="64376" y="337458"/>
                    </a:lnTo>
                    <a:lnTo>
                      <a:pt x="64376" y="465270"/>
                    </a:lnTo>
                    <a:lnTo>
                      <a:pt x="0" y="465270"/>
                    </a:lnTo>
                    <a:close/>
                    <a:moveTo>
                      <a:pt x="1269750" y="0"/>
                    </a:moveTo>
                    <a:lnTo>
                      <a:pt x="1416264" y="0"/>
                    </a:lnTo>
                    <a:lnTo>
                      <a:pt x="1416264" y="223970"/>
                    </a:lnTo>
                    <a:lnTo>
                      <a:pt x="1351889" y="223970"/>
                    </a:lnTo>
                    <a:lnTo>
                      <a:pt x="1351889" y="69020"/>
                    </a:lnTo>
                    <a:lnTo>
                      <a:pt x="1269750" y="69020"/>
                    </a:lnTo>
                    <a:close/>
                    <a:moveTo>
                      <a:pt x="1014623" y="0"/>
                    </a:moveTo>
                    <a:lnTo>
                      <a:pt x="1156262" y="0"/>
                    </a:lnTo>
                    <a:lnTo>
                      <a:pt x="1156262" y="69020"/>
                    </a:lnTo>
                    <a:lnTo>
                      <a:pt x="1014623" y="69020"/>
                    </a:lnTo>
                    <a:close/>
                    <a:moveTo>
                      <a:pt x="759496" y="0"/>
                    </a:moveTo>
                    <a:lnTo>
                      <a:pt x="901135" y="0"/>
                    </a:lnTo>
                    <a:lnTo>
                      <a:pt x="901135" y="69020"/>
                    </a:lnTo>
                    <a:lnTo>
                      <a:pt x="759496" y="69020"/>
                    </a:lnTo>
                    <a:close/>
                    <a:moveTo>
                      <a:pt x="504369" y="0"/>
                    </a:moveTo>
                    <a:lnTo>
                      <a:pt x="646008" y="0"/>
                    </a:lnTo>
                    <a:lnTo>
                      <a:pt x="646008" y="69020"/>
                    </a:lnTo>
                    <a:lnTo>
                      <a:pt x="504369" y="69020"/>
                    </a:lnTo>
                    <a:close/>
                    <a:moveTo>
                      <a:pt x="249242" y="0"/>
                    </a:moveTo>
                    <a:lnTo>
                      <a:pt x="390881" y="0"/>
                    </a:lnTo>
                    <a:lnTo>
                      <a:pt x="390881" y="69020"/>
                    </a:lnTo>
                    <a:lnTo>
                      <a:pt x="249242" y="69020"/>
                    </a:lnTo>
                    <a:close/>
                    <a:moveTo>
                      <a:pt x="0" y="0"/>
                    </a:moveTo>
                    <a:lnTo>
                      <a:pt x="135754" y="0"/>
                    </a:lnTo>
                    <a:lnTo>
                      <a:pt x="135754" y="69020"/>
                    </a:lnTo>
                    <a:lnTo>
                      <a:pt x="64376" y="69020"/>
                    </a:lnTo>
                    <a:lnTo>
                      <a:pt x="64376" y="223970"/>
                    </a:lnTo>
                    <a:lnTo>
                      <a:pt x="0" y="223970"/>
                    </a:lnTo>
                    <a:close/>
                  </a:path>
                </a:pathLst>
              </a:cu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xmlns="" id="{15BB7DFE-E846-4144-96BD-2AEF68F2A14D}"/>
                  </a:ext>
                </a:extLst>
              </p:cNvPr>
              <p:cNvSpPr/>
              <p:nvPr/>
            </p:nvSpPr>
            <p:spPr>
              <a:xfrm>
                <a:off x="19845628" y="1400320"/>
                <a:ext cx="40586" cy="203872"/>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xmlns="" id="{8706CD07-308E-475C-926B-20234527C209}"/>
                  </a:ext>
                </a:extLst>
              </p:cNvPr>
              <p:cNvSpPr/>
              <p:nvPr/>
            </p:nvSpPr>
            <p:spPr>
              <a:xfrm>
                <a:off x="19891719" y="1380499"/>
                <a:ext cx="40586" cy="223693"/>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2" name="Magnifying_Glass2">
                <a:extLst>
                  <a:ext uri="{FF2B5EF4-FFF2-40B4-BE49-F238E27FC236}">
                    <a16:creationId xmlns:a16="http://schemas.microsoft.com/office/drawing/2014/main" xmlns="" id="{F8267872-2D90-48A0-B587-E635BC4CB503}"/>
                  </a:ext>
                </a:extLst>
              </p:cNvPr>
              <p:cNvSpPr>
                <a:spLocks noChangeAspect="1" noEditPoints="1"/>
              </p:cNvSpPr>
              <p:nvPr>
                <p:custDataLst>
                  <p:tags r:id="rId7"/>
                </p:custDataLst>
              </p:nvPr>
            </p:nvSpPr>
            <p:spPr bwMode="auto">
              <a:xfrm rot="537060">
                <a:off x="19758316" y="1524070"/>
                <a:ext cx="102012" cy="102012"/>
              </a:xfrm>
              <a:custGeom>
                <a:avLst/>
                <a:gdLst>
                  <a:gd name="T0" fmla="*/ 634 w 896"/>
                  <a:gd name="T1" fmla="*/ 514 h 896"/>
                  <a:gd name="T2" fmla="*/ 623 w 896"/>
                  <a:gd name="T3" fmla="*/ 503 h 896"/>
                  <a:gd name="T4" fmla="*/ 619 w 896"/>
                  <a:gd name="T5" fmla="*/ 500 h 896"/>
                  <a:gd name="T6" fmla="*/ 665 w 896"/>
                  <a:gd name="T7" fmla="*/ 332 h 896"/>
                  <a:gd name="T8" fmla="*/ 332 w 896"/>
                  <a:gd name="T9" fmla="*/ 0 h 896"/>
                  <a:gd name="T10" fmla="*/ 0 w 896"/>
                  <a:gd name="T11" fmla="*/ 332 h 896"/>
                  <a:gd name="T12" fmla="*/ 332 w 896"/>
                  <a:gd name="T13" fmla="*/ 665 h 896"/>
                  <a:gd name="T14" fmla="*/ 499 w 896"/>
                  <a:gd name="T15" fmla="*/ 620 h 896"/>
                  <a:gd name="T16" fmla="*/ 502 w 896"/>
                  <a:gd name="T17" fmla="*/ 624 h 896"/>
                  <a:gd name="T18" fmla="*/ 514 w 896"/>
                  <a:gd name="T19" fmla="*/ 635 h 896"/>
                  <a:gd name="T20" fmla="*/ 583 w 896"/>
                  <a:gd name="T21" fmla="*/ 584 h 896"/>
                  <a:gd name="T22" fmla="*/ 634 w 896"/>
                  <a:gd name="T23" fmla="*/ 514 h 896"/>
                  <a:gd name="T24" fmla="*/ 332 w 896"/>
                  <a:gd name="T25" fmla="*/ 564 h 896"/>
                  <a:gd name="T26" fmla="*/ 100 w 896"/>
                  <a:gd name="T27" fmla="*/ 332 h 896"/>
                  <a:gd name="T28" fmla="*/ 332 w 896"/>
                  <a:gd name="T29" fmla="*/ 100 h 896"/>
                  <a:gd name="T30" fmla="*/ 564 w 896"/>
                  <a:gd name="T31" fmla="*/ 332 h 896"/>
                  <a:gd name="T32" fmla="*/ 332 w 896"/>
                  <a:gd name="T33" fmla="*/ 564 h 896"/>
                  <a:gd name="T34" fmla="*/ 860 w 896"/>
                  <a:gd name="T35" fmla="*/ 740 h 896"/>
                  <a:gd name="T36" fmla="*/ 657 w 896"/>
                  <a:gd name="T37" fmla="*/ 537 h 896"/>
                  <a:gd name="T38" fmla="*/ 604 w 896"/>
                  <a:gd name="T39" fmla="*/ 606 h 896"/>
                  <a:gd name="T40" fmla="*/ 537 w 896"/>
                  <a:gd name="T41" fmla="*/ 658 h 896"/>
                  <a:gd name="T42" fmla="*/ 739 w 896"/>
                  <a:gd name="T43" fmla="*/ 860 h 896"/>
                  <a:gd name="T44" fmla="*/ 798 w 896"/>
                  <a:gd name="T45" fmla="*/ 798 h 896"/>
                  <a:gd name="T46" fmla="*/ 860 w 896"/>
                  <a:gd name="T47" fmla="*/ 740 h 896"/>
                  <a:gd name="T48" fmla="*/ 881 w 896"/>
                  <a:gd name="T49" fmla="*/ 769 h 896"/>
                  <a:gd name="T50" fmla="*/ 828 w 896"/>
                  <a:gd name="T51" fmla="*/ 831 h 896"/>
                  <a:gd name="T52" fmla="*/ 769 w 896"/>
                  <a:gd name="T53" fmla="*/ 882 h 896"/>
                  <a:gd name="T54" fmla="*/ 864 w 896"/>
                  <a:gd name="T55" fmla="*/ 865 h 896"/>
                  <a:gd name="T56" fmla="*/ 881 w 896"/>
                  <a:gd name="T57" fmla="*/ 769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96" h="896">
                    <a:moveTo>
                      <a:pt x="634" y="514"/>
                    </a:moveTo>
                    <a:lnTo>
                      <a:pt x="623" y="503"/>
                    </a:lnTo>
                    <a:cubicBezTo>
                      <a:pt x="622" y="502"/>
                      <a:pt x="621" y="501"/>
                      <a:pt x="619" y="500"/>
                    </a:cubicBezTo>
                    <a:cubicBezTo>
                      <a:pt x="648" y="451"/>
                      <a:pt x="665" y="393"/>
                      <a:pt x="665" y="332"/>
                    </a:cubicBezTo>
                    <a:cubicBezTo>
                      <a:pt x="665" y="149"/>
                      <a:pt x="516" y="0"/>
                      <a:pt x="332" y="0"/>
                    </a:cubicBezTo>
                    <a:cubicBezTo>
                      <a:pt x="149" y="0"/>
                      <a:pt x="0" y="149"/>
                      <a:pt x="0" y="332"/>
                    </a:cubicBezTo>
                    <a:cubicBezTo>
                      <a:pt x="0" y="516"/>
                      <a:pt x="149" y="665"/>
                      <a:pt x="332" y="665"/>
                    </a:cubicBezTo>
                    <a:cubicBezTo>
                      <a:pt x="393" y="665"/>
                      <a:pt x="450" y="648"/>
                      <a:pt x="499" y="620"/>
                    </a:cubicBezTo>
                    <a:cubicBezTo>
                      <a:pt x="500" y="621"/>
                      <a:pt x="501" y="622"/>
                      <a:pt x="502" y="624"/>
                    </a:cubicBezTo>
                    <a:lnTo>
                      <a:pt x="514" y="635"/>
                    </a:lnTo>
                    <a:cubicBezTo>
                      <a:pt x="536" y="622"/>
                      <a:pt x="565" y="603"/>
                      <a:pt x="583" y="584"/>
                    </a:cubicBezTo>
                    <a:cubicBezTo>
                      <a:pt x="602" y="565"/>
                      <a:pt x="621" y="536"/>
                      <a:pt x="634" y="514"/>
                    </a:cubicBezTo>
                    <a:close/>
                    <a:moveTo>
                      <a:pt x="332" y="564"/>
                    </a:moveTo>
                    <a:cubicBezTo>
                      <a:pt x="204" y="564"/>
                      <a:pt x="100" y="460"/>
                      <a:pt x="100" y="332"/>
                    </a:cubicBezTo>
                    <a:cubicBezTo>
                      <a:pt x="100" y="204"/>
                      <a:pt x="204" y="100"/>
                      <a:pt x="332" y="100"/>
                    </a:cubicBezTo>
                    <a:cubicBezTo>
                      <a:pt x="460" y="100"/>
                      <a:pt x="564" y="204"/>
                      <a:pt x="564" y="332"/>
                    </a:cubicBezTo>
                    <a:cubicBezTo>
                      <a:pt x="564" y="460"/>
                      <a:pt x="460" y="564"/>
                      <a:pt x="332" y="564"/>
                    </a:cubicBezTo>
                    <a:close/>
                    <a:moveTo>
                      <a:pt x="860" y="740"/>
                    </a:moveTo>
                    <a:lnTo>
                      <a:pt x="657" y="537"/>
                    </a:lnTo>
                    <a:cubicBezTo>
                      <a:pt x="648" y="554"/>
                      <a:pt x="633" y="577"/>
                      <a:pt x="604" y="606"/>
                    </a:cubicBezTo>
                    <a:cubicBezTo>
                      <a:pt x="576" y="634"/>
                      <a:pt x="554" y="649"/>
                      <a:pt x="537" y="658"/>
                    </a:cubicBezTo>
                    <a:lnTo>
                      <a:pt x="739" y="860"/>
                    </a:lnTo>
                    <a:cubicBezTo>
                      <a:pt x="756" y="841"/>
                      <a:pt x="780" y="816"/>
                      <a:pt x="798" y="798"/>
                    </a:cubicBezTo>
                    <a:cubicBezTo>
                      <a:pt x="817" y="779"/>
                      <a:pt x="842" y="756"/>
                      <a:pt x="860" y="740"/>
                    </a:cubicBezTo>
                    <a:close/>
                    <a:moveTo>
                      <a:pt x="881" y="769"/>
                    </a:moveTo>
                    <a:cubicBezTo>
                      <a:pt x="871" y="784"/>
                      <a:pt x="855" y="805"/>
                      <a:pt x="828" y="831"/>
                    </a:cubicBezTo>
                    <a:cubicBezTo>
                      <a:pt x="803" y="856"/>
                      <a:pt x="784" y="872"/>
                      <a:pt x="769" y="882"/>
                    </a:cubicBezTo>
                    <a:cubicBezTo>
                      <a:pt x="800" y="896"/>
                      <a:pt x="838" y="890"/>
                      <a:pt x="864" y="865"/>
                    </a:cubicBezTo>
                    <a:cubicBezTo>
                      <a:pt x="890" y="839"/>
                      <a:pt x="896" y="801"/>
                      <a:pt x="881" y="769"/>
                    </a:cubicBezTo>
                    <a:close/>
                  </a:path>
                </a:pathLst>
              </a:custGeom>
              <a:solidFill>
                <a:srgbClr val="215D6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1" name="Rectangle 60"/>
            <p:cNvSpPr/>
            <p:nvPr/>
          </p:nvSpPr>
          <p:spPr>
            <a:xfrm>
              <a:off x="18944465" y="1232406"/>
              <a:ext cx="1908000" cy="468000"/>
            </a:xfrm>
            <a:prstGeom prst="rect">
              <a:avLst/>
            </a:prstGeom>
            <a:solidFill>
              <a:schemeClr val="bg1">
                <a:alpha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63" name="Rectangle 62"/>
            <p:cNvSpPr/>
            <p:nvPr/>
          </p:nvSpPr>
          <p:spPr>
            <a:xfrm>
              <a:off x="18944464" y="27039"/>
              <a:ext cx="1292858" cy="1196259"/>
            </a:xfrm>
            <a:prstGeom prst="rect">
              <a:avLst/>
            </a:prstGeom>
            <a:solidFill>
              <a:schemeClr val="bg1">
                <a:alpha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64" name="Left-Right Arrow 63"/>
            <p:cNvSpPr/>
            <p:nvPr/>
          </p:nvSpPr>
          <p:spPr>
            <a:xfrm>
              <a:off x="19172498" y="968245"/>
              <a:ext cx="1458547" cy="218097"/>
            </a:xfrm>
            <a:prstGeom prst="leftRightArrow">
              <a:avLst/>
            </a:prstGeom>
            <a:solidFill>
              <a:schemeClr val="bg1">
                <a:lumMod val="85000"/>
              </a:schemeClr>
            </a:solidFill>
            <a:ln>
              <a:solidFill>
                <a:schemeClr val="bg1">
                  <a:lumMod val="65000"/>
                </a:schemeClr>
              </a:solidFill>
            </a:ln>
          </p:spPr>
          <p:style>
            <a:lnRef idx="2">
              <a:scrgbClr r="0" g="0" b="0"/>
            </a:lnRef>
            <a:fillRef idx="1">
              <a:scrgbClr r="0" g="0" b="0"/>
            </a:fillRef>
            <a:effectRef idx="0">
              <a:schemeClr val="accent2">
                <a:tint val="60000"/>
                <a:hueOff val="0"/>
                <a:satOff val="0"/>
                <a:lumOff val="0"/>
                <a:alphaOff val="0"/>
              </a:schemeClr>
            </a:effectRef>
            <a:fontRef idx="minor">
              <a:schemeClr val="dk1">
                <a:hueOff val="0"/>
                <a:satOff val="0"/>
                <a:lumOff val="0"/>
                <a:alphaOff val="0"/>
              </a:schemeClr>
            </a:fontRef>
          </p:style>
          <p:txBody>
            <a:bodyPr anchor="ctr" anchorCtr="0"/>
            <a:lstStyle/>
            <a:p>
              <a:pPr algn="ctr"/>
              <a:r>
                <a:rPr lang="en-US" sz="400" b="1" dirty="0" smtClean="0">
                  <a:latin typeface="Calibri" panose="020F0502020204030204" pitchFamily="34" charset="0"/>
                </a:rPr>
                <a:t>Analytics: User, Geography and Network topology</a:t>
              </a:r>
              <a:endParaRPr lang="en-US" sz="400" b="1" dirty="0">
                <a:latin typeface="Calibri" panose="020F0502020204030204" pitchFamily="34" charset="0"/>
              </a:endParaRPr>
            </a:p>
          </p:txBody>
        </p:sp>
      </p:grpSp>
      <p:sp>
        <p:nvSpPr>
          <p:cNvPr id="98" name="Rectángulo 97"/>
          <p:cNvSpPr/>
          <p:nvPr/>
        </p:nvSpPr>
        <p:spPr>
          <a:xfrm>
            <a:off x="-273727" y="-139987"/>
            <a:ext cx="892668" cy="636814"/>
          </a:xfrm>
          <a:prstGeom prst="rect">
            <a:avLst/>
          </a:prstGeom>
          <a:solidFill>
            <a:srgbClr val="9AAE04"/>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6000" dirty="0" smtClean="0"/>
              <a:t>*</a:t>
            </a:r>
            <a:endParaRPr lang="es-ES_tradnl" sz="6000" dirty="0"/>
          </a:p>
        </p:txBody>
      </p:sp>
    </p:spTree>
    <p:extLst>
      <p:ext uri="{BB962C8B-B14F-4D97-AF65-F5344CB8AC3E}">
        <p14:creationId xmlns:p14="http://schemas.microsoft.com/office/powerpoint/2010/main" val="1923231002"/>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a:spcBef>
                <a:spcPts val="3200"/>
              </a:spcBef>
            </a:pPr>
            <a:r>
              <a:rPr lang="en-US" sz="4000" b="1" cap="all" dirty="0" smtClean="0">
                <a:solidFill>
                  <a:prstClr val="black"/>
                </a:solidFill>
                <a:latin typeface="Calibri" panose="020F0502020204030204" pitchFamily="34" charset="0"/>
              </a:rPr>
              <a:t>Network </a:t>
            </a:r>
            <a:r>
              <a:rPr lang="en-US" sz="4000" b="1" cap="all" dirty="0">
                <a:solidFill>
                  <a:prstClr val="black"/>
                </a:solidFill>
                <a:latin typeface="Calibri" panose="020F0502020204030204" pitchFamily="34" charset="0"/>
              </a:rPr>
              <a:t>monitoring implementation and customer experience </a:t>
            </a:r>
          </a:p>
        </p:txBody>
      </p:sp>
      <p:sp>
        <p:nvSpPr>
          <p:cNvPr id="6"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References</a:t>
            </a:r>
            <a:endParaRPr lang="en-US" altLang="es-ES" sz="2400" b="1" dirty="0">
              <a:solidFill>
                <a:srgbClr val="A6A6A6"/>
              </a:solidFill>
              <a:latin typeface="Calibri" panose="020F0502020204030204" pitchFamily="34" charset="0"/>
            </a:endParaRPr>
          </a:p>
        </p:txBody>
      </p:sp>
      <p:sp>
        <p:nvSpPr>
          <p:cNvPr id="7" name="TextBox 6"/>
          <p:cNvSpPr txBox="1"/>
          <p:nvPr/>
        </p:nvSpPr>
        <p:spPr>
          <a:xfrm>
            <a:off x="1390800" y="1923150"/>
            <a:ext cx="21583500" cy="584775"/>
          </a:xfrm>
          <a:prstGeom prst="rect">
            <a:avLst/>
          </a:prstGeom>
          <a:noFill/>
        </p:spPr>
        <p:txBody>
          <a:bodyPr wrap="square" rtlCol="0">
            <a:spAutoFit/>
          </a:bodyPr>
          <a:lstStyle/>
          <a:p>
            <a:r>
              <a:rPr lang="en-US" sz="3200" b="1" dirty="0" smtClean="0">
                <a:latin typeface="Calibri" panose="020F0502020204030204" pitchFamily="34" charset="0"/>
              </a:rPr>
              <a:t>QoS </a:t>
            </a:r>
            <a:r>
              <a:rPr lang="en-US" sz="3200" b="1" dirty="0">
                <a:latin typeface="Calibri" panose="020F0502020204030204" pitchFamily="34" charset="0"/>
              </a:rPr>
              <a:t>vs QoE Root Cause Analysis Tool</a:t>
            </a:r>
            <a:endParaRPr lang="en-US" sz="3200" b="1" dirty="0">
              <a:latin typeface="Calibri" panose="020F0502020204030204" pitchFamily="34" charset="0"/>
              <a:cs typeface="Arial" panose="020B0604020202020204" pitchFamily="34" charset="0"/>
            </a:endParaRPr>
          </a:p>
        </p:txBody>
      </p:sp>
      <p:grpSp>
        <p:nvGrpSpPr>
          <p:cNvPr id="56" name="Group 55"/>
          <p:cNvGrpSpPr/>
          <p:nvPr/>
        </p:nvGrpSpPr>
        <p:grpSpPr>
          <a:xfrm>
            <a:off x="7743000" y="5696151"/>
            <a:ext cx="4239450" cy="7143754"/>
            <a:chOff x="787574" y="2974586"/>
            <a:chExt cx="9496426" cy="7143754"/>
          </a:xfrm>
        </p:grpSpPr>
        <p:sp>
          <p:nvSpPr>
            <p:cNvPr id="57" name="Rectángulo 4"/>
            <p:cNvSpPr/>
            <p:nvPr/>
          </p:nvSpPr>
          <p:spPr>
            <a:xfrm>
              <a:off x="787574" y="2974586"/>
              <a:ext cx="9496426" cy="648000"/>
            </a:xfrm>
            <a:prstGeom prst="rect">
              <a:avLst/>
            </a:prstGeom>
            <a:solidFill>
              <a:srgbClr val="A4BA09"/>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2400" b="1" dirty="0" smtClean="0">
                  <a:solidFill>
                    <a:prstClr val="white"/>
                  </a:solidFill>
                  <a:latin typeface="Calibri" panose="020F0502020204030204" pitchFamily="34" charset="0"/>
                  <a:cs typeface="Arial" panose="020B0604020202020204" pitchFamily="34" charset="0"/>
                </a:rPr>
                <a:t>Results</a:t>
              </a:r>
              <a:endParaRPr lang="en-US" sz="2400" b="1" dirty="0">
                <a:solidFill>
                  <a:prstClr val="white"/>
                </a:solidFill>
                <a:latin typeface="Calibri" panose="020F0502020204030204" pitchFamily="34" charset="0"/>
                <a:cs typeface="Arial" panose="020B0604020202020204" pitchFamily="34" charset="0"/>
              </a:endParaRPr>
            </a:p>
          </p:txBody>
        </p:sp>
        <p:sp>
          <p:nvSpPr>
            <p:cNvPr id="58" name="Rectángulo 7"/>
            <p:cNvSpPr/>
            <p:nvPr/>
          </p:nvSpPr>
          <p:spPr>
            <a:xfrm>
              <a:off x="787574" y="3710340"/>
              <a:ext cx="9496426" cy="6408000"/>
            </a:xfrm>
            <a:prstGeom prst="rect">
              <a:avLst/>
            </a:prstGeom>
            <a:solidFill>
              <a:schemeClr val="bg1"/>
            </a:solidFill>
            <a:ln>
              <a:solidFill>
                <a:srgbClr val="A4BA09"/>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marL="457200" lvl="0" indent="-342900" defTabSz="1219170">
                <a:lnSpc>
                  <a:spcPct val="110000"/>
                </a:lnSpc>
                <a:spcBef>
                  <a:spcPts val="600"/>
                </a:spcBef>
                <a:buFont typeface="Arial" panose="020B0604020202020204" pitchFamily="34" charset="0"/>
                <a:buChar char="•"/>
              </a:pPr>
              <a:r>
                <a:rPr lang="en-US" sz="2400" dirty="0" smtClean="0">
                  <a:solidFill>
                    <a:prstClr val="black"/>
                  </a:solidFill>
                  <a:latin typeface="Calibri" panose="020F0502020204030204" pitchFamily="34" charset="0"/>
                  <a:cs typeface="Arial" panose="020B0604020202020204" pitchFamily="34" charset="0"/>
                </a:rPr>
                <a:t>Take </a:t>
              </a:r>
              <a:r>
                <a:rPr lang="en-US" sz="2400" b="1" dirty="0" smtClean="0">
                  <a:solidFill>
                    <a:prstClr val="black"/>
                  </a:solidFill>
                  <a:latin typeface="Calibri" panose="020F0502020204030204" pitchFamily="34" charset="0"/>
                  <a:cs typeface="Arial" panose="020B0604020202020204" pitchFamily="34" charset="0"/>
                </a:rPr>
                <a:t>advantage of the data generation capabilities </a:t>
              </a:r>
              <a:r>
                <a:rPr lang="en-US" sz="2400" dirty="0" smtClean="0">
                  <a:solidFill>
                    <a:prstClr val="black"/>
                  </a:solidFill>
                  <a:latin typeface="Calibri" panose="020F0502020204030204" pitchFamily="34" charset="0"/>
                  <a:cs typeface="Arial" panose="020B0604020202020204" pitchFamily="34" charset="0"/>
                </a:rPr>
                <a:t>provided by internet probes</a:t>
              </a:r>
            </a:p>
            <a:p>
              <a:pPr marL="457200" lvl="0" indent="-342900" defTabSz="1219170">
                <a:lnSpc>
                  <a:spcPct val="110000"/>
                </a:lnSpc>
                <a:spcBef>
                  <a:spcPts val="600"/>
                </a:spcBef>
                <a:buFont typeface="Arial" panose="020B0604020202020204" pitchFamily="34" charset="0"/>
                <a:buChar char="•"/>
              </a:pPr>
              <a:r>
                <a:rPr lang="en-US" sz="2400" b="1" dirty="0" smtClean="0">
                  <a:solidFill>
                    <a:prstClr val="black"/>
                  </a:solidFill>
                  <a:latin typeface="Calibri" panose="020F0502020204030204" pitchFamily="34" charset="0"/>
                  <a:cs typeface="Arial" panose="020B0604020202020204" pitchFamily="34" charset="0"/>
                </a:rPr>
                <a:t>Storage of processed metrics </a:t>
              </a:r>
              <a:r>
                <a:rPr lang="en-US" sz="2400" dirty="0" smtClean="0">
                  <a:solidFill>
                    <a:prstClr val="black"/>
                  </a:solidFill>
                  <a:latin typeface="Calibri" panose="020F0502020204030204" pitchFamily="34" charset="0"/>
                  <a:cs typeface="Arial" panose="020B0604020202020204" pitchFamily="34" charset="0"/>
                </a:rPr>
                <a:t>in low latency Analytical Datastore for real-time and historical queries</a:t>
              </a:r>
            </a:p>
            <a:p>
              <a:pPr marL="457200" lvl="0" indent="-342900" defTabSz="1219170">
                <a:lnSpc>
                  <a:spcPct val="110000"/>
                </a:lnSpc>
                <a:spcBef>
                  <a:spcPts val="600"/>
                </a:spcBef>
                <a:buFont typeface="Arial" panose="020B0604020202020204" pitchFamily="34" charset="0"/>
                <a:buChar char="•"/>
              </a:pPr>
              <a:r>
                <a:rPr lang="en-US" sz="2400" b="1" dirty="0" smtClean="0">
                  <a:solidFill>
                    <a:prstClr val="black"/>
                  </a:solidFill>
                  <a:latin typeface="Calibri" panose="020F0502020204030204" pitchFamily="34" charset="0"/>
                  <a:cs typeface="Arial" panose="020B0604020202020204" pitchFamily="34" charset="0"/>
                </a:rPr>
                <a:t>Dynamic visualization </a:t>
              </a:r>
              <a:r>
                <a:rPr lang="en-US" sz="2400" dirty="0" smtClean="0">
                  <a:solidFill>
                    <a:prstClr val="black"/>
                  </a:solidFill>
                  <a:latin typeface="Calibri" panose="020F0502020204030204" pitchFamily="34" charset="0"/>
                  <a:cs typeface="Arial" panose="020B0604020202020204" pitchFamily="34" charset="0"/>
                </a:rPr>
                <a:t>focused on data self-service</a:t>
              </a:r>
              <a:endParaRPr lang="en-US" sz="2400" dirty="0">
                <a:solidFill>
                  <a:prstClr val="black"/>
                </a:solidFill>
                <a:latin typeface="Calibri" panose="020F0502020204030204" pitchFamily="34" charset="0"/>
                <a:cs typeface="Arial" panose="020B0604020202020204" pitchFamily="34" charset="0"/>
              </a:endParaRPr>
            </a:p>
          </p:txBody>
        </p:sp>
      </p:grpSp>
      <p:grpSp>
        <p:nvGrpSpPr>
          <p:cNvPr id="65" name="Analytics14" descr="{&quot;Key&quot;:&quot;POWER_USER_SHAPE_ICON&quot;,&quot;Value&quot;:&quot;POWER_USER_SHAPE_ICON_STYLE_1&quot;}"/>
          <p:cNvGrpSpPr>
            <a:grpSpLocks noChangeAspect="1"/>
          </p:cNvGrpSpPr>
          <p:nvPr>
            <p:custDataLst>
              <p:tags r:id="rId2"/>
            </p:custDataLst>
          </p:nvPr>
        </p:nvGrpSpPr>
        <p:grpSpPr>
          <a:xfrm>
            <a:off x="11068203" y="5749851"/>
            <a:ext cx="850725" cy="570003"/>
            <a:chOff x="4683125" y="7820025"/>
            <a:chExt cx="1449388" cy="1243013"/>
          </a:xfrm>
          <a:solidFill>
            <a:schemeClr val="bg1"/>
          </a:solidFill>
        </p:grpSpPr>
        <p:sp>
          <p:nvSpPr>
            <p:cNvPr id="66" name="Rectangle 384"/>
            <p:cNvSpPr>
              <a:spLocks noChangeArrowheads="1"/>
            </p:cNvSpPr>
            <p:nvPr/>
          </p:nvSpPr>
          <p:spPr bwMode="auto">
            <a:xfrm>
              <a:off x="5497513" y="8212138"/>
              <a:ext cx="69850" cy="325438"/>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7" name="Rectangle 385"/>
            <p:cNvSpPr>
              <a:spLocks noChangeArrowheads="1"/>
            </p:cNvSpPr>
            <p:nvPr/>
          </p:nvSpPr>
          <p:spPr bwMode="auto">
            <a:xfrm>
              <a:off x="5610225" y="8166100"/>
              <a:ext cx="68263" cy="3714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8" name="Rectangle 386"/>
            <p:cNvSpPr>
              <a:spLocks noChangeArrowheads="1"/>
            </p:cNvSpPr>
            <p:nvPr/>
          </p:nvSpPr>
          <p:spPr bwMode="auto">
            <a:xfrm>
              <a:off x="5722938" y="8099425"/>
              <a:ext cx="68263" cy="4381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69" name="Rectangle 387"/>
            <p:cNvSpPr>
              <a:spLocks noChangeArrowheads="1"/>
            </p:cNvSpPr>
            <p:nvPr/>
          </p:nvSpPr>
          <p:spPr bwMode="auto">
            <a:xfrm>
              <a:off x="5834063" y="8240713"/>
              <a:ext cx="68263" cy="296863"/>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70" name="Rectangle 388"/>
            <p:cNvSpPr>
              <a:spLocks noChangeArrowheads="1"/>
            </p:cNvSpPr>
            <p:nvPr/>
          </p:nvSpPr>
          <p:spPr bwMode="auto">
            <a:xfrm>
              <a:off x="5945188" y="8166100"/>
              <a:ext cx="68263" cy="3714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71" name="Freeform 389"/>
            <p:cNvSpPr>
              <a:spLocks/>
            </p:cNvSpPr>
            <p:nvPr/>
          </p:nvSpPr>
          <p:spPr bwMode="auto">
            <a:xfrm>
              <a:off x="5486400" y="7985125"/>
              <a:ext cx="539750" cy="214313"/>
            </a:xfrm>
            <a:custGeom>
              <a:avLst/>
              <a:gdLst>
                <a:gd name="T0" fmla="*/ 174 w 340"/>
                <a:gd name="T1" fmla="*/ 24 h 135"/>
                <a:gd name="T2" fmla="*/ 243 w 340"/>
                <a:gd name="T3" fmla="*/ 135 h 135"/>
                <a:gd name="T4" fmla="*/ 313 w 340"/>
                <a:gd name="T5" fmla="*/ 61 h 135"/>
                <a:gd name="T6" fmla="*/ 329 w 340"/>
                <a:gd name="T7" fmla="*/ 72 h 135"/>
                <a:gd name="T8" fmla="*/ 340 w 340"/>
                <a:gd name="T9" fmla="*/ 10 h 135"/>
                <a:gd name="T10" fmla="*/ 282 w 340"/>
                <a:gd name="T11" fmla="*/ 37 h 135"/>
                <a:gd name="T12" fmla="*/ 299 w 340"/>
                <a:gd name="T13" fmla="*/ 50 h 135"/>
                <a:gd name="T14" fmla="*/ 246 w 340"/>
                <a:gd name="T15" fmla="*/ 108 h 135"/>
                <a:gd name="T16" fmla="*/ 181 w 340"/>
                <a:gd name="T17" fmla="*/ 0 h 135"/>
                <a:gd name="T18" fmla="*/ 0 w 340"/>
                <a:gd name="T19" fmla="*/ 97 h 135"/>
                <a:gd name="T20" fmla="*/ 8 w 340"/>
                <a:gd name="T21" fmla="*/ 113 h 135"/>
                <a:gd name="T22" fmla="*/ 174 w 340"/>
                <a:gd name="T23" fmla="*/ 2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135">
                  <a:moveTo>
                    <a:pt x="174" y="24"/>
                  </a:moveTo>
                  <a:lnTo>
                    <a:pt x="243" y="135"/>
                  </a:lnTo>
                  <a:lnTo>
                    <a:pt x="313" y="61"/>
                  </a:lnTo>
                  <a:lnTo>
                    <a:pt x="329" y="72"/>
                  </a:lnTo>
                  <a:lnTo>
                    <a:pt x="340" y="10"/>
                  </a:lnTo>
                  <a:lnTo>
                    <a:pt x="282" y="37"/>
                  </a:lnTo>
                  <a:lnTo>
                    <a:pt x="299" y="50"/>
                  </a:lnTo>
                  <a:lnTo>
                    <a:pt x="246" y="108"/>
                  </a:lnTo>
                  <a:lnTo>
                    <a:pt x="181" y="0"/>
                  </a:lnTo>
                  <a:lnTo>
                    <a:pt x="0" y="97"/>
                  </a:lnTo>
                  <a:lnTo>
                    <a:pt x="8" y="113"/>
                  </a:lnTo>
                  <a:lnTo>
                    <a:pt x="174" y="2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72" name="Freeform 390"/>
            <p:cNvSpPr>
              <a:spLocks/>
            </p:cNvSpPr>
            <p:nvPr/>
          </p:nvSpPr>
          <p:spPr bwMode="auto">
            <a:xfrm>
              <a:off x="5554663" y="8647113"/>
              <a:ext cx="419100" cy="415925"/>
            </a:xfrm>
            <a:custGeom>
              <a:avLst/>
              <a:gdLst>
                <a:gd name="T0" fmla="*/ 233 w 550"/>
                <a:gd name="T1" fmla="*/ 0 h 547"/>
                <a:gd name="T2" fmla="*/ 233 w 550"/>
                <a:gd name="T3" fmla="*/ 279 h 547"/>
                <a:gd name="T4" fmla="*/ 133 w 550"/>
                <a:gd name="T5" fmla="*/ 279 h 547"/>
                <a:gd name="T6" fmla="*/ 9 w 550"/>
                <a:gd name="T7" fmla="*/ 490 h 547"/>
                <a:gd name="T8" fmla="*/ 22 w 550"/>
                <a:gd name="T9" fmla="*/ 537 h 547"/>
                <a:gd name="T10" fmla="*/ 39 w 550"/>
                <a:gd name="T11" fmla="*/ 541 h 547"/>
                <a:gd name="T12" fmla="*/ 69 w 550"/>
                <a:gd name="T13" fmla="*/ 524 h 547"/>
                <a:gd name="T14" fmla="*/ 171 w 550"/>
                <a:gd name="T15" fmla="*/ 350 h 547"/>
                <a:gd name="T16" fmla="*/ 242 w 550"/>
                <a:gd name="T17" fmla="*/ 350 h 547"/>
                <a:gd name="T18" fmla="*/ 242 w 550"/>
                <a:gd name="T19" fmla="*/ 505 h 547"/>
                <a:gd name="T20" fmla="*/ 266 w 550"/>
                <a:gd name="T21" fmla="*/ 540 h 547"/>
                <a:gd name="T22" fmla="*/ 311 w 550"/>
                <a:gd name="T23" fmla="*/ 507 h 547"/>
                <a:gd name="T24" fmla="*/ 311 w 550"/>
                <a:gd name="T25" fmla="*/ 350 h 547"/>
                <a:gd name="T26" fmla="*/ 383 w 550"/>
                <a:gd name="T27" fmla="*/ 350 h 547"/>
                <a:gd name="T28" fmla="*/ 485 w 550"/>
                <a:gd name="T29" fmla="*/ 524 h 547"/>
                <a:gd name="T30" fmla="*/ 515 w 550"/>
                <a:gd name="T31" fmla="*/ 541 h 547"/>
                <a:gd name="T32" fmla="*/ 532 w 550"/>
                <a:gd name="T33" fmla="*/ 537 h 547"/>
                <a:gd name="T34" fmla="*/ 548 w 550"/>
                <a:gd name="T35" fmla="*/ 516 h 547"/>
                <a:gd name="T36" fmla="*/ 545 w 550"/>
                <a:gd name="T37" fmla="*/ 490 h 547"/>
                <a:gd name="T38" fmla="*/ 421 w 550"/>
                <a:gd name="T39" fmla="*/ 279 h 547"/>
                <a:gd name="T40" fmla="*/ 321 w 550"/>
                <a:gd name="T41" fmla="*/ 279 h 547"/>
                <a:gd name="T42" fmla="*/ 321 w 550"/>
                <a:gd name="T43" fmla="*/ 0 h 547"/>
                <a:gd name="T44" fmla="*/ 233 w 550"/>
                <a:gd name="T45" fmla="*/ 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0" h="547">
                  <a:moveTo>
                    <a:pt x="233" y="0"/>
                  </a:moveTo>
                  <a:lnTo>
                    <a:pt x="233" y="279"/>
                  </a:lnTo>
                  <a:lnTo>
                    <a:pt x="133" y="279"/>
                  </a:lnTo>
                  <a:lnTo>
                    <a:pt x="9" y="490"/>
                  </a:lnTo>
                  <a:cubicBezTo>
                    <a:pt x="0" y="506"/>
                    <a:pt x="5" y="527"/>
                    <a:pt x="22" y="537"/>
                  </a:cubicBezTo>
                  <a:cubicBezTo>
                    <a:pt x="27" y="540"/>
                    <a:pt x="33" y="541"/>
                    <a:pt x="39" y="541"/>
                  </a:cubicBezTo>
                  <a:cubicBezTo>
                    <a:pt x="51" y="541"/>
                    <a:pt x="63" y="535"/>
                    <a:pt x="69" y="524"/>
                  </a:cubicBezTo>
                  <a:lnTo>
                    <a:pt x="171" y="350"/>
                  </a:lnTo>
                  <a:lnTo>
                    <a:pt x="242" y="350"/>
                  </a:lnTo>
                  <a:lnTo>
                    <a:pt x="242" y="505"/>
                  </a:lnTo>
                  <a:cubicBezTo>
                    <a:pt x="242" y="521"/>
                    <a:pt x="251" y="535"/>
                    <a:pt x="266" y="540"/>
                  </a:cubicBezTo>
                  <a:cubicBezTo>
                    <a:pt x="289" y="547"/>
                    <a:pt x="311" y="530"/>
                    <a:pt x="311" y="507"/>
                  </a:cubicBezTo>
                  <a:lnTo>
                    <a:pt x="311" y="350"/>
                  </a:lnTo>
                  <a:lnTo>
                    <a:pt x="383" y="350"/>
                  </a:lnTo>
                  <a:lnTo>
                    <a:pt x="485" y="524"/>
                  </a:lnTo>
                  <a:cubicBezTo>
                    <a:pt x="491" y="535"/>
                    <a:pt x="503" y="541"/>
                    <a:pt x="515" y="541"/>
                  </a:cubicBezTo>
                  <a:cubicBezTo>
                    <a:pt x="521" y="541"/>
                    <a:pt x="527" y="540"/>
                    <a:pt x="532" y="537"/>
                  </a:cubicBezTo>
                  <a:cubicBezTo>
                    <a:pt x="540" y="532"/>
                    <a:pt x="546" y="525"/>
                    <a:pt x="548" y="516"/>
                  </a:cubicBezTo>
                  <a:cubicBezTo>
                    <a:pt x="550" y="507"/>
                    <a:pt x="549" y="498"/>
                    <a:pt x="545" y="490"/>
                  </a:cubicBezTo>
                  <a:lnTo>
                    <a:pt x="421" y="279"/>
                  </a:lnTo>
                  <a:lnTo>
                    <a:pt x="321" y="279"/>
                  </a:lnTo>
                  <a:lnTo>
                    <a:pt x="321" y="0"/>
                  </a:lnTo>
                  <a:lnTo>
                    <a:pt x="233"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73" name="Freeform 391"/>
            <p:cNvSpPr>
              <a:spLocks noEditPoints="1"/>
            </p:cNvSpPr>
            <p:nvPr/>
          </p:nvSpPr>
          <p:spPr bwMode="auto">
            <a:xfrm>
              <a:off x="5389563" y="7859713"/>
              <a:ext cx="742950" cy="754063"/>
            </a:xfrm>
            <a:custGeom>
              <a:avLst/>
              <a:gdLst>
                <a:gd name="T0" fmla="*/ 932 w 974"/>
                <a:gd name="T1" fmla="*/ 46 h 989"/>
                <a:gd name="T2" fmla="*/ 932 w 974"/>
                <a:gd name="T3" fmla="*/ 943 h 989"/>
                <a:gd name="T4" fmla="*/ 928 w 974"/>
                <a:gd name="T5" fmla="*/ 948 h 989"/>
                <a:gd name="T6" fmla="*/ 46 w 974"/>
                <a:gd name="T7" fmla="*/ 948 h 989"/>
                <a:gd name="T8" fmla="*/ 41 w 974"/>
                <a:gd name="T9" fmla="*/ 943 h 989"/>
                <a:gd name="T10" fmla="*/ 41 w 974"/>
                <a:gd name="T11" fmla="*/ 46 h 989"/>
                <a:gd name="T12" fmla="*/ 46 w 974"/>
                <a:gd name="T13" fmla="*/ 42 h 989"/>
                <a:gd name="T14" fmla="*/ 928 w 974"/>
                <a:gd name="T15" fmla="*/ 42 h 989"/>
                <a:gd name="T16" fmla="*/ 932 w 974"/>
                <a:gd name="T17" fmla="*/ 46 h 989"/>
                <a:gd name="T18" fmla="*/ 0 w 974"/>
                <a:gd name="T19" fmla="*/ 46 h 989"/>
                <a:gd name="T20" fmla="*/ 0 w 974"/>
                <a:gd name="T21" fmla="*/ 943 h 989"/>
                <a:gd name="T22" fmla="*/ 46 w 974"/>
                <a:gd name="T23" fmla="*/ 989 h 989"/>
                <a:gd name="T24" fmla="*/ 928 w 974"/>
                <a:gd name="T25" fmla="*/ 989 h 989"/>
                <a:gd name="T26" fmla="*/ 974 w 974"/>
                <a:gd name="T27" fmla="*/ 943 h 989"/>
                <a:gd name="T28" fmla="*/ 974 w 974"/>
                <a:gd name="T29" fmla="*/ 46 h 989"/>
                <a:gd name="T30" fmla="*/ 928 w 974"/>
                <a:gd name="T31" fmla="*/ 0 h 989"/>
                <a:gd name="T32" fmla="*/ 46 w 974"/>
                <a:gd name="T33" fmla="*/ 0 h 989"/>
                <a:gd name="T34" fmla="*/ 0 w 974"/>
                <a:gd name="T35" fmla="*/ 46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4" h="989">
                  <a:moveTo>
                    <a:pt x="932" y="46"/>
                  </a:moveTo>
                  <a:lnTo>
                    <a:pt x="932" y="943"/>
                  </a:lnTo>
                  <a:cubicBezTo>
                    <a:pt x="932" y="946"/>
                    <a:pt x="930" y="948"/>
                    <a:pt x="928" y="948"/>
                  </a:cubicBezTo>
                  <a:lnTo>
                    <a:pt x="46" y="948"/>
                  </a:lnTo>
                  <a:cubicBezTo>
                    <a:pt x="43" y="948"/>
                    <a:pt x="41" y="946"/>
                    <a:pt x="41" y="943"/>
                  </a:cubicBezTo>
                  <a:lnTo>
                    <a:pt x="41" y="46"/>
                  </a:lnTo>
                  <a:cubicBezTo>
                    <a:pt x="41" y="44"/>
                    <a:pt x="43" y="42"/>
                    <a:pt x="46" y="42"/>
                  </a:cubicBezTo>
                  <a:lnTo>
                    <a:pt x="928" y="42"/>
                  </a:lnTo>
                  <a:cubicBezTo>
                    <a:pt x="930" y="42"/>
                    <a:pt x="932" y="44"/>
                    <a:pt x="932" y="46"/>
                  </a:cubicBezTo>
                  <a:close/>
                  <a:moveTo>
                    <a:pt x="0" y="46"/>
                  </a:moveTo>
                  <a:lnTo>
                    <a:pt x="0" y="943"/>
                  </a:lnTo>
                  <a:cubicBezTo>
                    <a:pt x="0" y="968"/>
                    <a:pt x="20" y="989"/>
                    <a:pt x="46" y="989"/>
                  </a:cubicBezTo>
                  <a:lnTo>
                    <a:pt x="928" y="989"/>
                  </a:lnTo>
                  <a:cubicBezTo>
                    <a:pt x="953" y="989"/>
                    <a:pt x="974" y="968"/>
                    <a:pt x="974" y="943"/>
                  </a:cubicBezTo>
                  <a:lnTo>
                    <a:pt x="974" y="46"/>
                  </a:lnTo>
                  <a:cubicBezTo>
                    <a:pt x="974" y="21"/>
                    <a:pt x="953" y="0"/>
                    <a:pt x="928" y="0"/>
                  </a:cubicBezTo>
                  <a:lnTo>
                    <a:pt x="46" y="0"/>
                  </a:lnTo>
                  <a:cubicBezTo>
                    <a:pt x="20" y="0"/>
                    <a:pt x="0" y="21"/>
                    <a:pt x="0" y="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74" name="Freeform 392"/>
            <p:cNvSpPr>
              <a:spLocks noEditPoints="1"/>
            </p:cNvSpPr>
            <p:nvPr/>
          </p:nvSpPr>
          <p:spPr bwMode="auto">
            <a:xfrm>
              <a:off x="4683125" y="8110538"/>
              <a:ext cx="677863" cy="947738"/>
            </a:xfrm>
            <a:custGeom>
              <a:avLst/>
              <a:gdLst>
                <a:gd name="T0" fmla="*/ 320 w 889"/>
                <a:gd name="T1" fmla="*/ 103 h 1245"/>
                <a:gd name="T2" fmla="*/ 313 w 889"/>
                <a:gd name="T3" fmla="*/ 79 h 1245"/>
                <a:gd name="T4" fmla="*/ 332 w 889"/>
                <a:gd name="T5" fmla="*/ 45 h 1245"/>
                <a:gd name="T6" fmla="*/ 355 w 889"/>
                <a:gd name="T7" fmla="*/ 38 h 1245"/>
                <a:gd name="T8" fmla="*/ 377 w 889"/>
                <a:gd name="T9" fmla="*/ 45 h 1245"/>
                <a:gd name="T10" fmla="*/ 396 w 889"/>
                <a:gd name="T11" fmla="*/ 79 h 1245"/>
                <a:gd name="T12" fmla="*/ 390 w 889"/>
                <a:gd name="T13" fmla="*/ 103 h 1245"/>
                <a:gd name="T14" fmla="*/ 371 w 889"/>
                <a:gd name="T15" fmla="*/ 140 h 1245"/>
                <a:gd name="T16" fmla="*/ 426 w 889"/>
                <a:gd name="T17" fmla="*/ 377 h 1245"/>
                <a:gd name="T18" fmla="*/ 355 w 889"/>
                <a:gd name="T19" fmla="*/ 458 h 1245"/>
                <a:gd name="T20" fmla="*/ 283 w 889"/>
                <a:gd name="T21" fmla="*/ 377 h 1245"/>
                <a:gd name="T22" fmla="*/ 338 w 889"/>
                <a:gd name="T23" fmla="*/ 140 h 1245"/>
                <a:gd name="T24" fmla="*/ 320 w 889"/>
                <a:gd name="T25" fmla="*/ 103 h 1245"/>
                <a:gd name="T26" fmla="*/ 24 w 889"/>
                <a:gd name="T27" fmla="*/ 582 h 1245"/>
                <a:gd name="T28" fmla="*/ 73 w 889"/>
                <a:gd name="T29" fmla="*/ 592 h 1245"/>
                <a:gd name="T30" fmla="*/ 116 w 889"/>
                <a:gd name="T31" fmla="*/ 558 h 1245"/>
                <a:gd name="T32" fmla="*/ 171 w 889"/>
                <a:gd name="T33" fmla="*/ 325 h 1245"/>
                <a:gd name="T34" fmla="*/ 171 w 889"/>
                <a:gd name="T35" fmla="*/ 1192 h 1245"/>
                <a:gd name="T36" fmla="*/ 205 w 889"/>
                <a:gd name="T37" fmla="*/ 1245 h 1245"/>
                <a:gd name="T38" fmla="*/ 267 w 889"/>
                <a:gd name="T39" fmla="*/ 1245 h 1245"/>
                <a:gd name="T40" fmla="*/ 302 w 889"/>
                <a:gd name="T41" fmla="*/ 1190 h 1245"/>
                <a:gd name="T42" fmla="*/ 355 w 889"/>
                <a:gd name="T43" fmla="*/ 721 h 1245"/>
                <a:gd name="T44" fmla="*/ 407 w 889"/>
                <a:gd name="T45" fmla="*/ 1190 h 1245"/>
                <a:gd name="T46" fmla="*/ 442 w 889"/>
                <a:gd name="T47" fmla="*/ 1245 h 1245"/>
                <a:gd name="T48" fmla="*/ 504 w 889"/>
                <a:gd name="T49" fmla="*/ 1245 h 1245"/>
                <a:gd name="T50" fmla="*/ 538 w 889"/>
                <a:gd name="T51" fmla="*/ 1192 h 1245"/>
                <a:gd name="T52" fmla="*/ 538 w 889"/>
                <a:gd name="T53" fmla="*/ 214 h 1245"/>
                <a:gd name="T54" fmla="*/ 583 w 889"/>
                <a:gd name="T55" fmla="*/ 309 h 1245"/>
                <a:gd name="T56" fmla="*/ 712 w 889"/>
                <a:gd name="T57" fmla="*/ 351 h 1245"/>
                <a:gd name="T58" fmla="*/ 865 w 889"/>
                <a:gd name="T59" fmla="*/ 207 h 1245"/>
                <a:gd name="T60" fmla="*/ 874 w 889"/>
                <a:gd name="T61" fmla="*/ 153 h 1245"/>
                <a:gd name="T62" fmla="*/ 840 w 889"/>
                <a:gd name="T63" fmla="*/ 115 h 1245"/>
                <a:gd name="T64" fmla="*/ 783 w 889"/>
                <a:gd name="T65" fmla="*/ 129 h 1245"/>
                <a:gd name="T66" fmla="*/ 689 w 889"/>
                <a:gd name="T67" fmla="*/ 207 h 1245"/>
                <a:gd name="T68" fmla="*/ 650 w 889"/>
                <a:gd name="T69" fmla="*/ 109 h 1245"/>
                <a:gd name="T70" fmla="*/ 501 w 889"/>
                <a:gd name="T71" fmla="*/ 0 h 1245"/>
                <a:gd name="T72" fmla="*/ 355 w 889"/>
                <a:gd name="T73" fmla="*/ 0 h 1245"/>
                <a:gd name="T74" fmla="*/ 208 w 889"/>
                <a:gd name="T75" fmla="*/ 0 h 1245"/>
                <a:gd name="T76" fmla="*/ 80 w 889"/>
                <a:gd name="T77" fmla="*/ 132 h 1245"/>
                <a:gd name="T78" fmla="*/ 7 w 889"/>
                <a:gd name="T79" fmla="*/ 525 h 1245"/>
                <a:gd name="T80" fmla="*/ 24 w 889"/>
                <a:gd name="T81" fmla="*/ 582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89" h="1245">
                  <a:moveTo>
                    <a:pt x="320" y="103"/>
                  </a:moveTo>
                  <a:cubicBezTo>
                    <a:pt x="312" y="96"/>
                    <a:pt x="307" y="89"/>
                    <a:pt x="313" y="79"/>
                  </a:cubicBezTo>
                  <a:cubicBezTo>
                    <a:pt x="318" y="70"/>
                    <a:pt x="325" y="58"/>
                    <a:pt x="332" y="45"/>
                  </a:cubicBezTo>
                  <a:cubicBezTo>
                    <a:pt x="336" y="40"/>
                    <a:pt x="344" y="38"/>
                    <a:pt x="355" y="38"/>
                  </a:cubicBezTo>
                  <a:cubicBezTo>
                    <a:pt x="365" y="38"/>
                    <a:pt x="373" y="40"/>
                    <a:pt x="377" y="45"/>
                  </a:cubicBezTo>
                  <a:cubicBezTo>
                    <a:pt x="385" y="58"/>
                    <a:pt x="391" y="70"/>
                    <a:pt x="396" y="79"/>
                  </a:cubicBezTo>
                  <a:cubicBezTo>
                    <a:pt x="402" y="89"/>
                    <a:pt x="398" y="96"/>
                    <a:pt x="390" y="103"/>
                  </a:cubicBezTo>
                  <a:cubicBezTo>
                    <a:pt x="374" y="116"/>
                    <a:pt x="368" y="123"/>
                    <a:pt x="371" y="140"/>
                  </a:cubicBezTo>
                  <a:cubicBezTo>
                    <a:pt x="377" y="173"/>
                    <a:pt x="421" y="351"/>
                    <a:pt x="426" y="377"/>
                  </a:cubicBezTo>
                  <a:cubicBezTo>
                    <a:pt x="415" y="399"/>
                    <a:pt x="366" y="458"/>
                    <a:pt x="355" y="458"/>
                  </a:cubicBezTo>
                  <a:cubicBezTo>
                    <a:pt x="343" y="458"/>
                    <a:pt x="295" y="399"/>
                    <a:pt x="283" y="377"/>
                  </a:cubicBezTo>
                  <a:cubicBezTo>
                    <a:pt x="288" y="351"/>
                    <a:pt x="332" y="173"/>
                    <a:pt x="338" y="140"/>
                  </a:cubicBezTo>
                  <a:cubicBezTo>
                    <a:pt x="342" y="123"/>
                    <a:pt x="335" y="116"/>
                    <a:pt x="320" y="103"/>
                  </a:cubicBezTo>
                  <a:close/>
                  <a:moveTo>
                    <a:pt x="24" y="582"/>
                  </a:moveTo>
                  <a:cubicBezTo>
                    <a:pt x="42" y="586"/>
                    <a:pt x="55" y="589"/>
                    <a:pt x="73" y="592"/>
                  </a:cubicBezTo>
                  <a:cubicBezTo>
                    <a:pt x="96" y="596"/>
                    <a:pt x="109" y="585"/>
                    <a:pt x="116" y="558"/>
                  </a:cubicBezTo>
                  <a:cubicBezTo>
                    <a:pt x="142" y="455"/>
                    <a:pt x="151" y="418"/>
                    <a:pt x="171" y="325"/>
                  </a:cubicBezTo>
                  <a:lnTo>
                    <a:pt x="171" y="1192"/>
                  </a:lnTo>
                  <a:cubicBezTo>
                    <a:pt x="171" y="1237"/>
                    <a:pt x="187" y="1245"/>
                    <a:pt x="205" y="1245"/>
                  </a:cubicBezTo>
                  <a:lnTo>
                    <a:pt x="267" y="1245"/>
                  </a:lnTo>
                  <a:cubicBezTo>
                    <a:pt x="284" y="1245"/>
                    <a:pt x="296" y="1230"/>
                    <a:pt x="302" y="1190"/>
                  </a:cubicBezTo>
                  <a:cubicBezTo>
                    <a:pt x="312" y="1123"/>
                    <a:pt x="331" y="966"/>
                    <a:pt x="355" y="721"/>
                  </a:cubicBezTo>
                  <a:cubicBezTo>
                    <a:pt x="378" y="966"/>
                    <a:pt x="397" y="1123"/>
                    <a:pt x="407" y="1190"/>
                  </a:cubicBezTo>
                  <a:cubicBezTo>
                    <a:pt x="413" y="1230"/>
                    <a:pt x="426" y="1245"/>
                    <a:pt x="442" y="1245"/>
                  </a:cubicBezTo>
                  <a:lnTo>
                    <a:pt x="504" y="1245"/>
                  </a:lnTo>
                  <a:cubicBezTo>
                    <a:pt x="522" y="1245"/>
                    <a:pt x="538" y="1237"/>
                    <a:pt x="538" y="1192"/>
                  </a:cubicBezTo>
                  <a:lnTo>
                    <a:pt x="538" y="214"/>
                  </a:lnTo>
                  <a:cubicBezTo>
                    <a:pt x="552" y="244"/>
                    <a:pt x="568" y="276"/>
                    <a:pt x="583" y="309"/>
                  </a:cubicBezTo>
                  <a:cubicBezTo>
                    <a:pt x="608" y="361"/>
                    <a:pt x="679" y="380"/>
                    <a:pt x="712" y="351"/>
                  </a:cubicBezTo>
                  <a:cubicBezTo>
                    <a:pt x="742" y="325"/>
                    <a:pt x="840" y="231"/>
                    <a:pt x="865" y="207"/>
                  </a:cubicBezTo>
                  <a:cubicBezTo>
                    <a:pt x="886" y="188"/>
                    <a:pt x="889" y="171"/>
                    <a:pt x="874" y="153"/>
                  </a:cubicBezTo>
                  <a:cubicBezTo>
                    <a:pt x="862" y="138"/>
                    <a:pt x="853" y="129"/>
                    <a:pt x="840" y="115"/>
                  </a:cubicBezTo>
                  <a:cubicBezTo>
                    <a:pt x="832" y="105"/>
                    <a:pt x="811" y="105"/>
                    <a:pt x="783" y="129"/>
                  </a:cubicBezTo>
                  <a:cubicBezTo>
                    <a:pt x="701" y="198"/>
                    <a:pt x="715" y="186"/>
                    <a:pt x="689" y="207"/>
                  </a:cubicBezTo>
                  <a:cubicBezTo>
                    <a:pt x="677" y="175"/>
                    <a:pt x="664" y="142"/>
                    <a:pt x="650" y="109"/>
                  </a:cubicBezTo>
                  <a:cubicBezTo>
                    <a:pt x="625" y="47"/>
                    <a:pt x="583" y="0"/>
                    <a:pt x="501" y="0"/>
                  </a:cubicBezTo>
                  <a:lnTo>
                    <a:pt x="355" y="0"/>
                  </a:lnTo>
                  <a:lnTo>
                    <a:pt x="208" y="0"/>
                  </a:lnTo>
                  <a:cubicBezTo>
                    <a:pt x="127" y="0"/>
                    <a:pt x="94" y="67"/>
                    <a:pt x="80" y="132"/>
                  </a:cubicBezTo>
                  <a:cubicBezTo>
                    <a:pt x="50" y="267"/>
                    <a:pt x="33" y="381"/>
                    <a:pt x="7" y="525"/>
                  </a:cubicBezTo>
                  <a:cubicBezTo>
                    <a:pt x="0" y="562"/>
                    <a:pt x="11" y="579"/>
                    <a:pt x="24" y="582"/>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sp>
          <p:nvSpPr>
            <p:cNvPr id="75" name="Oval 393"/>
            <p:cNvSpPr>
              <a:spLocks noChangeArrowheads="1"/>
            </p:cNvSpPr>
            <p:nvPr/>
          </p:nvSpPr>
          <p:spPr bwMode="auto">
            <a:xfrm>
              <a:off x="4852988" y="7820025"/>
              <a:ext cx="201613" cy="249238"/>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grpSp>
      <p:grpSp>
        <p:nvGrpSpPr>
          <p:cNvPr id="4" name="Group 3"/>
          <p:cNvGrpSpPr/>
          <p:nvPr/>
        </p:nvGrpSpPr>
        <p:grpSpPr>
          <a:xfrm>
            <a:off x="787574" y="2650736"/>
            <a:ext cx="11194876" cy="2859756"/>
            <a:chOff x="787574" y="2974586"/>
            <a:chExt cx="9496426" cy="2859756"/>
          </a:xfrm>
        </p:grpSpPr>
        <p:sp>
          <p:nvSpPr>
            <p:cNvPr id="51" name="Rectángulo 4"/>
            <p:cNvSpPr/>
            <p:nvPr/>
          </p:nvSpPr>
          <p:spPr>
            <a:xfrm>
              <a:off x="787574" y="2974586"/>
              <a:ext cx="9496426" cy="648000"/>
            </a:xfrm>
            <a:prstGeom prst="rect">
              <a:avLst/>
            </a:prstGeom>
            <a:solidFill>
              <a:srgbClr val="A4BA09"/>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2400" b="1" dirty="0" smtClean="0">
                  <a:solidFill>
                    <a:prstClr val="white"/>
                  </a:solidFill>
                  <a:latin typeface="Calibri" panose="020F0502020204030204" pitchFamily="34" charset="0"/>
                  <a:cs typeface="Arial" panose="020B0604020202020204" pitchFamily="34" charset="0"/>
                </a:rPr>
                <a:t>Starting Situation</a:t>
              </a:r>
              <a:endParaRPr lang="en-US" sz="2400" b="1" dirty="0">
                <a:solidFill>
                  <a:prstClr val="white"/>
                </a:solidFill>
                <a:latin typeface="Calibri" panose="020F0502020204030204" pitchFamily="34" charset="0"/>
                <a:cs typeface="Arial" panose="020B0604020202020204" pitchFamily="34" charset="0"/>
              </a:endParaRPr>
            </a:p>
          </p:txBody>
        </p:sp>
        <p:sp>
          <p:nvSpPr>
            <p:cNvPr id="52" name="Rectángulo 7"/>
            <p:cNvSpPr/>
            <p:nvPr/>
          </p:nvSpPr>
          <p:spPr>
            <a:xfrm>
              <a:off x="787574" y="3710342"/>
              <a:ext cx="9496426" cy="2124000"/>
            </a:xfrm>
            <a:prstGeom prst="rect">
              <a:avLst/>
            </a:prstGeom>
            <a:solidFill>
              <a:schemeClr val="bg1"/>
            </a:solidFill>
            <a:ln>
              <a:solidFill>
                <a:srgbClr val="A4BA09"/>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marL="457200" indent="-342900" defTabSz="1219170">
                <a:lnSpc>
                  <a:spcPct val="110000"/>
                </a:lnSpc>
                <a:buFont typeface="Arial" panose="020B0604020202020204" pitchFamily="34" charset="0"/>
                <a:buChar char="•"/>
              </a:pPr>
              <a:r>
                <a:rPr lang="en-US" sz="2400" b="1" dirty="0" smtClean="0">
                  <a:solidFill>
                    <a:schemeClr val="tx1"/>
                  </a:solidFill>
                  <a:latin typeface="Calibri" panose="020F0502020204030204" pitchFamily="34" charset="0"/>
                  <a:cs typeface="Arial" panose="020B0604020202020204" pitchFamily="34" charset="0"/>
                </a:rPr>
                <a:t>Construction of indicators for time series analysis of Streaming Video, web Browsing </a:t>
              </a:r>
              <a:r>
                <a:rPr lang="en-US" sz="2400" dirty="0" smtClean="0">
                  <a:solidFill>
                    <a:schemeClr val="tx1"/>
                  </a:solidFill>
                  <a:latin typeface="Calibri" panose="020F0502020204030204" pitchFamily="34" charset="0"/>
                  <a:cs typeface="Arial" panose="020B0604020202020204" pitchFamily="34" charset="0"/>
                </a:rPr>
                <a:t>and main </a:t>
              </a:r>
              <a:r>
                <a:rPr lang="en-US" sz="2400" b="1" dirty="0" smtClean="0">
                  <a:solidFill>
                    <a:schemeClr val="tx1"/>
                  </a:solidFill>
                  <a:latin typeface="Calibri" panose="020F0502020204030204" pitchFamily="34" charset="0"/>
                  <a:cs typeface="Arial" panose="020B0604020202020204" pitchFamily="34" charset="0"/>
                </a:rPr>
                <a:t>applications</a:t>
              </a:r>
              <a:r>
                <a:rPr lang="en-US" sz="2400" dirty="0" smtClean="0">
                  <a:solidFill>
                    <a:schemeClr val="tx1"/>
                  </a:solidFill>
                  <a:latin typeface="Calibri" panose="020F0502020204030204" pitchFamily="34" charset="0"/>
                  <a:cs typeface="Arial" panose="020B0604020202020204" pitchFamily="34" charset="0"/>
                </a:rPr>
                <a:t> on </a:t>
              </a:r>
              <a:r>
                <a:rPr lang="en-US" sz="2400" b="1" dirty="0" smtClean="0">
                  <a:solidFill>
                    <a:schemeClr val="tx1"/>
                  </a:solidFill>
                  <a:latin typeface="Calibri" panose="020F0502020204030204" pitchFamily="34" charset="0"/>
                  <a:cs typeface="Arial" panose="020B0604020202020204" pitchFamily="34" charset="0"/>
                </a:rPr>
                <a:t>mobile network </a:t>
              </a:r>
              <a:r>
                <a:rPr lang="en-US" sz="2400" dirty="0" smtClean="0">
                  <a:solidFill>
                    <a:schemeClr val="tx1"/>
                  </a:solidFill>
                  <a:latin typeface="Calibri" panose="020F0502020204030204" pitchFamily="34" charset="0"/>
                  <a:cs typeface="Arial" panose="020B0604020202020204" pitchFamily="34" charset="0"/>
                </a:rPr>
                <a:t>enriched with quality indicators and network performance using Streaming Analytics Technology</a:t>
              </a:r>
              <a:endParaRPr lang="en-US" sz="2400" dirty="0">
                <a:solidFill>
                  <a:schemeClr val="tx1"/>
                </a:solidFill>
                <a:latin typeface="Calibri" panose="020F0502020204030204" pitchFamily="34" charset="0"/>
                <a:cs typeface="Arial" panose="020B0604020202020204" pitchFamily="34" charset="0"/>
              </a:endParaRPr>
            </a:p>
          </p:txBody>
        </p:sp>
      </p:grpSp>
      <p:sp>
        <p:nvSpPr>
          <p:cNvPr id="76" name="Confirmation" descr="{&quot;Key&quot;:&quot;POWER_USER_SHAPE_ICON&quot;,&quot;Value&quot;:&quot;POWER_USER_SHAPE_ICON_STYLE_1&quot;}"/>
          <p:cNvSpPr>
            <a:spLocks noChangeAspect="1" noEditPoints="1"/>
          </p:cNvSpPr>
          <p:nvPr>
            <p:custDataLst>
              <p:tags r:id="rId3"/>
            </p:custDataLst>
          </p:nvPr>
        </p:nvSpPr>
        <p:spPr bwMode="auto">
          <a:xfrm>
            <a:off x="11269563" y="2670115"/>
            <a:ext cx="706455" cy="706455"/>
          </a:xfrm>
          <a:custGeom>
            <a:avLst/>
            <a:gdLst>
              <a:gd name="T0" fmla="*/ 911 w 5137"/>
              <a:gd name="T1" fmla="*/ 911 h 5137"/>
              <a:gd name="T2" fmla="*/ 3116 w 5137"/>
              <a:gd name="T3" fmla="*/ 911 h 5137"/>
              <a:gd name="T4" fmla="*/ 3116 w 5137"/>
              <a:gd name="T5" fmla="*/ 3115 h 5137"/>
              <a:gd name="T6" fmla="*/ 911 w 5137"/>
              <a:gd name="T7" fmla="*/ 3115 h 5137"/>
              <a:gd name="T8" fmla="*/ 911 w 5137"/>
              <a:gd name="T9" fmla="*/ 911 h 5137"/>
              <a:gd name="T10" fmla="*/ 2601 w 5137"/>
              <a:gd name="T11" fmla="*/ 1883 h 5137"/>
              <a:gd name="T12" fmla="*/ 2332 w 5137"/>
              <a:gd name="T13" fmla="*/ 2119 h 5137"/>
              <a:gd name="T14" fmla="*/ 2064 w 5137"/>
              <a:gd name="T15" fmla="*/ 2356 h 5137"/>
              <a:gd name="T16" fmla="*/ 2013 w 5137"/>
              <a:gd name="T17" fmla="*/ 2400 h 5137"/>
              <a:gd name="T18" fmla="*/ 1962 w 5137"/>
              <a:gd name="T19" fmla="*/ 2356 h 5137"/>
              <a:gd name="T20" fmla="*/ 1694 w 5137"/>
              <a:gd name="T21" fmla="*/ 2119 h 5137"/>
              <a:gd name="T22" fmla="*/ 1425 w 5137"/>
              <a:gd name="T23" fmla="*/ 1883 h 5137"/>
              <a:gd name="T24" fmla="*/ 1526 w 5137"/>
              <a:gd name="T25" fmla="*/ 1767 h 5137"/>
              <a:gd name="T26" fmla="*/ 1795 w 5137"/>
              <a:gd name="T27" fmla="*/ 2004 h 5137"/>
              <a:gd name="T28" fmla="*/ 2013 w 5137"/>
              <a:gd name="T29" fmla="*/ 2196 h 5137"/>
              <a:gd name="T30" fmla="*/ 2231 w 5137"/>
              <a:gd name="T31" fmla="*/ 2004 h 5137"/>
              <a:gd name="T32" fmla="*/ 2500 w 5137"/>
              <a:gd name="T33" fmla="*/ 1767 h 5137"/>
              <a:gd name="T34" fmla="*/ 2601 w 5137"/>
              <a:gd name="T35" fmla="*/ 1883 h 5137"/>
              <a:gd name="T36" fmla="*/ 2439 w 5137"/>
              <a:gd name="T37" fmla="*/ 1275 h 5137"/>
              <a:gd name="T38" fmla="*/ 2013 w 5137"/>
              <a:gd name="T39" fmla="*/ 1029 h 5137"/>
              <a:gd name="T40" fmla="*/ 1587 w 5137"/>
              <a:gd name="T41" fmla="*/ 1275 h 5137"/>
              <a:gd name="T42" fmla="*/ 1161 w 5137"/>
              <a:gd name="T43" fmla="*/ 1521 h 5137"/>
              <a:gd name="T44" fmla="*/ 1161 w 5137"/>
              <a:gd name="T45" fmla="*/ 2013 h 5137"/>
              <a:gd name="T46" fmla="*/ 1161 w 5137"/>
              <a:gd name="T47" fmla="*/ 2506 h 5137"/>
              <a:gd name="T48" fmla="*/ 1587 w 5137"/>
              <a:gd name="T49" fmla="*/ 2751 h 5137"/>
              <a:gd name="T50" fmla="*/ 2013 w 5137"/>
              <a:gd name="T51" fmla="*/ 2998 h 5137"/>
              <a:gd name="T52" fmla="*/ 2439 w 5137"/>
              <a:gd name="T53" fmla="*/ 2751 h 5137"/>
              <a:gd name="T54" fmla="*/ 2865 w 5137"/>
              <a:gd name="T55" fmla="*/ 2506 h 5137"/>
              <a:gd name="T56" fmla="*/ 2865 w 5137"/>
              <a:gd name="T57" fmla="*/ 2013 h 5137"/>
              <a:gd name="T58" fmla="*/ 2865 w 5137"/>
              <a:gd name="T59" fmla="*/ 1521 h 5137"/>
              <a:gd name="T60" fmla="*/ 2439 w 5137"/>
              <a:gd name="T61" fmla="*/ 1275 h 5137"/>
              <a:gd name="T62" fmla="*/ 4716 w 5137"/>
              <a:gd name="T63" fmla="*/ 5137 h 5137"/>
              <a:gd name="T64" fmla="*/ 5137 w 5137"/>
              <a:gd name="T65" fmla="*/ 4716 h 5137"/>
              <a:gd name="T66" fmla="*/ 3741 w 5137"/>
              <a:gd name="T67" fmla="*/ 3320 h 5137"/>
              <a:gd name="T68" fmla="*/ 3677 w 5137"/>
              <a:gd name="T69" fmla="*/ 3401 h 5137"/>
              <a:gd name="T70" fmla="*/ 3545 w 5137"/>
              <a:gd name="T71" fmla="*/ 3545 h 5137"/>
              <a:gd name="T72" fmla="*/ 3401 w 5137"/>
              <a:gd name="T73" fmla="*/ 3677 h 5137"/>
              <a:gd name="T74" fmla="*/ 3320 w 5137"/>
              <a:gd name="T75" fmla="*/ 3741 h 5137"/>
              <a:gd name="T76" fmla="*/ 4716 w 5137"/>
              <a:gd name="T77" fmla="*/ 5137 h 5137"/>
              <a:gd name="T78" fmla="*/ 589 w 5137"/>
              <a:gd name="T79" fmla="*/ 589 h 5137"/>
              <a:gd name="T80" fmla="*/ 589 w 5137"/>
              <a:gd name="T81" fmla="*/ 589 h 5137"/>
              <a:gd name="T82" fmla="*/ 589 w 5137"/>
              <a:gd name="T83" fmla="*/ 589 h 5137"/>
              <a:gd name="T84" fmla="*/ 0 w 5137"/>
              <a:gd name="T85" fmla="*/ 2013 h 5137"/>
              <a:gd name="T86" fmla="*/ 589 w 5137"/>
              <a:gd name="T87" fmla="*/ 3437 h 5137"/>
              <a:gd name="T88" fmla="*/ 589 w 5137"/>
              <a:gd name="T89" fmla="*/ 3437 h 5137"/>
              <a:gd name="T90" fmla="*/ 589 w 5137"/>
              <a:gd name="T91" fmla="*/ 3437 h 5137"/>
              <a:gd name="T92" fmla="*/ 2013 w 5137"/>
              <a:gd name="T93" fmla="*/ 4026 h 5137"/>
              <a:gd name="T94" fmla="*/ 3437 w 5137"/>
              <a:gd name="T95" fmla="*/ 3437 h 5137"/>
              <a:gd name="T96" fmla="*/ 3437 w 5137"/>
              <a:gd name="T97" fmla="*/ 3437 h 5137"/>
              <a:gd name="T98" fmla="*/ 3437 w 5137"/>
              <a:gd name="T99" fmla="*/ 3437 h 5137"/>
              <a:gd name="T100" fmla="*/ 4026 w 5137"/>
              <a:gd name="T101" fmla="*/ 2013 h 5137"/>
              <a:gd name="T102" fmla="*/ 3437 w 5137"/>
              <a:gd name="T103" fmla="*/ 589 h 5137"/>
              <a:gd name="T104" fmla="*/ 3437 w 5137"/>
              <a:gd name="T105" fmla="*/ 589 h 5137"/>
              <a:gd name="T106" fmla="*/ 3437 w 5137"/>
              <a:gd name="T107" fmla="*/ 589 h 5137"/>
              <a:gd name="T108" fmla="*/ 2013 w 5137"/>
              <a:gd name="T109" fmla="*/ 0 h 5137"/>
              <a:gd name="T110" fmla="*/ 589 w 5137"/>
              <a:gd name="T111" fmla="*/ 589 h 5137"/>
              <a:gd name="T112" fmla="*/ 589 w 5137"/>
              <a:gd name="T113" fmla="*/ 589 h 5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37" h="5137">
                <a:moveTo>
                  <a:pt x="911" y="911"/>
                </a:moveTo>
                <a:cubicBezTo>
                  <a:pt x="1519" y="302"/>
                  <a:pt x="2507" y="302"/>
                  <a:pt x="3116" y="911"/>
                </a:cubicBezTo>
                <a:cubicBezTo>
                  <a:pt x="3725" y="1519"/>
                  <a:pt x="3725" y="2507"/>
                  <a:pt x="3116" y="3115"/>
                </a:cubicBezTo>
                <a:cubicBezTo>
                  <a:pt x="2507" y="3725"/>
                  <a:pt x="1519" y="3725"/>
                  <a:pt x="911" y="3115"/>
                </a:cubicBezTo>
                <a:cubicBezTo>
                  <a:pt x="302" y="2507"/>
                  <a:pt x="302" y="1519"/>
                  <a:pt x="911" y="911"/>
                </a:cubicBezTo>
                <a:close/>
                <a:moveTo>
                  <a:pt x="2601" y="1883"/>
                </a:moveTo>
                <a:lnTo>
                  <a:pt x="2332" y="2119"/>
                </a:lnTo>
                <a:lnTo>
                  <a:pt x="2064" y="2356"/>
                </a:lnTo>
                <a:lnTo>
                  <a:pt x="2013" y="2400"/>
                </a:lnTo>
                <a:lnTo>
                  <a:pt x="1962" y="2356"/>
                </a:lnTo>
                <a:lnTo>
                  <a:pt x="1694" y="2119"/>
                </a:lnTo>
                <a:lnTo>
                  <a:pt x="1425" y="1883"/>
                </a:lnTo>
                <a:lnTo>
                  <a:pt x="1526" y="1767"/>
                </a:lnTo>
                <a:lnTo>
                  <a:pt x="1795" y="2004"/>
                </a:lnTo>
                <a:lnTo>
                  <a:pt x="2013" y="2196"/>
                </a:lnTo>
                <a:lnTo>
                  <a:pt x="2231" y="2004"/>
                </a:lnTo>
                <a:lnTo>
                  <a:pt x="2500" y="1767"/>
                </a:lnTo>
                <a:lnTo>
                  <a:pt x="2601" y="1883"/>
                </a:lnTo>
                <a:close/>
                <a:moveTo>
                  <a:pt x="2439" y="1275"/>
                </a:moveTo>
                <a:lnTo>
                  <a:pt x="2013" y="1029"/>
                </a:lnTo>
                <a:lnTo>
                  <a:pt x="1587" y="1275"/>
                </a:lnTo>
                <a:lnTo>
                  <a:pt x="1161" y="1521"/>
                </a:lnTo>
                <a:lnTo>
                  <a:pt x="1161" y="2013"/>
                </a:lnTo>
                <a:lnTo>
                  <a:pt x="1161" y="2506"/>
                </a:lnTo>
                <a:lnTo>
                  <a:pt x="1587" y="2751"/>
                </a:lnTo>
                <a:lnTo>
                  <a:pt x="2013" y="2998"/>
                </a:lnTo>
                <a:lnTo>
                  <a:pt x="2439" y="2751"/>
                </a:lnTo>
                <a:lnTo>
                  <a:pt x="2865" y="2506"/>
                </a:lnTo>
                <a:lnTo>
                  <a:pt x="2865" y="2013"/>
                </a:lnTo>
                <a:lnTo>
                  <a:pt x="2865" y="1521"/>
                </a:lnTo>
                <a:lnTo>
                  <a:pt x="2439" y="1275"/>
                </a:lnTo>
                <a:close/>
                <a:moveTo>
                  <a:pt x="4716" y="5137"/>
                </a:moveTo>
                <a:lnTo>
                  <a:pt x="5137" y="4716"/>
                </a:lnTo>
                <a:lnTo>
                  <a:pt x="3741" y="3320"/>
                </a:lnTo>
                <a:cubicBezTo>
                  <a:pt x="3720" y="3348"/>
                  <a:pt x="3699" y="3375"/>
                  <a:pt x="3677" y="3401"/>
                </a:cubicBezTo>
                <a:cubicBezTo>
                  <a:pt x="3635" y="3451"/>
                  <a:pt x="3591" y="3499"/>
                  <a:pt x="3545" y="3545"/>
                </a:cubicBezTo>
                <a:cubicBezTo>
                  <a:pt x="3499" y="3591"/>
                  <a:pt x="3451" y="3635"/>
                  <a:pt x="3401" y="3677"/>
                </a:cubicBezTo>
                <a:cubicBezTo>
                  <a:pt x="3375" y="3699"/>
                  <a:pt x="3348" y="3720"/>
                  <a:pt x="3320" y="3741"/>
                </a:cubicBezTo>
                <a:cubicBezTo>
                  <a:pt x="3786" y="4207"/>
                  <a:pt x="4251" y="4672"/>
                  <a:pt x="4716" y="5137"/>
                </a:cubicBezTo>
                <a:close/>
                <a:moveTo>
                  <a:pt x="589" y="589"/>
                </a:moveTo>
                <a:lnTo>
                  <a:pt x="589" y="589"/>
                </a:lnTo>
                <a:lnTo>
                  <a:pt x="589" y="589"/>
                </a:lnTo>
                <a:cubicBezTo>
                  <a:pt x="196" y="982"/>
                  <a:pt x="0" y="1498"/>
                  <a:pt x="0" y="2013"/>
                </a:cubicBezTo>
                <a:cubicBezTo>
                  <a:pt x="0" y="2528"/>
                  <a:pt x="196" y="3043"/>
                  <a:pt x="589" y="3437"/>
                </a:cubicBezTo>
                <a:lnTo>
                  <a:pt x="589" y="3437"/>
                </a:lnTo>
                <a:lnTo>
                  <a:pt x="589" y="3437"/>
                </a:lnTo>
                <a:cubicBezTo>
                  <a:pt x="983" y="3830"/>
                  <a:pt x="1498" y="4026"/>
                  <a:pt x="2013" y="4026"/>
                </a:cubicBezTo>
                <a:cubicBezTo>
                  <a:pt x="2528" y="4026"/>
                  <a:pt x="3043" y="3830"/>
                  <a:pt x="3437" y="3437"/>
                </a:cubicBezTo>
                <a:lnTo>
                  <a:pt x="3437" y="3437"/>
                </a:lnTo>
                <a:lnTo>
                  <a:pt x="3437" y="3437"/>
                </a:lnTo>
                <a:cubicBezTo>
                  <a:pt x="3830" y="3043"/>
                  <a:pt x="4026" y="2528"/>
                  <a:pt x="4026" y="2013"/>
                </a:cubicBezTo>
                <a:cubicBezTo>
                  <a:pt x="4026" y="1498"/>
                  <a:pt x="3830" y="982"/>
                  <a:pt x="3437" y="589"/>
                </a:cubicBezTo>
                <a:lnTo>
                  <a:pt x="3437" y="589"/>
                </a:lnTo>
                <a:lnTo>
                  <a:pt x="3437" y="589"/>
                </a:lnTo>
                <a:cubicBezTo>
                  <a:pt x="3043" y="196"/>
                  <a:pt x="2528" y="0"/>
                  <a:pt x="2013" y="0"/>
                </a:cubicBezTo>
                <a:cubicBezTo>
                  <a:pt x="1498" y="0"/>
                  <a:pt x="983" y="196"/>
                  <a:pt x="589" y="589"/>
                </a:cubicBezTo>
                <a:lnTo>
                  <a:pt x="589" y="5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p:txBody>
      </p:sp>
      <p:grpSp>
        <p:nvGrpSpPr>
          <p:cNvPr id="11" name="Group 10"/>
          <p:cNvGrpSpPr/>
          <p:nvPr/>
        </p:nvGrpSpPr>
        <p:grpSpPr>
          <a:xfrm>
            <a:off x="787574" y="5696151"/>
            <a:ext cx="6804000" cy="7143754"/>
            <a:chOff x="787574" y="5715201"/>
            <a:chExt cx="6804000" cy="7143754"/>
          </a:xfrm>
        </p:grpSpPr>
        <p:grpSp>
          <p:nvGrpSpPr>
            <p:cNvPr id="53" name="Group 52"/>
            <p:cNvGrpSpPr/>
            <p:nvPr/>
          </p:nvGrpSpPr>
          <p:grpSpPr>
            <a:xfrm>
              <a:off x="787574" y="5715201"/>
              <a:ext cx="6804000" cy="7143754"/>
              <a:chOff x="787574" y="2974586"/>
              <a:chExt cx="9496426" cy="7143754"/>
            </a:xfrm>
          </p:grpSpPr>
          <p:sp>
            <p:nvSpPr>
              <p:cNvPr id="54" name="Rectángulo 4"/>
              <p:cNvSpPr/>
              <p:nvPr/>
            </p:nvSpPr>
            <p:spPr>
              <a:xfrm>
                <a:off x="787574" y="2974586"/>
                <a:ext cx="9496426" cy="648000"/>
              </a:xfrm>
              <a:prstGeom prst="rect">
                <a:avLst/>
              </a:prstGeom>
              <a:solidFill>
                <a:srgbClr val="A4BA09"/>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2400" b="1" dirty="0" smtClean="0">
                    <a:solidFill>
                      <a:prstClr val="white"/>
                    </a:solidFill>
                    <a:latin typeface="Calibri" panose="020F0502020204030204" pitchFamily="34" charset="0"/>
                    <a:cs typeface="Arial" panose="020B0604020202020204" pitchFamily="34" charset="0"/>
                  </a:rPr>
                  <a:t>Objectives</a:t>
                </a:r>
                <a:endParaRPr lang="en-US" sz="2400" b="1" dirty="0">
                  <a:solidFill>
                    <a:prstClr val="white"/>
                  </a:solidFill>
                  <a:latin typeface="Calibri" panose="020F0502020204030204" pitchFamily="34" charset="0"/>
                  <a:cs typeface="Arial" panose="020B0604020202020204" pitchFamily="34" charset="0"/>
                </a:endParaRPr>
              </a:p>
            </p:txBody>
          </p:sp>
          <p:sp>
            <p:nvSpPr>
              <p:cNvPr id="55" name="Rectángulo 7"/>
              <p:cNvSpPr/>
              <p:nvPr/>
            </p:nvSpPr>
            <p:spPr>
              <a:xfrm>
                <a:off x="787574" y="3710340"/>
                <a:ext cx="9496426" cy="6408000"/>
              </a:xfrm>
              <a:prstGeom prst="rect">
                <a:avLst/>
              </a:prstGeom>
              <a:solidFill>
                <a:schemeClr val="bg1"/>
              </a:solidFill>
              <a:ln>
                <a:solidFill>
                  <a:srgbClr val="A4BA09"/>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marL="457200" indent="-342900" defTabSz="1219170">
                  <a:lnSpc>
                    <a:spcPct val="110000"/>
                  </a:lnSpc>
                  <a:spcBef>
                    <a:spcPts val="600"/>
                  </a:spcBef>
                  <a:buClr>
                    <a:srgbClr val="000000"/>
                  </a:buClr>
                  <a:buFont typeface="Arial" panose="020B0604020202020204" pitchFamily="34" charset="0"/>
                  <a:buChar char="•"/>
                </a:pPr>
                <a:r>
                  <a:rPr lang="en-US" sz="2400" b="1" dirty="0" smtClean="0">
                    <a:solidFill>
                      <a:schemeClr val="tx1"/>
                    </a:solidFill>
                    <a:latin typeface="Calibri" panose="020F0502020204030204" pitchFamily="34" charset="0"/>
                    <a:cs typeface="Arial" panose="020B0604020202020204" pitchFamily="34" charset="0"/>
                  </a:rPr>
                  <a:t>Near real time QoE calculation </a:t>
                </a:r>
                <a:r>
                  <a:rPr lang="en-US" sz="2400" dirty="0" smtClean="0">
                    <a:solidFill>
                      <a:schemeClr val="tx1"/>
                    </a:solidFill>
                    <a:latin typeface="Calibri" panose="020F0502020204030204" pitchFamily="34" charset="0"/>
                    <a:cs typeface="Arial" panose="020B0604020202020204" pitchFamily="34" charset="0"/>
                  </a:rPr>
                  <a:t>for main applications from data generated by mobile internet probes</a:t>
                </a:r>
              </a:p>
              <a:p>
                <a:pPr marL="457200" indent="-342900" defTabSz="1219170">
                  <a:lnSpc>
                    <a:spcPct val="110000"/>
                  </a:lnSpc>
                  <a:spcBef>
                    <a:spcPts val="600"/>
                  </a:spcBef>
                  <a:buClr>
                    <a:srgbClr val="000000"/>
                  </a:buClr>
                  <a:buFont typeface="Arial" panose="020B0604020202020204" pitchFamily="34" charset="0"/>
                  <a:buChar char="•"/>
                </a:pPr>
                <a:r>
                  <a:rPr lang="en-US" sz="2400" b="1" dirty="0" smtClean="0">
                    <a:solidFill>
                      <a:schemeClr val="tx1"/>
                    </a:solidFill>
                    <a:latin typeface="Calibri" panose="020F0502020204030204" pitchFamily="34" charset="0"/>
                    <a:cs typeface="Arial" panose="020B0604020202020204" pitchFamily="34" charset="0"/>
                  </a:rPr>
                  <a:t>Near real time calculation IDR </a:t>
                </a:r>
                <a:r>
                  <a:rPr lang="en-US" sz="2400" dirty="0" smtClean="0">
                    <a:solidFill>
                      <a:schemeClr val="tx1"/>
                    </a:solidFill>
                    <a:latin typeface="Calibri" panose="020F0502020204030204" pitchFamily="34" charset="0"/>
                    <a:cs typeface="Arial" panose="020B0604020202020204" pitchFamily="34" charset="0"/>
                  </a:rPr>
                  <a:t>from data generated by mobile network managers</a:t>
                </a:r>
              </a:p>
              <a:p>
                <a:pPr marL="457200" indent="-342900" defTabSz="1219170">
                  <a:lnSpc>
                    <a:spcPct val="110000"/>
                  </a:lnSpc>
                  <a:spcBef>
                    <a:spcPts val="600"/>
                  </a:spcBef>
                  <a:buClr>
                    <a:srgbClr val="000000"/>
                  </a:buClr>
                  <a:buFont typeface="Arial" panose="020B0604020202020204" pitchFamily="34" charset="0"/>
                  <a:buChar char="•"/>
                </a:pPr>
                <a:r>
                  <a:rPr lang="en-US" sz="2400" b="1" dirty="0" smtClean="0">
                    <a:solidFill>
                      <a:schemeClr val="tx1"/>
                    </a:solidFill>
                    <a:latin typeface="Calibri" panose="020F0502020204030204" pitchFamily="34" charset="0"/>
                    <a:cs typeface="Arial" panose="020B0604020202020204" pitchFamily="34" charset="0"/>
                  </a:rPr>
                  <a:t>Enrich data flows with geographic information</a:t>
                </a:r>
                <a:r>
                  <a:rPr lang="en-US" sz="2400" dirty="0" smtClean="0">
                    <a:solidFill>
                      <a:schemeClr val="tx1"/>
                    </a:solidFill>
                    <a:latin typeface="Calibri" panose="020F0502020204030204" pitchFamily="34" charset="0"/>
                    <a:cs typeface="Arial" panose="020B0604020202020204" pitchFamily="34" charset="0"/>
                  </a:rPr>
                  <a:t>, network topology and user characteristics (segmentation and plan type)</a:t>
                </a:r>
              </a:p>
              <a:p>
                <a:pPr marL="457200" indent="-342900" defTabSz="1219170">
                  <a:lnSpc>
                    <a:spcPct val="110000"/>
                  </a:lnSpc>
                  <a:spcBef>
                    <a:spcPts val="600"/>
                  </a:spcBef>
                  <a:buClr>
                    <a:srgbClr val="000000"/>
                  </a:buClr>
                  <a:buFont typeface="Arial" panose="020B0604020202020204" pitchFamily="34" charset="0"/>
                  <a:buChar char="•"/>
                </a:pPr>
                <a:r>
                  <a:rPr lang="en-US" sz="2400" b="1" dirty="0" smtClean="0">
                    <a:solidFill>
                      <a:schemeClr val="tx1"/>
                    </a:solidFill>
                    <a:latin typeface="Calibri" panose="020F0502020204030204" pitchFamily="34" charset="0"/>
                    <a:cs typeface="Arial" panose="020B0604020202020204" pitchFamily="34" charset="0"/>
                  </a:rPr>
                  <a:t>QoE / IDR Dashboards </a:t>
                </a:r>
                <a:r>
                  <a:rPr lang="en-US" sz="2400" dirty="0" smtClean="0">
                    <a:solidFill>
                      <a:schemeClr val="tx1"/>
                    </a:solidFill>
                    <a:latin typeface="Calibri" panose="020F0502020204030204" pitchFamily="34" charset="0"/>
                    <a:cs typeface="Arial" panose="020B0604020202020204" pitchFamily="34" charset="0"/>
                  </a:rPr>
                  <a:t>for monitoring and analysis with drill-down of core network elements, ratio access and geography up to R/Shiny and Python neighborhood</a:t>
                </a:r>
                <a:endParaRPr lang="en-US" sz="2400" dirty="0">
                  <a:solidFill>
                    <a:schemeClr val="tx1"/>
                  </a:solidFill>
                  <a:latin typeface="Calibri" panose="020F0502020204030204" pitchFamily="34" charset="0"/>
                  <a:cs typeface="Arial" panose="020B0604020202020204" pitchFamily="34" charset="0"/>
                </a:endParaRPr>
              </a:p>
            </p:txBody>
          </p:sp>
        </p:grpSp>
        <p:sp>
          <p:nvSpPr>
            <p:cNvPr id="77" name="Target2" descr="{&quot;Key&quot;:&quot;POWER_USER_SHAPE_ICON&quot;,&quot;Value&quot;:&quot;POWER_USER_SHAPE_ICON_STYLE_1&quot;}"/>
            <p:cNvSpPr>
              <a:spLocks noChangeAspect="1" noEditPoints="1"/>
            </p:cNvSpPr>
            <p:nvPr>
              <p:custDataLst>
                <p:tags r:id="rId5"/>
              </p:custDataLst>
            </p:nvPr>
          </p:nvSpPr>
          <p:spPr bwMode="auto">
            <a:xfrm>
              <a:off x="6690926" y="5761128"/>
              <a:ext cx="806372" cy="586940"/>
            </a:xfrm>
            <a:custGeom>
              <a:avLst/>
              <a:gdLst>
                <a:gd name="T0" fmla="*/ 297 w 980"/>
                <a:gd name="T1" fmla="*/ 214 h 713"/>
                <a:gd name="T2" fmla="*/ 620 w 980"/>
                <a:gd name="T3" fmla="*/ 51 h 713"/>
                <a:gd name="T4" fmla="*/ 620 w 980"/>
                <a:gd name="T5" fmla="*/ 663 h 713"/>
                <a:gd name="T6" fmla="*/ 329 w 980"/>
                <a:gd name="T7" fmla="*/ 260 h 713"/>
                <a:gd name="T8" fmla="*/ 267 w 980"/>
                <a:gd name="T9" fmla="*/ 356 h 713"/>
                <a:gd name="T10" fmla="*/ 980 w 980"/>
                <a:gd name="T11" fmla="*/ 356 h 713"/>
                <a:gd name="T12" fmla="*/ 22 w 980"/>
                <a:gd name="T13" fmla="*/ 76 h 713"/>
                <a:gd name="T14" fmla="*/ 0 w 980"/>
                <a:gd name="T15" fmla="*/ 142 h 713"/>
                <a:gd name="T16" fmla="*/ 94 w 980"/>
                <a:gd name="T17" fmla="*/ 164 h 713"/>
                <a:gd name="T18" fmla="*/ 593 w 980"/>
                <a:gd name="T19" fmla="*/ 357 h 713"/>
                <a:gd name="T20" fmla="*/ 587 w 980"/>
                <a:gd name="T21" fmla="*/ 394 h 713"/>
                <a:gd name="T22" fmla="*/ 617 w 980"/>
                <a:gd name="T23" fmla="*/ 291 h 713"/>
                <a:gd name="T24" fmla="*/ 603 w 980"/>
                <a:gd name="T25" fmla="*/ 334 h 713"/>
                <a:gd name="T26" fmla="*/ 107 w 980"/>
                <a:gd name="T27" fmla="*/ 142 h 713"/>
                <a:gd name="T28" fmla="*/ 22 w 980"/>
                <a:gd name="T29" fmla="*/ 76 h 713"/>
                <a:gd name="T30" fmla="*/ 379 w 980"/>
                <a:gd name="T31" fmla="*/ 246 h 713"/>
                <a:gd name="T32" fmla="*/ 620 w 980"/>
                <a:gd name="T33" fmla="*/ 144 h 713"/>
                <a:gd name="T34" fmla="*/ 620 w 980"/>
                <a:gd name="T35" fmla="*/ 569 h 713"/>
                <a:gd name="T36" fmla="*/ 417 w 980"/>
                <a:gd name="T37" fmla="*/ 291 h 713"/>
                <a:gd name="T38" fmla="*/ 355 w 980"/>
                <a:gd name="T39" fmla="*/ 356 h 713"/>
                <a:gd name="T40" fmla="*/ 885 w 980"/>
                <a:gd name="T41" fmla="*/ 356 h 713"/>
                <a:gd name="T42" fmla="*/ 620 w 980"/>
                <a:gd name="T43" fmla="*/ 181 h 713"/>
                <a:gd name="T44" fmla="*/ 512 w 980"/>
                <a:gd name="T45" fmla="*/ 298 h 713"/>
                <a:gd name="T46" fmla="*/ 743 w 980"/>
                <a:gd name="T47" fmla="*/ 356 h 713"/>
                <a:gd name="T48" fmla="*/ 497 w 980"/>
                <a:gd name="T49" fmla="*/ 356 h 713"/>
                <a:gd name="T50" fmla="*/ 452 w 980"/>
                <a:gd name="T51" fmla="*/ 305 h 713"/>
                <a:gd name="T52" fmla="*/ 620 w 980"/>
                <a:gd name="T53" fmla="*/ 532 h 713"/>
                <a:gd name="T54" fmla="*/ 620 w 980"/>
                <a:gd name="T55" fmla="*/ 181 h 713"/>
                <a:gd name="T56" fmla="*/ 548 w 980"/>
                <a:gd name="T57" fmla="*/ 310 h 713"/>
                <a:gd name="T58" fmla="*/ 615 w 980"/>
                <a:gd name="T59" fmla="*/ 287 h 713"/>
                <a:gd name="T60" fmla="*/ 618 w 980"/>
                <a:gd name="T61" fmla="*/ 286 h 713"/>
                <a:gd name="T62" fmla="*/ 663 w 980"/>
                <a:gd name="T63" fmla="*/ 357 h 713"/>
                <a:gd name="T64" fmla="*/ 585 w 980"/>
                <a:gd name="T65" fmla="*/ 399 h 713"/>
                <a:gd name="T66" fmla="*/ 583 w 980"/>
                <a:gd name="T67" fmla="*/ 397 h 713"/>
                <a:gd name="T68" fmla="*/ 537 w 980"/>
                <a:gd name="T69" fmla="*/ 338 h 713"/>
                <a:gd name="T70" fmla="*/ 620 w 980"/>
                <a:gd name="T71" fmla="*/ 442 h 713"/>
                <a:gd name="T72" fmla="*/ 620 w 980"/>
                <a:gd name="T73" fmla="*/ 271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0" h="713">
                  <a:moveTo>
                    <a:pt x="624" y="0"/>
                  </a:moveTo>
                  <a:cubicBezTo>
                    <a:pt x="478" y="0"/>
                    <a:pt x="352" y="88"/>
                    <a:pt x="297" y="214"/>
                  </a:cubicBezTo>
                  <a:lnTo>
                    <a:pt x="341" y="231"/>
                  </a:lnTo>
                  <a:cubicBezTo>
                    <a:pt x="389" y="125"/>
                    <a:pt x="496" y="51"/>
                    <a:pt x="620" y="51"/>
                  </a:cubicBezTo>
                  <a:cubicBezTo>
                    <a:pt x="788" y="51"/>
                    <a:pt x="926" y="188"/>
                    <a:pt x="926" y="356"/>
                  </a:cubicBezTo>
                  <a:cubicBezTo>
                    <a:pt x="926" y="525"/>
                    <a:pt x="788" y="663"/>
                    <a:pt x="620" y="663"/>
                  </a:cubicBezTo>
                  <a:cubicBezTo>
                    <a:pt x="451" y="663"/>
                    <a:pt x="314" y="525"/>
                    <a:pt x="314" y="356"/>
                  </a:cubicBezTo>
                  <a:cubicBezTo>
                    <a:pt x="314" y="322"/>
                    <a:pt x="318" y="291"/>
                    <a:pt x="329" y="260"/>
                  </a:cubicBezTo>
                  <a:lnTo>
                    <a:pt x="286" y="243"/>
                  </a:lnTo>
                  <a:cubicBezTo>
                    <a:pt x="273" y="279"/>
                    <a:pt x="267" y="316"/>
                    <a:pt x="267" y="356"/>
                  </a:cubicBezTo>
                  <a:cubicBezTo>
                    <a:pt x="267" y="553"/>
                    <a:pt x="427" y="713"/>
                    <a:pt x="624" y="713"/>
                  </a:cubicBezTo>
                  <a:cubicBezTo>
                    <a:pt x="821" y="713"/>
                    <a:pt x="980" y="553"/>
                    <a:pt x="980" y="356"/>
                  </a:cubicBezTo>
                  <a:cubicBezTo>
                    <a:pt x="980" y="160"/>
                    <a:pt x="821" y="0"/>
                    <a:pt x="624" y="0"/>
                  </a:cubicBezTo>
                  <a:close/>
                  <a:moveTo>
                    <a:pt x="22" y="76"/>
                  </a:moveTo>
                  <a:cubicBezTo>
                    <a:pt x="56" y="114"/>
                    <a:pt x="60" y="134"/>
                    <a:pt x="60" y="134"/>
                  </a:cubicBezTo>
                  <a:cubicBezTo>
                    <a:pt x="60" y="134"/>
                    <a:pt x="48" y="140"/>
                    <a:pt x="0" y="142"/>
                  </a:cubicBezTo>
                  <a:cubicBezTo>
                    <a:pt x="0" y="142"/>
                    <a:pt x="50" y="172"/>
                    <a:pt x="77" y="172"/>
                  </a:cubicBezTo>
                  <a:cubicBezTo>
                    <a:pt x="83" y="172"/>
                    <a:pt x="94" y="164"/>
                    <a:pt x="94" y="164"/>
                  </a:cubicBezTo>
                  <a:lnTo>
                    <a:pt x="591" y="356"/>
                  </a:lnTo>
                  <a:lnTo>
                    <a:pt x="593" y="357"/>
                  </a:lnTo>
                  <a:lnTo>
                    <a:pt x="598" y="359"/>
                  </a:lnTo>
                  <a:lnTo>
                    <a:pt x="587" y="394"/>
                  </a:lnTo>
                  <a:lnTo>
                    <a:pt x="658" y="356"/>
                  </a:lnTo>
                  <a:lnTo>
                    <a:pt x="617" y="291"/>
                  </a:lnTo>
                  <a:lnTo>
                    <a:pt x="603" y="333"/>
                  </a:lnTo>
                  <a:lnTo>
                    <a:pt x="603" y="334"/>
                  </a:lnTo>
                  <a:cubicBezTo>
                    <a:pt x="601" y="334"/>
                    <a:pt x="602" y="334"/>
                    <a:pt x="602" y="334"/>
                  </a:cubicBezTo>
                  <a:lnTo>
                    <a:pt x="107" y="142"/>
                  </a:lnTo>
                  <a:cubicBezTo>
                    <a:pt x="107" y="142"/>
                    <a:pt x="101" y="121"/>
                    <a:pt x="93" y="113"/>
                  </a:cubicBezTo>
                  <a:cubicBezTo>
                    <a:pt x="75" y="94"/>
                    <a:pt x="22" y="76"/>
                    <a:pt x="22" y="76"/>
                  </a:cubicBezTo>
                  <a:close/>
                  <a:moveTo>
                    <a:pt x="620" y="92"/>
                  </a:moveTo>
                  <a:cubicBezTo>
                    <a:pt x="513" y="92"/>
                    <a:pt x="421" y="155"/>
                    <a:pt x="379" y="246"/>
                  </a:cubicBezTo>
                  <a:lnTo>
                    <a:pt x="428" y="265"/>
                  </a:lnTo>
                  <a:cubicBezTo>
                    <a:pt x="462" y="194"/>
                    <a:pt x="535" y="144"/>
                    <a:pt x="620" y="144"/>
                  </a:cubicBezTo>
                  <a:cubicBezTo>
                    <a:pt x="737" y="144"/>
                    <a:pt x="832" y="239"/>
                    <a:pt x="832" y="356"/>
                  </a:cubicBezTo>
                  <a:cubicBezTo>
                    <a:pt x="832" y="474"/>
                    <a:pt x="737" y="569"/>
                    <a:pt x="620" y="569"/>
                  </a:cubicBezTo>
                  <a:cubicBezTo>
                    <a:pt x="503" y="569"/>
                    <a:pt x="407" y="474"/>
                    <a:pt x="407" y="356"/>
                  </a:cubicBezTo>
                  <a:cubicBezTo>
                    <a:pt x="407" y="333"/>
                    <a:pt x="410" y="312"/>
                    <a:pt x="417" y="291"/>
                  </a:cubicBezTo>
                  <a:lnTo>
                    <a:pt x="369" y="273"/>
                  </a:lnTo>
                  <a:cubicBezTo>
                    <a:pt x="360" y="300"/>
                    <a:pt x="355" y="327"/>
                    <a:pt x="355" y="356"/>
                  </a:cubicBezTo>
                  <a:cubicBezTo>
                    <a:pt x="355" y="503"/>
                    <a:pt x="474" y="621"/>
                    <a:pt x="620" y="621"/>
                  </a:cubicBezTo>
                  <a:cubicBezTo>
                    <a:pt x="766" y="621"/>
                    <a:pt x="885" y="503"/>
                    <a:pt x="885" y="356"/>
                  </a:cubicBezTo>
                  <a:cubicBezTo>
                    <a:pt x="885" y="210"/>
                    <a:pt x="766" y="92"/>
                    <a:pt x="620" y="92"/>
                  </a:cubicBezTo>
                  <a:close/>
                  <a:moveTo>
                    <a:pt x="620" y="181"/>
                  </a:moveTo>
                  <a:cubicBezTo>
                    <a:pt x="551" y="181"/>
                    <a:pt x="492" y="221"/>
                    <a:pt x="463" y="278"/>
                  </a:cubicBezTo>
                  <a:lnTo>
                    <a:pt x="512" y="298"/>
                  </a:lnTo>
                  <a:cubicBezTo>
                    <a:pt x="533" y="260"/>
                    <a:pt x="573" y="234"/>
                    <a:pt x="620" y="234"/>
                  </a:cubicBezTo>
                  <a:cubicBezTo>
                    <a:pt x="687" y="234"/>
                    <a:pt x="743" y="289"/>
                    <a:pt x="743" y="356"/>
                  </a:cubicBezTo>
                  <a:cubicBezTo>
                    <a:pt x="743" y="424"/>
                    <a:pt x="687" y="479"/>
                    <a:pt x="620" y="479"/>
                  </a:cubicBezTo>
                  <a:cubicBezTo>
                    <a:pt x="552" y="479"/>
                    <a:pt x="497" y="424"/>
                    <a:pt x="497" y="356"/>
                  </a:cubicBezTo>
                  <a:cubicBezTo>
                    <a:pt x="497" y="345"/>
                    <a:pt x="498" y="335"/>
                    <a:pt x="501" y="324"/>
                  </a:cubicBezTo>
                  <a:lnTo>
                    <a:pt x="452" y="305"/>
                  </a:lnTo>
                  <a:cubicBezTo>
                    <a:pt x="447" y="322"/>
                    <a:pt x="444" y="338"/>
                    <a:pt x="444" y="356"/>
                  </a:cubicBezTo>
                  <a:cubicBezTo>
                    <a:pt x="444" y="453"/>
                    <a:pt x="523" y="532"/>
                    <a:pt x="620" y="532"/>
                  </a:cubicBezTo>
                  <a:cubicBezTo>
                    <a:pt x="716" y="532"/>
                    <a:pt x="795" y="453"/>
                    <a:pt x="795" y="356"/>
                  </a:cubicBezTo>
                  <a:cubicBezTo>
                    <a:pt x="795" y="260"/>
                    <a:pt x="716" y="181"/>
                    <a:pt x="620" y="181"/>
                  </a:cubicBezTo>
                  <a:close/>
                  <a:moveTo>
                    <a:pt x="620" y="271"/>
                  </a:moveTo>
                  <a:cubicBezTo>
                    <a:pt x="590" y="271"/>
                    <a:pt x="564" y="287"/>
                    <a:pt x="548" y="310"/>
                  </a:cubicBezTo>
                  <a:lnTo>
                    <a:pt x="600" y="330"/>
                  </a:lnTo>
                  <a:lnTo>
                    <a:pt x="615" y="287"/>
                  </a:lnTo>
                  <a:lnTo>
                    <a:pt x="616" y="283"/>
                  </a:lnTo>
                  <a:lnTo>
                    <a:pt x="618" y="286"/>
                  </a:lnTo>
                  <a:lnTo>
                    <a:pt x="662" y="356"/>
                  </a:lnTo>
                  <a:lnTo>
                    <a:pt x="663" y="357"/>
                  </a:lnTo>
                  <a:lnTo>
                    <a:pt x="662" y="358"/>
                  </a:lnTo>
                  <a:lnTo>
                    <a:pt x="585" y="399"/>
                  </a:lnTo>
                  <a:lnTo>
                    <a:pt x="581" y="401"/>
                  </a:lnTo>
                  <a:lnTo>
                    <a:pt x="583" y="397"/>
                  </a:lnTo>
                  <a:lnTo>
                    <a:pt x="594" y="360"/>
                  </a:lnTo>
                  <a:lnTo>
                    <a:pt x="537" y="338"/>
                  </a:lnTo>
                  <a:cubicBezTo>
                    <a:pt x="535" y="344"/>
                    <a:pt x="535" y="350"/>
                    <a:pt x="535" y="356"/>
                  </a:cubicBezTo>
                  <a:cubicBezTo>
                    <a:pt x="535" y="403"/>
                    <a:pt x="573" y="442"/>
                    <a:pt x="620" y="442"/>
                  </a:cubicBezTo>
                  <a:cubicBezTo>
                    <a:pt x="667" y="442"/>
                    <a:pt x="705" y="403"/>
                    <a:pt x="705" y="356"/>
                  </a:cubicBezTo>
                  <a:cubicBezTo>
                    <a:pt x="705" y="309"/>
                    <a:pt x="667" y="271"/>
                    <a:pt x="620" y="271"/>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0" name="Grupo 14"/>
          <p:cNvGrpSpPr/>
          <p:nvPr/>
        </p:nvGrpSpPr>
        <p:grpSpPr>
          <a:xfrm>
            <a:off x="12501033" y="2805564"/>
            <a:ext cx="11237246" cy="9697919"/>
            <a:chOff x="6048085" y="1919876"/>
            <a:chExt cx="5237682" cy="4440176"/>
          </a:xfrm>
        </p:grpSpPr>
        <p:pic>
          <p:nvPicPr>
            <p:cNvPr id="81" name="Imagen 1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81213" y="1919876"/>
              <a:ext cx="2604554" cy="4438800"/>
            </a:xfrm>
            <a:prstGeom prst="rect">
              <a:avLst/>
            </a:prstGeom>
          </p:spPr>
        </p:pic>
        <p:pic>
          <p:nvPicPr>
            <p:cNvPr id="82" name="Imagen 1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048085" y="1919876"/>
              <a:ext cx="2505682" cy="4440176"/>
            </a:xfrm>
            <a:prstGeom prst="rect">
              <a:avLst/>
            </a:prstGeom>
          </p:spPr>
        </p:pic>
      </p:grpSp>
      <p:sp>
        <p:nvSpPr>
          <p:cNvPr id="32"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References</a:t>
            </a:r>
            <a:endParaRPr lang="en-US" sz="2400" b="1" dirty="0">
              <a:solidFill>
                <a:prstClr val="white"/>
              </a:solidFill>
              <a:latin typeface="Calibri" panose="020F0502020204030204" pitchFamily="34" charset="0"/>
            </a:endParaRPr>
          </a:p>
        </p:txBody>
      </p:sp>
      <p:grpSp>
        <p:nvGrpSpPr>
          <p:cNvPr id="33" name="Group 32"/>
          <p:cNvGrpSpPr/>
          <p:nvPr/>
        </p:nvGrpSpPr>
        <p:grpSpPr>
          <a:xfrm>
            <a:off x="18944464" y="27039"/>
            <a:ext cx="1905788" cy="1660025"/>
            <a:chOff x="18944464" y="27039"/>
            <a:chExt cx="1905788" cy="1660025"/>
          </a:xfrm>
        </p:grpSpPr>
        <p:sp>
          <p:nvSpPr>
            <p:cNvPr id="34" name="Rounded Rectangle 33"/>
            <p:cNvSpPr/>
            <p:nvPr/>
          </p:nvSpPr>
          <p:spPr>
            <a:xfrm>
              <a:off x="19600420" y="40629"/>
              <a:ext cx="595142" cy="1170000"/>
            </a:xfrm>
            <a:prstGeom prst="roundRect">
              <a:avLst/>
            </a:prstGeom>
            <a:noFill/>
            <a:ln>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smtClean="0">
                  <a:solidFill>
                    <a:schemeClr val="tx1"/>
                  </a:solidFill>
                  <a:latin typeface="Calibri" panose="020F0502020204030204" pitchFamily="34" charset="0"/>
                </a:rPr>
                <a:t>Web Browsing</a:t>
              </a:r>
              <a:br>
                <a:rPr lang="en-US" sz="400" b="1" dirty="0" smtClean="0">
                  <a:solidFill>
                    <a:schemeClr val="tx1"/>
                  </a:solidFill>
                  <a:latin typeface="Calibri" panose="020F0502020204030204" pitchFamily="34" charset="0"/>
                </a:rPr>
              </a:br>
              <a:r>
                <a:rPr lang="en-US" sz="400" dirty="0" smtClean="0">
                  <a:solidFill>
                    <a:schemeClr val="tx1"/>
                  </a:solidFill>
                  <a:latin typeface="Calibri" panose="020F0502020204030204" pitchFamily="34" charset="0"/>
                </a:rPr>
                <a:t>Web Page Load Time</a:t>
              </a:r>
              <a:endParaRPr lang="en-US" sz="400" dirty="0">
                <a:solidFill>
                  <a:schemeClr val="tx1"/>
                </a:solidFill>
                <a:latin typeface="Calibri" panose="020F0502020204030204" pitchFamily="34" charset="0"/>
              </a:endParaRPr>
            </a:p>
          </p:txBody>
        </p:sp>
        <p:grpSp>
          <p:nvGrpSpPr>
            <p:cNvPr id="35" name="Group 34"/>
            <p:cNvGrpSpPr/>
            <p:nvPr/>
          </p:nvGrpSpPr>
          <p:grpSpPr>
            <a:xfrm>
              <a:off x="18963126" y="40629"/>
              <a:ext cx="595142" cy="1169244"/>
              <a:chOff x="18886926" y="133904"/>
              <a:chExt cx="595142" cy="1169244"/>
            </a:xfrm>
          </p:grpSpPr>
          <p:sp>
            <p:nvSpPr>
              <p:cNvPr id="78" name="Rounded Rectangle 77"/>
              <p:cNvSpPr/>
              <p:nvPr/>
            </p:nvSpPr>
            <p:spPr>
              <a:xfrm>
                <a:off x="18886926" y="133904"/>
                <a:ext cx="595142" cy="1169244"/>
              </a:xfrm>
              <a:prstGeom prst="roundRect">
                <a:avLst/>
              </a:prstGeom>
              <a:noFill/>
              <a:ln>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b="1" dirty="0" smtClean="0">
                  <a:solidFill>
                    <a:schemeClr val="tx1"/>
                  </a:solidFill>
                  <a:latin typeface="Calibri" panose="020F0502020204030204" pitchFamily="34" charset="0"/>
                </a:endParaRPr>
              </a:p>
              <a:p>
                <a:pPr algn="ctr"/>
                <a:r>
                  <a:rPr lang="en-US" sz="400" b="1" dirty="0" smtClean="0">
                    <a:solidFill>
                      <a:schemeClr val="tx1"/>
                    </a:solidFill>
                    <a:latin typeface="Calibri" panose="020F0502020204030204" pitchFamily="34" charset="0"/>
                  </a:rPr>
                  <a:t>Video Streaming</a:t>
                </a:r>
              </a:p>
              <a:p>
                <a:pPr algn="ctr"/>
                <a:r>
                  <a:rPr lang="en-US" sz="400" dirty="0">
                    <a:solidFill>
                      <a:schemeClr val="tx1"/>
                    </a:solidFill>
                    <a:latin typeface="Calibri" panose="020F0502020204030204" pitchFamily="34" charset="0"/>
                  </a:rPr>
                  <a:t>Quality (HD/SD), Stalling y Quality Variations </a:t>
                </a:r>
              </a:p>
            </p:txBody>
          </p:sp>
          <p:sp>
            <p:nvSpPr>
              <p:cNvPr id="79" name="Oval 78"/>
              <p:cNvSpPr/>
              <p:nvPr/>
            </p:nvSpPr>
            <p:spPr>
              <a:xfrm>
                <a:off x="19045119" y="330602"/>
                <a:ext cx="278757" cy="278757"/>
              </a:xfrm>
              <a:prstGeom prst="ellipse">
                <a:avLst/>
              </a:prstGeom>
              <a:blipFill>
                <a:blip r:embed="rId10">
                  <a:duotone>
                    <a:prstClr val="black"/>
                    <a:schemeClr val="accent1">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en-US" sz="400" dirty="0">
                  <a:latin typeface="Calibri" panose="020F0502020204030204" pitchFamily="34" charset="0"/>
                </a:endParaRPr>
              </a:p>
            </p:txBody>
          </p:sp>
        </p:grpSp>
        <p:sp>
          <p:nvSpPr>
            <p:cNvPr id="36" name="Oval 35"/>
            <p:cNvSpPr/>
            <p:nvPr/>
          </p:nvSpPr>
          <p:spPr>
            <a:xfrm>
              <a:off x="19758613" y="237327"/>
              <a:ext cx="278757" cy="278757"/>
            </a:xfrm>
            <a:prstGeom prst="ellipse">
              <a:avLst/>
            </a:prstGeom>
            <a:blipFill>
              <a:blip r:embed="rId11">
                <a:duotone>
                  <a:prstClr val="black"/>
                  <a:schemeClr val="accent1">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en-US" sz="400" dirty="0">
                <a:latin typeface="Calibri" panose="020F0502020204030204" pitchFamily="34" charset="0"/>
              </a:endParaRPr>
            </a:p>
          </p:txBody>
        </p:sp>
        <p:grpSp>
          <p:nvGrpSpPr>
            <p:cNvPr id="37" name="Group 36"/>
            <p:cNvGrpSpPr/>
            <p:nvPr/>
          </p:nvGrpSpPr>
          <p:grpSpPr>
            <a:xfrm>
              <a:off x="20237713" y="40629"/>
              <a:ext cx="595142" cy="1170000"/>
              <a:chOff x="20110713" y="133904"/>
              <a:chExt cx="595142" cy="1170000"/>
            </a:xfrm>
          </p:grpSpPr>
          <p:sp>
            <p:nvSpPr>
              <p:cNvPr id="50" name="Rounded Rectangle 49"/>
              <p:cNvSpPr/>
              <p:nvPr/>
            </p:nvSpPr>
            <p:spPr>
              <a:xfrm>
                <a:off x="20110713" y="133904"/>
                <a:ext cx="595142" cy="1170000"/>
              </a:xfrm>
              <a:prstGeom prst="roundRect">
                <a:avLst/>
              </a:prstGeom>
              <a:noFill/>
              <a:ln>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smtClean="0">
                    <a:solidFill>
                      <a:schemeClr val="tx1"/>
                    </a:solidFill>
                    <a:latin typeface="Calibri" panose="020F0502020204030204" pitchFamily="34" charset="0"/>
                  </a:rPr>
                  <a:t>Social Networks</a:t>
                </a:r>
                <a:br>
                  <a:rPr lang="en-US" sz="400" b="1" dirty="0" smtClean="0">
                    <a:solidFill>
                      <a:schemeClr val="tx1"/>
                    </a:solidFill>
                    <a:latin typeface="Calibri" panose="020F0502020204030204" pitchFamily="34" charset="0"/>
                  </a:rPr>
                </a:br>
                <a:r>
                  <a:rPr lang="en-US" sz="400" dirty="0" smtClean="0">
                    <a:solidFill>
                      <a:schemeClr val="tx1"/>
                    </a:solidFill>
                    <a:latin typeface="Calibri" panose="020F0502020204030204" pitchFamily="34" charset="0"/>
                  </a:rPr>
                  <a:t>Retardo E2E </a:t>
                </a:r>
                <a:br>
                  <a:rPr lang="en-US" sz="400" dirty="0" smtClean="0">
                    <a:solidFill>
                      <a:schemeClr val="tx1"/>
                    </a:solidFill>
                    <a:latin typeface="Calibri" panose="020F0502020204030204" pitchFamily="34" charset="0"/>
                  </a:rPr>
                </a:br>
                <a:r>
                  <a:rPr lang="en-US" sz="400" dirty="0" smtClean="0">
                    <a:solidFill>
                      <a:schemeClr val="tx1"/>
                    </a:solidFill>
                    <a:latin typeface="Calibri" panose="020F0502020204030204" pitchFamily="34" charset="0"/>
                  </a:rPr>
                  <a:t>(Round-Trip-Time)</a:t>
                </a:r>
                <a:endParaRPr lang="en-US" sz="400" dirty="0">
                  <a:solidFill>
                    <a:schemeClr val="tx1"/>
                  </a:solidFill>
                  <a:latin typeface="Calibri" panose="020F0502020204030204" pitchFamily="34" charset="0"/>
                </a:endParaRPr>
              </a:p>
            </p:txBody>
          </p:sp>
          <p:sp>
            <p:nvSpPr>
              <p:cNvPr id="59" name="Oval 58"/>
              <p:cNvSpPr/>
              <p:nvPr/>
            </p:nvSpPr>
            <p:spPr>
              <a:xfrm>
                <a:off x="20268906" y="334216"/>
                <a:ext cx="278757" cy="278757"/>
              </a:xfrm>
              <a:prstGeom prst="ellipse">
                <a:avLst/>
              </a:prstGeom>
              <a:blipFill>
                <a:blip r:embed="rId12">
                  <a:duotone>
                    <a:prstClr val="black"/>
                    <a:schemeClr val="accent1">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en-US" sz="400" dirty="0">
                  <a:latin typeface="Calibri" panose="020F0502020204030204" pitchFamily="34" charset="0"/>
                </a:endParaRPr>
              </a:p>
            </p:txBody>
          </p:sp>
          <p:grpSp>
            <p:nvGrpSpPr>
              <p:cNvPr id="60" name="Group 59"/>
              <p:cNvGrpSpPr/>
              <p:nvPr/>
            </p:nvGrpSpPr>
            <p:grpSpPr>
              <a:xfrm>
                <a:off x="20140106" y="935820"/>
                <a:ext cx="536356" cy="111751"/>
                <a:chOff x="20114603" y="8360679"/>
                <a:chExt cx="3187189" cy="664056"/>
              </a:xfrm>
            </p:grpSpPr>
            <p:pic>
              <p:nvPicPr>
                <p:cNvPr id="61" name="Imagen 12"/>
                <p:cNvPicPr>
                  <a:picLocks/>
                </p:cNvPicPr>
                <p:nvPr/>
              </p:nvPicPr>
              <p:blipFill>
                <a:blip r:embed="rId1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20114603" y="8360679"/>
                  <a:ext cx="664056" cy="664056"/>
                </a:xfrm>
                <a:prstGeom prst="rect">
                  <a:avLst/>
                </a:prstGeom>
              </p:spPr>
            </p:pic>
            <p:pic>
              <p:nvPicPr>
                <p:cNvPr id="62" name="Imagen 11"/>
                <p:cNvPicPr>
                  <a:picLocks/>
                </p:cNvPicPr>
                <p:nvPr/>
              </p:nvPicPr>
              <p:blipFill>
                <a:blip r:embed="rId14"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20955647" y="8360679"/>
                  <a:ext cx="664056" cy="664056"/>
                </a:xfrm>
                <a:prstGeom prst="rect">
                  <a:avLst/>
                </a:prstGeom>
              </p:spPr>
            </p:pic>
            <p:pic>
              <p:nvPicPr>
                <p:cNvPr id="63" name="Imagen 10"/>
                <p:cNvPicPr>
                  <a:picLocks/>
                </p:cNvPicPr>
                <p:nvPr/>
              </p:nvPicPr>
              <p:blipFill>
                <a:blip r:embed="rId15"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21796691" y="8360679"/>
                  <a:ext cx="664056" cy="664056"/>
                </a:xfrm>
                <a:prstGeom prst="rect">
                  <a:avLst/>
                </a:prstGeom>
              </p:spPr>
            </p:pic>
            <p:pic>
              <p:nvPicPr>
                <p:cNvPr id="64" name="Imagen 9"/>
                <p:cNvPicPr>
                  <a:picLocks/>
                </p:cNvPicPr>
                <p:nvPr/>
              </p:nvPicPr>
              <p:blipFill>
                <a:blip r:embed="rId16"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22637736" y="8360679"/>
                  <a:ext cx="664056" cy="664056"/>
                </a:xfrm>
                <a:prstGeom prst="rect">
                  <a:avLst/>
                </a:prstGeom>
              </p:spPr>
            </p:pic>
          </p:grpSp>
        </p:grpSp>
        <p:sp>
          <p:nvSpPr>
            <p:cNvPr id="38" name="Rounded Rectangle 37"/>
            <p:cNvSpPr/>
            <p:nvPr/>
          </p:nvSpPr>
          <p:spPr>
            <a:xfrm>
              <a:off x="18963126" y="1244811"/>
              <a:ext cx="1869729" cy="442253"/>
            </a:xfrm>
            <a:prstGeom prst="roundRect">
              <a:avLst/>
            </a:prstGeom>
            <a:noFill/>
            <a:ln>
              <a:solidFill>
                <a:srgbClr val="215D66"/>
              </a:solidFill>
            </a:ln>
          </p:spPr>
          <p:style>
            <a:lnRef idx="2">
              <a:schemeClr val="accent1">
                <a:shade val="50000"/>
              </a:schemeClr>
            </a:lnRef>
            <a:fillRef idx="1">
              <a:schemeClr val="accent1"/>
            </a:fillRef>
            <a:effectRef idx="0">
              <a:schemeClr val="accent1"/>
            </a:effectRef>
            <a:fontRef idx="minor">
              <a:schemeClr val="lt1"/>
            </a:fontRef>
          </p:style>
          <p:txBody>
            <a:bodyPr bIns="0" rtlCol="0" anchor="b" anchorCtr="0"/>
            <a:lstStyle/>
            <a:p>
              <a:pPr lvl="0" algn="ctr"/>
              <a:r>
                <a:rPr lang="en-US" sz="400" b="1" dirty="0" smtClean="0">
                  <a:solidFill>
                    <a:prstClr val="black"/>
                  </a:solidFill>
                  <a:latin typeface="Calibri" panose="020F0502020204030204" pitchFamily="34" charset="0"/>
                </a:rPr>
                <a:t>KPI’s analysis</a:t>
              </a:r>
            </a:p>
            <a:p>
              <a:pPr lvl="0" algn="ctr"/>
              <a:r>
                <a:rPr lang="en-US" sz="400" dirty="0" smtClean="0">
                  <a:solidFill>
                    <a:prstClr val="black"/>
                  </a:solidFill>
                  <a:latin typeface="Calibri" panose="020F0502020204030204" pitchFamily="34" charset="0"/>
                </a:rPr>
                <a:t>QoS vs QoE Root Cause Analysis Tool </a:t>
              </a:r>
              <a:endParaRPr lang="en-US" sz="400" dirty="0">
                <a:solidFill>
                  <a:prstClr val="black"/>
                </a:solidFill>
                <a:latin typeface="Calibri" panose="020F0502020204030204" pitchFamily="34" charset="0"/>
              </a:endParaRPr>
            </a:p>
          </p:txBody>
        </p:sp>
        <p:grpSp>
          <p:nvGrpSpPr>
            <p:cNvPr id="39" name="Group 38"/>
            <p:cNvGrpSpPr/>
            <p:nvPr/>
          </p:nvGrpSpPr>
          <p:grpSpPr>
            <a:xfrm>
              <a:off x="19762075" y="1287224"/>
              <a:ext cx="271830" cy="245583"/>
              <a:chOff x="19660475" y="1380499"/>
              <a:chExt cx="271830" cy="245583"/>
            </a:xfrm>
          </p:grpSpPr>
          <p:sp>
            <p:nvSpPr>
              <p:cNvPr id="44" name="Rectangle 43">
                <a:extLst>
                  <a:ext uri="{FF2B5EF4-FFF2-40B4-BE49-F238E27FC236}">
                    <a16:creationId xmlns:a16="http://schemas.microsoft.com/office/drawing/2014/main" xmlns="" id="{E42EE9F0-FF54-479C-9B00-6EB8DCCD0537}"/>
                  </a:ext>
                </a:extLst>
              </p:cNvPr>
              <p:cNvSpPr/>
              <p:nvPr/>
            </p:nvSpPr>
            <p:spPr>
              <a:xfrm>
                <a:off x="19660475" y="1483379"/>
                <a:ext cx="40586" cy="120813"/>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xmlns="" id="{B110E1C0-229E-4E8C-A286-8BCD1A81EA12}"/>
                  </a:ext>
                </a:extLst>
              </p:cNvPr>
              <p:cNvSpPr/>
              <p:nvPr/>
            </p:nvSpPr>
            <p:spPr>
              <a:xfrm>
                <a:off x="19707668" y="1450388"/>
                <a:ext cx="40586" cy="153804"/>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Freeform: Shape 902">
                <a:extLst>
                  <a:ext uri="{FF2B5EF4-FFF2-40B4-BE49-F238E27FC236}">
                    <a16:creationId xmlns:a16="http://schemas.microsoft.com/office/drawing/2014/main" xmlns="" id="{3152FE68-EA93-4708-BE3B-2A4825B4B2C6}"/>
                  </a:ext>
                </a:extLst>
              </p:cNvPr>
              <p:cNvSpPr/>
              <p:nvPr/>
            </p:nvSpPr>
            <p:spPr>
              <a:xfrm>
                <a:off x="19756906" y="1419197"/>
                <a:ext cx="84789" cy="184995"/>
              </a:xfrm>
              <a:custGeom>
                <a:avLst/>
                <a:gdLst>
                  <a:gd name="connsiteX0" fmla="*/ 1014623 w 1416264"/>
                  <a:gd name="connsiteY0" fmla="*/ 3021020 h 3090041"/>
                  <a:gd name="connsiteX1" fmla="*/ 1156262 w 1416264"/>
                  <a:gd name="connsiteY1" fmla="*/ 3021020 h 3090041"/>
                  <a:gd name="connsiteX2" fmla="*/ 1156262 w 1416264"/>
                  <a:gd name="connsiteY2" fmla="*/ 3090041 h 3090041"/>
                  <a:gd name="connsiteX3" fmla="*/ 1014623 w 1416264"/>
                  <a:gd name="connsiteY3" fmla="*/ 3090041 h 3090041"/>
                  <a:gd name="connsiteX4" fmla="*/ 759496 w 1416264"/>
                  <a:gd name="connsiteY4" fmla="*/ 3021020 h 3090041"/>
                  <a:gd name="connsiteX5" fmla="*/ 901135 w 1416264"/>
                  <a:gd name="connsiteY5" fmla="*/ 3021020 h 3090041"/>
                  <a:gd name="connsiteX6" fmla="*/ 901135 w 1416264"/>
                  <a:gd name="connsiteY6" fmla="*/ 3090041 h 3090041"/>
                  <a:gd name="connsiteX7" fmla="*/ 759496 w 1416264"/>
                  <a:gd name="connsiteY7" fmla="*/ 3090041 h 3090041"/>
                  <a:gd name="connsiteX8" fmla="*/ 504369 w 1416264"/>
                  <a:gd name="connsiteY8" fmla="*/ 3021020 h 3090041"/>
                  <a:gd name="connsiteX9" fmla="*/ 646008 w 1416264"/>
                  <a:gd name="connsiteY9" fmla="*/ 3021020 h 3090041"/>
                  <a:gd name="connsiteX10" fmla="*/ 646008 w 1416264"/>
                  <a:gd name="connsiteY10" fmla="*/ 3090041 h 3090041"/>
                  <a:gd name="connsiteX11" fmla="*/ 504369 w 1416264"/>
                  <a:gd name="connsiteY11" fmla="*/ 3090041 h 3090041"/>
                  <a:gd name="connsiteX12" fmla="*/ 249242 w 1416264"/>
                  <a:gd name="connsiteY12" fmla="*/ 3021020 h 3090041"/>
                  <a:gd name="connsiteX13" fmla="*/ 390881 w 1416264"/>
                  <a:gd name="connsiteY13" fmla="*/ 3021020 h 3090041"/>
                  <a:gd name="connsiteX14" fmla="*/ 390881 w 1416264"/>
                  <a:gd name="connsiteY14" fmla="*/ 3090041 h 3090041"/>
                  <a:gd name="connsiteX15" fmla="*/ 249242 w 1416264"/>
                  <a:gd name="connsiteY15" fmla="*/ 3090041 h 3090041"/>
                  <a:gd name="connsiteX16" fmla="*/ 1351889 w 1416264"/>
                  <a:gd name="connsiteY16" fmla="*/ 2864758 h 3090041"/>
                  <a:gd name="connsiteX17" fmla="*/ 1416264 w 1416264"/>
                  <a:gd name="connsiteY17" fmla="*/ 2864758 h 3090041"/>
                  <a:gd name="connsiteX18" fmla="*/ 1416264 w 1416264"/>
                  <a:gd name="connsiteY18" fmla="*/ 3090041 h 3090041"/>
                  <a:gd name="connsiteX19" fmla="*/ 1269750 w 1416264"/>
                  <a:gd name="connsiteY19" fmla="*/ 3090041 h 3090041"/>
                  <a:gd name="connsiteX20" fmla="*/ 1269750 w 1416264"/>
                  <a:gd name="connsiteY20" fmla="*/ 3021020 h 3090041"/>
                  <a:gd name="connsiteX21" fmla="*/ 1351889 w 1416264"/>
                  <a:gd name="connsiteY21" fmla="*/ 3021020 h 3090041"/>
                  <a:gd name="connsiteX22" fmla="*/ 0 w 1416264"/>
                  <a:gd name="connsiteY22" fmla="*/ 2864758 h 3090041"/>
                  <a:gd name="connsiteX23" fmla="*/ 64376 w 1416264"/>
                  <a:gd name="connsiteY23" fmla="*/ 2864758 h 3090041"/>
                  <a:gd name="connsiteX24" fmla="*/ 64376 w 1416264"/>
                  <a:gd name="connsiteY24" fmla="*/ 3021020 h 3090041"/>
                  <a:gd name="connsiteX25" fmla="*/ 135754 w 1416264"/>
                  <a:gd name="connsiteY25" fmla="*/ 3021020 h 3090041"/>
                  <a:gd name="connsiteX26" fmla="*/ 135754 w 1416264"/>
                  <a:gd name="connsiteY26" fmla="*/ 3090041 h 3090041"/>
                  <a:gd name="connsiteX27" fmla="*/ 0 w 1416264"/>
                  <a:gd name="connsiteY27" fmla="*/ 3090041 h 3090041"/>
                  <a:gd name="connsiteX28" fmla="*/ 1351889 w 1416264"/>
                  <a:gd name="connsiteY28" fmla="*/ 2610758 h 3090041"/>
                  <a:gd name="connsiteX29" fmla="*/ 1416264 w 1416264"/>
                  <a:gd name="connsiteY29" fmla="*/ 2610758 h 3090041"/>
                  <a:gd name="connsiteX30" fmla="*/ 1416264 w 1416264"/>
                  <a:gd name="connsiteY30" fmla="*/ 2751270 h 3090041"/>
                  <a:gd name="connsiteX31" fmla="*/ 1351889 w 1416264"/>
                  <a:gd name="connsiteY31" fmla="*/ 2751270 h 3090041"/>
                  <a:gd name="connsiteX32" fmla="*/ 0 w 1416264"/>
                  <a:gd name="connsiteY32" fmla="*/ 2610758 h 3090041"/>
                  <a:gd name="connsiteX33" fmla="*/ 64376 w 1416264"/>
                  <a:gd name="connsiteY33" fmla="*/ 2610758 h 3090041"/>
                  <a:gd name="connsiteX34" fmla="*/ 64376 w 1416264"/>
                  <a:gd name="connsiteY34" fmla="*/ 2751270 h 3090041"/>
                  <a:gd name="connsiteX35" fmla="*/ 0 w 1416264"/>
                  <a:gd name="connsiteY35" fmla="*/ 2751270 h 3090041"/>
                  <a:gd name="connsiteX36" fmla="*/ 1351889 w 1416264"/>
                  <a:gd name="connsiteY36" fmla="*/ 2356758 h 3090041"/>
                  <a:gd name="connsiteX37" fmla="*/ 1416264 w 1416264"/>
                  <a:gd name="connsiteY37" fmla="*/ 2356758 h 3090041"/>
                  <a:gd name="connsiteX38" fmla="*/ 1416264 w 1416264"/>
                  <a:gd name="connsiteY38" fmla="*/ 2497270 h 3090041"/>
                  <a:gd name="connsiteX39" fmla="*/ 1351889 w 1416264"/>
                  <a:gd name="connsiteY39" fmla="*/ 2497270 h 3090041"/>
                  <a:gd name="connsiteX40" fmla="*/ 0 w 1416264"/>
                  <a:gd name="connsiteY40" fmla="*/ 2356758 h 3090041"/>
                  <a:gd name="connsiteX41" fmla="*/ 64376 w 1416264"/>
                  <a:gd name="connsiteY41" fmla="*/ 2356758 h 3090041"/>
                  <a:gd name="connsiteX42" fmla="*/ 64376 w 1416264"/>
                  <a:gd name="connsiteY42" fmla="*/ 2497270 h 3090041"/>
                  <a:gd name="connsiteX43" fmla="*/ 0 w 1416264"/>
                  <a:gd name="connsiteY43" fmla="*/ 2497270 h 3090041"/>
                  <a:gd name="connsiteX44" fmla="*/ 1351889 w 1416264"/>
                  <a:gd name="connsiteY44" fmla="*/ 2102758 h 3090041"/>
                  <a:gd name="connsiteX45" fmla="*/ 1416264 w 1416264"/>
                  <a:gd name="connsiteY45" fmla="*/ 2102758 h 3090041"/>
                  <a:gd name="connsiteX46" fmla="*/ 1416264 w 1416264"/>
                  <a:gd name="connsiteY46" fmla="*/ 2243270 h 3090041"/>
                  <a:gd name="connsiteX47" fmla="*/ 1351889 w 1416264"/>
                  <a:gd name="connsiteY47" fmla="*/ 2243270 h 3090041"/>
                  <a:gd name="connsiteX48" fmla="*/ 0 w 1416264"/>
                  <a:gd name="connsiteY48" fmla="*/ 2102758 h 3090041"/>
                  <a:gd name="connsiteX49" fmla="*/ 64376 w 1416264"/>
                  <a:gd name="connsiteY49" fmla="*/ 2102758 h 3090041"/>
                  <a:gd name="connsiteX50" fmla="*/ 64376 w 1416264"/>
                  <a:gd name="connsiteY50" fmla="*/ 2243270 h 3090041"/>
                  <a:gd name="connsiteX51" fmla="*/ 0 w 1416264"/>
                  <a:gd name="connsiteY51" fmla="*/ 2243270 h 3090041"/>
                  <a:gd name="connsiteX52" fmla="*/ 1351889 w 1416264"/>
                  <a:gd name="connsiteY52" fmla="*/ 1848758 h 3090041"/>
                  <a:gd name="connsiteX53" fmla="*/ 1416264 w 1416264"/>
                  <a:gd name="connsiteY53" fmla="*/ 1848758 h 3090041"/>
                  <a:gd name="connsiteX54" fmla="*/ 1416264 w 1416264"/>
                  <a:gd name="connsiteY54" fmla="*/ 1989270 h 3090041"/>
                  <a:gd name="connsiteX55" fmla="*/ 1351889 w 1416264"/>
                  <a:gd name="connsiteY55" fmla="*/ 1989270 h 3090041"/>
                  <a:gd name="connsiteX56" fmla="*/ 0 w 1416264"/>
                  <a:gd name="connsiteY56" fmla="*/ 1848758 h 3090041"/>
                  <a:gd name="connsiteX57" fmla="*/ 64376 w 1416264"/>
                  <a:gd name="connsiteY57" fmla="*/ 1848758 h 3090041"/>
                  <a:gd name="connsiteX58" fmla="*/ 64376 w 1416264"/>
                  <a:gd name="connsiteY58" fmla="*/ 1989270 h 3090041"/>
                  <a:gd name="connsiteX59" fmla="*/ 0 w 1416264"/>
                  <a:gd name="connsiteY59" fmla="*/ 1989270 h 3090041"/>
                  <a:gd name="connsiteX60" fmla="*/ 1351889 w 1416264"/>
                  <a:gd name="connsiteY60" fmla="*/ 1594758 h 3090041"/>
                  <a:gd name="connsiteX61" fmla="*/ 1416264 w 1416264"/>
                  <a:gd name="connsiteY61" fmla="*/ 1594758 h 3090041"/>
                  <a:gd name="connsiteX62" fmla="*/ 1416264 w 1416264"/>
                  <a:gd name="connsiteY62" fmla="*/ 1735270 h 3090041"/>
                  <a:gd name="connsiteX63" fmla="*/ 1351889 w 1416264"/>
                  <a:gd name="connsiteY63" fmla="*/ 1735270 h 3090041"/>
                  <a:gd name="connsiteX64" fmla="*/ 0 w 1416264"/>
                  <a:gd name="connsiteY64" fmla="*/ 1594758 h 3090041"/>
                  <a:gd name="connsiteX65" fmla="*/ 64376 w 1416264"/>
                  <a:gd name="connsiteY65" fmla="*/ 1594758 h 3090041"/>
                  <a:gd name="connsiteX66" fmla="*/ 64376 w 1416264"/>
                  <a:gd name="connsiteY66" fmla="*/ 1735270 h 3090041"/>
                  <a:gd name="connsiteX67" fmla="*/ 0 w 1416264"/>
                  <a:gd name="connsiteY67" fmla="*/ 1735270 h 3090041"/>
                  <a:gd name="connsiteX68" fmla="*/ 1351889 w 1416264"/>
                  <a:gd name="connsiteY68" fmla="*/ 1340758 h 3090041"/>
                  <a:gd name="connsiteX69" fmla="*/ 1416264 w 1416264"/>
                  <a:gd name="connsiteY69" fmla="*/ 1340758 h 3090041"/>
                  <a:gd name="connsiteX70" fmla="*/ 1416264 w 1416264"/>
                  <a:gd name="connsiteY70" fmla="*/ 1481270 h 3090041"/>
                  <a:gd name="connsiteX71" fmla="*/ 1351889 w 1416264"/>
                  <a:gd name="connsiteY71" fmla="*/ 1481270 h 3090041"/>
                  <a:gd name="connsiteX72" fmla="*/ 0 w 1416264"/>
                  <a:gd name="connsiteY72" fmla="*/ 1340758 h 3090041"/>
                  <a:gd name="connsiteX73" fmla="*/ 64376 w 1416264"/>
                  <a:gd name="connsiteY73" fmla="*/ 1340758 h 3090041"/>
                  <a:gd name="connsiteX74" fmla="*/ 64376 w 1416264"/>
                  <a:gd name="connsiteY74" fmla="*/ 1481270 h 3090041"/>
                  <a:gd name="connsiteX75" fmla="*/ 0 w 1416264"/>
                  <a:gd name="connsiteY75" fmla="*/ 1481270 h 3090041"/>
                  <a:gd name="connsiteX76" fmla="*/ 1351889 w 1416264"/>
                  <a:gd name="connsiteY76" fmla="*/ 1086758 h 3090041"/>
                  <a:gd name="connsiteX77" fmla="*/ 1416264 w 1416264"/>
                  <a:gd name="connsiteY77" fmla="*/ 1086758 h 3090041"/>
                  <a:gd name="connsiteX78" fmla="*/ 1416264 w 1416264"/>
                  <a:gd name="connsiteY78" fmla="*/ 1227270 h 3090041"/>
                  <a:gd name="connsiteX79" fmla="*/ 1351889 w 1416264"/>
                  <a:gd name="connsiteY79" fmla="*/ 1227270 h 3090041"/>
                  <a:gd name="connsiteX80" fmla="*/ 0 w 1416264"/>
                  <a:gd name="connsiteY80" fmla="*/ 1086758 h 3090041"/>
                  <a:gd name="connsiteX81" fmla="*/ 64376 w 1416264"/>
                  <a:gd name="connsiteY81" fmla="*/ 1086758 h 3090041"/>
                  <a:gd name="connsiteX82" fmla="*/ 64376 w 1416264"/>
                  <a:gd name="connsiteY82" fmla="*/ 1227270 h 3090041"/>
                  <a:gd name="connsiteX83" fmla="*/ 0 w 1416264"/>
                  <a:gd name="connsiteY83" fmla="*/ 1227270 h 3090041"/>
                  <a:gd name="connsiteX84" fmla="*/ 1351889 w 1416264"/>
                  <a:gd name="connsiteY84" fmla="*/ 832758 h 3090041"/>
                  <a:gd name="connsiteX85" fmla="*/ 1416264 w 1416264"/>
                  <a:gd name="connsiteY85" fmla="*/ 832758 h 3090041"/>
                  <a:gd name="connsiteX86" fmla="*/ 1416264 w 1416264"/>
                  <a:gd name="connsiteY86" fmla="*/ 973270 h 3090041"/>
                  <a:gd name="connsiteX87" fmla="*/ 1351889 w 1416264"/>
                  <a:gd name="connsiteY87" fmla="*/ 973270 h 3090041"/>
                  <a:gd name="connsiteX88" fmla="*/ 0 w 1416264"/>
                  <a:gd name="connsiteY88" fmla="*/ 832758 h 3090041"/>
                  <a:gd name="connsiteX89" fmla="*/ 64376 w 1416264"/>
                  <a:gd name="connsiteY89" fmla="*/ 832758 h 3090041"/>
                  <a:gd name="connsiteX90" fmla="*/ 64376 w 1416264"/>
                  <a:gd name="connsiteY90" fmla="*/ 973270 h 3090041"/>
                  <a:gd name="connsiteX91" fmla="*/ 0 w 1416264"/>
                  <a:gd name="connsiteY91" fmla="*/ 973270 h 3090041"/>
                  <a:gd name="connsiteX92" fmla="*/ 1351889 w 1416264"/>
                  <a:gd name="connsiteY92" fmla="*/ 578758 h 3090041"/>
                  <a:gd name="connsiteX93" fmla="*/ 1416264 w 1416264"/>
                  <a:gd name="connsiteY93" fmla="*/ 578758 h 3090041"/>
                  <a:gd name="connsiteX94" fmla="*/ 1416264 w 1416264"/>
                  <a:gd name="connsiteY94" fmla="*/ 719270 h 3090041"/>
                  <a:gd name="connsiteX95" fmla="*/ 1351889 w 1416264"/>
                  <a:gd name="connsiteY95" fmla="*/ 719270 h 3090041"/>
                  <a:gd name="connsiteX96" fmla="*/ 0 w 1416264"/>
                  <a:gd name="connsiteY96" fmla="*/ 578758 h 3090041"/>
                  <a:gd name="connsiteX97" fmla="*/ 64376 w 1416264"/>
                  <a:gd name="connsiteY97" fmla="*/ 578758 h 3090041"/>
                  <a:gd name="connsiteX98" fmla="*/ 64376 w 1416264"/>
                  <a:gd name="connsiteY98" fmla="*/ 719270 h 3090041"/>
                  <a:gd name="connsiteX99" fmla="*/ 0 w 1416264"/>
                  <a:gd name="connsiteY99" fmla="*/ 719270 h 3090041"/>
                  <a:gd name="connsiteX100" fmla="*/ 1351889 w 1416264"/>
                  <a:gd name="connsiteY100" fmla="*/ 337458 h 3090041"/>
                  <a:gd name="connsiteX101" fmla="*/ 1416264 w 1416264"/>
                  <a:gd name="connsiteY101" fmla="*/ 337458 h 3090041"/>
                  <a:gd name="connsiteX102" fmla="*/ 1416264 w 1416264"/>
                  <a:gd name="connsiteY102" fmla="*/ 465270 h 3090041"/>
                  <a:gd name="connsiteX103" fmla="*/ 1351889 w 1416264"/>
                  <a:gd name="connsiteY103" fmla="*/ 465270 h 3090041"/>
                  <a:gd name="connsiteX104" fmla="*/ 0 w 1416264"/>
                  <a:gd name="connsiteY104" fmla="*/ 337458 h 3090041"/>
                  <a:gd name="connsiteX105" fmla="*/ 64376 w 1416264"/>
                  <a:gd name="connsiteY105" fmla="*/ 337458 h 3090041"/>
                  <a:gd name="connsiteX106" fmla="*/ 64376 w 1416264"/>
                  <a:gd name="connsiteY106" fmla="*/ 465270 h 3090041"/>
                  <a:gd name="connsiteX107" fmla="*/ 0 w 1416264"/>
                  <a:gd name="connsiteY107" fmla="*/ 465270 h 3090041"/>
                  <a:gd name="connsiteX108" fmla="*/ 1269750 w 1416264"/>
                  <a:gd name="connsiteY108" fmla="*/ 0 h 3090041"/>
                  <a:gd name="connsiteX109" fmla="*/ 1416264 w 1416264"/>
                  <a:gd name="connsiteY109" fmla="*/ 0 h 3090041"/>
                  <a:gd name="connsiteX110" fmla="*/ 1416264 w 1416264"/>
                  <a:gd name="connsiteY110" fmla="*/ 223970 h 3090041"/>
                  <a:gd name="connsiteX111" fmla="*/ 1351889 w 1416264"/>
                  <a:gd name="connsiteY111" fmla="*/ 223970 h 3090041"/>
                  <a:gd name="connsiteX112" fmla="*/ 1351889 w 1416264"/>
                  <a:gd name="connsiteY112" fmla="*/ 69020 h 3090041"/>
                  <a:gd name="connsiteX113" fmla="*/ 1269750 w 1416264"/>
                  <a:gd name="connsiteY113" fmla="*/ 69020 h 3090041"/>
                  <a:gd name="connsiteX114" fmla="*/ 1014623 w 1416264"/>
                  <a:gd name="connsiteY114" fmla="*/ 0 h 3090041"/>
                  <a:gd name="connsiteX115" fmla="*/ 1156262 w 1416264"/>
                  <a:gd name="connsiteY115" fmla="*/ 0 h 3090041"/>
                  <a:gd name="connsiteX116" fmla="*/ 1156262 w 1416264"/>
                  <a:gd name="connsiteY116" fmla="*/ 69020 h 3090041"/>
                  <a:gd name="connsiteX117" fmla="*/ 1014623 w 1416264"/>
                  <a:gd name="connsiteY117" fmla="*/ 69020 h 3090041"/>
                  <a:gd name="connsiteX118" fmla="*/ 759496 w 1416264"/>
                  <a:gd name="connsiteY118" fmla="*/ 0 h 3090041"/>
                  <a:gd name="connsiteX119" fmla="*/ 901135 w 1416264"/>
                  <a:gd name="connsiteY119" fmla="*/ 0 h 3090041"/>
                  <a:gd name="connsiteX120" fmla="*/ 901135 w 1416264"/>
                  <a:gd name="connsiteY120" fmla="*/ 69020 h 3090041"/>
                  <a:gd name="connsiteX121" fmla="*/ 759496 w 1416264"/>
                  <a:gd name="connsiteY121" fmla="*/ 69020 h 3090041"/>
                  <a:gd name="connsiteX122" fmla="*/ 504369 w 1416264"/>
                  <a:gd name="connsiteY122" fmla="*/ 0 h 3090041"/>
                  <a:gd name="connsiteX123" fmla="*/ 646008 w 1416264"/>
                  <a:gd name="connsiteY123" fmla="*/ 0 h 3090041"/>
                  <a:gd name="connsiteX124" fmla="*/ 646008 w 1416264"/>
                  <a:gd name="connsiteY124" fmla="*/ 69020 h 3090041"/>
                  <a:gd name="connsiteX125" fmla="*/ 504369 w 1416264"/>
                  <a:gd name="connsiteY125" fmla="*/ 69020 h 3090041"/>
                  <a:gd name="connsiteX126" fmla="*/ 249242 w 1416264"/>
                  <a:gd name="connsiteY126" fmla="*/ 0 h 3090041"/>
                  <a:gd name="connsiteX127" fmla="*/ 390881 w 1416264"/>
                  <a:gd name="connsiteY127" fmla="*/ 0 h 3090041"/>
                  <a:gd name="connsiteX128" fmla="*/ 390881 w 1416264"/>
                  <a:gd name="connsiteY128" fmla="*/ 69020 h 3090041"/>
                  <a:gd name="connsiteX129" fmla="*/ 249242 w 1416264"/>
                  <a:gd name="connsiteY129" fmla="*/ 69020 h 3090041"/>
                  <a:gd name="connsiteX130" fmla="*/ 0 w 1416264"/>
                  <a:gd name="connsiteY130" fmla="*/ 0 h 3090041"/>
                  <a:gd name="connsiteX131" fmla="*/ 135754 w 1416264"/>
                  <a:gd name="connsiteY131" fmla="*/ 0 h 3090041"/>
                  <a:gd name="connsiteX132" fmla="*/ 135754 w 1416264"/>
                  <a:gd name="connsiteY132" fmla="*/ 69020 h 3090041"/>
                  <a:gd name="connsiteX133" fmla="*/ 64376 w 1416264"/>
                  <a:gd name="connsiteY133" fmla="*/ 69020 h 3090041"/>
                  <a:gd name="connsiteX134" fmla="*/ 64376 w 1416264"/>
                  <a:gd name="connsiteY134" fmla="*/ 223970 h 3090041"/>
                  <a:gd name="connsiteX135" fmla="*/ 0 w 1416264"/>
                  <a:gd name="connsiteY135" fmla="*/ 223970 h 3090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16264" h="3090041">
                    <a:moveTo>
                      <a:pt x="1014623" y="3021020"/>
                    </a:moveTo>
                    <a:lnTo>
                      <a:pt x="1156262" y="3021020"/>
                    </a:lnTo>
                    <a:lnTo>
                      <a:pt x="1156262" y="3090041"/>
                    </a:lnTo>
                    <a:lnTo>
                      <a:pt x="1014623" y="3090041"/>
                    </a:lnTo>
                    <a:close/>
                    <a:moveTo>
                      <a:pt x="759496" y="3021020"/>
                    </a:moveTo>
                    <a:lnTo>
                      <a:pt x="901135" y="3021020"/>
                    </a:lnTo>
                    <a:lnTo>
                      <a:pt x="901135" y="3090041"/>
                    </a:lnTo>
                    <a:lnTo>
                      <a:pt x="759496" y="3090041"/>
                    </a:lnTo>
                    <a:close/>
                    <a:moveTo>
                      <a:pt x="504369" y="3021020"/>
                    </a:moveTo>
                    <a:lnTo>
                      <a:pt x="646008" y="3021020"/>
                    </a:lnTo>
                    <a:lnTo>
                      <a:pt x="646008" y="3090041"/>
                    </a:lnTo>
                    <a:lnTo>
                      <a:pt x="504369" y="3090041"/>
                    </a:lnTo>
                    <a:close/>
                    <a:moveTo>
                      <a:pt x="249242" y="3021020"/>
                    </a:moveTo>
                    <a:lnTo>
                      <a:pt x="390881" y="3021020"/>
                    </a:lnTo>
                    <a:lnTo>
                      <a:pt x="390881" y="3090041"/>
                    </a:lnTo>
                    <a:lnTo>
                      <a:pt x="249242" y="3090041"/>
                    </a:lnTo>
                    <a:close/>
                    <a:moveTo>
                      <a:pt x="1351889" y="2864758"/>
                    </a:moveTo>
                    <a:lnTo>
                      <a:pt x="1416264" y="2864758"/>
                    </a:lnTo>
                    <a:lnTo>
                      <a:pt x="1416264" y="3090041"/>
                    </a:lnTo>
                    <a:lnTo>
                      <a:pt x="1269750" y="3090041"/>
                    </a:lnTo>
                    <a:lnTo>
                      <a:pt x="1269750" y="3021020"/>
                    </a:lnTo>
                    <a:lnTo>
                      <a:pt x="1351889" y="3021020"/>
                    </a:lnTo>
                    <a:close/>
                    <a:moveTo>
                      <a:pt x="0" y="2864758"/>
                    </a:moveTo>
                    <a:lnTo>
                      <a:pt x="64376" y="2864758"/>
                    </a:lnTo>
                    <a:lnTo>
                      <a:pt x="64376" y="3021020"/>
                    </a:lnTo>
                    <a:lnTo>
                      <a:pt x="135754" y="3021020"/>
                    </a:lnTo>
                    <a:lnTo>
                      <a:pt x="135754" y="3090041"/>
                    </a:lnTo>
                    <a:lnTo>
                      <a:pt x="0" y="3090041"/>
                    </a:lnTo>
                    <a:close/>
                    <a:moveTo>
                      <a:pt x="1351889" y="2610758"/>
                    </a:moveTo>
                    <a:lnTo>
                      <a:pt x="1416264" y="2610758"/>
                    </a:lnTo>
                    <a:lnTo>
                      <a:pt x="1416264" y="2751270"/>
                    </a:lnTo>
                    <a:lnTo>
                      <a:pt x="1351889" y="2751270"/>
                    </a:lnTo>
                    <a:close/>
                    <a:moveTo>
                      <a:pt x="0" y="2610758"/>
                    </a:moveTo>
                    <a:lnTo>
                      <a:pt x="64376" y="2610758"/>
                    </a:lnTo>
                    <a:lnTo>
                      <a:pt x="64376" y="2751270"/>
                    </a:lnTo>
                    <a:lnTo>
                      <a:pt x="0" y="2751270"/>
                    </a:lnTo>
                    <a:close/>
                    <a:moveTo>
                      <a:pt x="1351889" y="2356758"/>
                    </a:moveTo>
                    <a:lnTo>
                      <a:pt x="1416264" y="2356758"/>
                    </a:lnTo>
                    <a:lnTo>
                      <a:pt x="1416264" y="2497270"/>
                    </a:lnTo>
                    <a:lnTo>
                      <a:pt x="1351889" y="2497270"/>
                    </a:lnTo>
                    <a:close/>
                    <a:moveTo>
                      <a:pt x="0" y="2356758"/>
                    </a:moveTo>
                    <a:lnTo>
                      <a:pt x="64376" y="2356758"/>
                    </a:lnTo>
                    <a:lnTo>
                      <a:pt x="64376" y="2497270"/>
                    </a:lnTo>
                    <a:lnTo>
                      <a:pt x="0" y="2497270"/>
                    </a:lnTo>
                    <a:close/>
                    <a:moveTo>
                      <a:pt x="1351889" y="2102758"/>
                    </a:moveTo>
                    <a:lnTo>
                      <a:pt x="1416264" y="2102758"/>
                    </a:lnTo>
                    <a:lnTo>
                      <a:pt x="1416264" y="2243270"/>
                    </a:lnTo>
                    <a:lnTo>
                      <a:pt x="1351889" y="2243270"/>
                    </a:lnTo>
                    <a:close/>
                    <a:moveTo>
                      <a:pt x="0" y="2102758"/>
                    </a:moveTo>
                    <a:lnTo>
                      <a:pt x="64376" y="2102758"/>
                    </a:lnTo>
                    <a:lnTo>
                      <a:pt x="64376" y="2243270"/>
                    </a:lnTo>
                    <a:lnTo>
                      <a:pt x="0" y="2243270"/>
                    </a:lnTo>
                    <a:close/>
                    <a:moveTo>
                      <a:pt x="1351889" y="1848758"/>
                    </a:moveTo>
                    <a:lnTo>
                      <a:pt x="1416264" y="1848758"/>
                    </a:lnTo>
                    <a:lnTo>
                      <a:pt x="1416264" y="1989270"/>
                    </a:lnTo>
                    <a:lnTo>
                      <a:pt x="1351889" y="1989270"/>
                    </a:lnTo>
                    <a:close/>
                    <a:moveTo>
                      <a:pt x="0" y="1848758"/>
                    </a:moveTo>
                    <a:lnTo>
                      <a:pt x="64376" y="1848758"/>
                    </a:lnTo>
                    <a:lnTo>
                      <a:pt x="64376" y="1989270"/>
                    </a:lnTo>
                    <a:lnTo>
                      <a:pt x="0" y="1989270"/>
                    </a:lnTo>
                    <a:close/>
                    <a:moveTo>
                      <a:pt x="1351889" y="1594758"/>
                    </a:moveTo>
                    <a:lnTo>
                      <a:pt x="1416264" y="1594758"/>
                    </a:lnTo>
                    <a:lnTo>
                      <a:pt x="1416264" y="1735270"/>
                    </a:lnTo>
                    <a:lnTo>
                      <a:pt x="1351889" y="1735270"/>
                    </a:lnTo>
                    <a:close/>
                    <a:moveTo>
                      <a:pt x="0" y="1594758"/>
                    </a:moveTo>
                    <a:lnTo>
                      <a:pt x="64376" y="1594758"/>
                    </a:lnTo>
                    <a:lnTo>
                      <a:pt x="64376" y="1735270"/>
                    </a:lnTo>
                    <a:lnTo>
                      <a:pt x="0" y="1735270"/>
                    </a:lnTo>
                    <a:close/>
                    <a:moveTo>
                      <a:pt x="1351889" y="1340758"/>
                    </a:moveTo>
                    <a:lnTo>
                      <a:pt x="1416264" y="1340758"/>
                    </a:lnTo>
                    <a:lnTo>
                      <a:pt x="1416264" y="1481270"/>
                    </a:lnTo>
                    <a:lnTo>
                      <a:pt x="1351889" y="1481270"/>
                    </a:lnTo>
                    <a:close/>
                    <a:moveTo>
                      <a:pt x="0" y="1340758"/>
                    </a:moveTo>
                    <a:lnTo>
                      <a:pt x="64376" y="1340758"/>
                    </a:lnTo>
                    <a:lnTo>
                      <a:pt x="64376" y="1481270"/>
                    </a:lnTo>
                    <a:lnTo>
                      <a:pt x="0" y="1481270"/>
                    </a:lnTo>
                    <a:close/>
                    <a:moveTo>
                      <a:pt x="1351889" y="1086758"/>
                    </a:moveTo>
                    <a:lnTo>
                      <a:pt x="1416264" y="1086758"/>
                    </a:lnTo>
                    <a:lnTo>
                      <a:pt x="1416264" y="1227270"/>
                    </a:lnTo>
                    <a:lnTo>
                      <a:pt x="1351889" y="1227270"/>
                    </a:lnTo>
                    <a:close/>
                    <a:moveTo>
                      <a:pt x="0" y="1086758"/>
                    </a:moveTo>
                    <a:lnTo>
                      <a:pt x="64376" y="1086758"/>
                    </a:lnTo>
                    <a:lnTo>
                      <a:pt x="64376" y="1227270"/>
                    </a:lnTo>
                    <a:lnTo>
                      <a:pt x="0" y="1227270"/>
                    </a:lnTo>
                    <a:close/>
                    <a:moveTo>
                      <a:pt x="1351889" y="832758"/>
                    </a:moveTo>
                    <a:lnTo>
                      <a:pt x="1416264" y="832758"/>
                    </a:lnTo>
                    <a:lnTo>
                      <a:pt x="1416264" y="973270"/>
                    </a:lnTo>
                    <a:lnTo>
                      <a:pt x="1351889" y="973270"/>
                    </a:lnTo>
                    <a:close/>
                    <a:moveTo>
                      <a:pt x="0" y="832758"/>
                    </a:moveTo>
                    <a:lnTo>
                      <a:pt x="64376" y="832758"/>
                    </a:lnTo>
                    <a:lnTo>
                      <a:pt x="64376" y="973270"/>
                    </a:lnTo>
                    <a:lnTo>
                      <a:pt x="0" y="973270"/>
                    </a:lnTo>
                    <a:close/>
                    <a:moveTo>
                      <a:pt x="1351889" y="578758"/>
                    </a:moveTo>
                    <a:lnTo>
                      <a:pt x="1416264" y="578758"/>
                    </a:lnTo>
                    <a:lnTo>
                      <a:pt x="1416264" y="719270"/>
                    </a:lnTo>
                    <a:lnTo>
                      <a:pt x="1351889" y="719270"/>
                    </a:lnTo>
                    <a:close/>
                    <a:moveTo>
                      <a:pt x="0" y="578758"/>
                    </a:moveTo>
                    <a:lnTo>
                      <a:pt x="64376" y="578758"/>
                    </a:lnTo>
                    <a:lnTo>
                      <a:pt x="64376" y="719270"/>
                    </a:lnTo>
                    <a:lnTo>
                      <a:pt x="0" y="719270"/>
                    </a:lnTo>
                    <a:close/>
                    <a:moveTo>
                      <a:pt x="1351889" y="337458"/>
                    </a:moveTo>
                    <a:lnTo>
                      <a:pt x="1416264" y="337458"/>
                    </a:lnTo>
                    <a:lnTo>
                      <a:pt x="1416264" y="465270"/>
                    </a:lnTo>
                    <a:lnTo>
                      <a:pt x="1351889" y="465270"/>
                    </a:lnTo>
                    <a:close/>
                    <a:moveTo>
                      <a:pt x="0" y="337458"/>
                    </a:moveTo>
                    <a:lnTo>
                      <a:pt x="64376" y="337458"/>
                    </a:lnTo>
                    <a:lnTo>
                      <a:pt x="64376" y="465270"/>
                    </a:lnTo>
                    <a:lnTo>
                      <a:pt x="0" y="465270"/>
                    </a:lnTo>
                    <a:close/>
                    <a:moveTo>
                      <a:pt x="1269750" y="0"/>
                    </a:moveTo>
                    <a:lnTo>
                      <a:pt x="1416264" y="0"/>
                    </a:lnTo>
                    <a:lnTo>
                      <a:pt x="1416264" y="223970"/>
                    </a:lnTo>
                    <a:lnTo>
                      <a:pt x="1351889" y="223970"/>
                    </a:lnTo>
                    <a:lnTo>
                      <a:pt x="1351889" y="69020"/>
                    </a:lnTo>
                    <a:lnTo>
                      <a:pt x="1269750" y="69020"/>
                    </a:lnTo>
                    <a:close/>
                    <a:moveTo>
                      <a:pt x="1014623" y="0"/>
                    </a:moveTo>
                    <a:lnTo>
                      <a:pt x="1156262" y="0"/>
                    </a:lnTo>
                    <a:lnTo>
                      <a:pt x="1156262" y="69020"/>
                    </a:lnTo>
                    <a:lnTo>
                      <a:pt x="1014623" y="69020"/>
                    </a:lnTo>
                    <a:close/>
                    <a:moveTo>
                      <a:pt x="759496" y="0"/>
                    </a:moveTo>
                    <a:lnTo>
                      <a:pt x="901135" y="0"/>
                    </a:lnTo>
                    <a:lnTo>
                      <a:pt x="901135" y="69020"/>
                    </a:lnTo>
                    <a:lnTo>
                      <a:pt x="759496" y="69020"/>
                    </a:lnTo>
                    <a:close/>
                    <a:moveTo>
                      <a:pt x="504369" y="0"/>
                    </a:moveTo>
                    <a:lnTo>
                      <a:pt x="646008" y="0"/>
                    </a:lnTo>
                    <a:lnTo>
                      <a:pt x="646008" y="69020"/>
                    </a:lnTo>
                    <a:lnTo>
                      <a:pt x="504369" y="69020"/>
                    </a:lnTo>
                    <a:close/>
                    <a:moveTo>
                      <a:pt x="249242" y="0"/>
                    </a:moveTo>
                    <a:lnTo>
                      <a:pt x="390881" y="0"/>
                    </a:lnTo>
                    <a:lnTo>
                      <a:pt x="390881" y="69020"/>
                    </a:lnTo>
                    <a:lnTo>
                      <a:pt x="249242" y="69020"/>
                    </a:lnTo>
                    <a:close/>
                    <a:moveTo>
                      <a:pt x="0" y="0"/>
                    </a:moveTo>
                    <a:lnTo>
                      <a:pt x="135754" y="0"/>
                    </a:lnTo>
                    <a:lnTo>
                      <a:pt x="135754" y="69020"/>
                    </a:lnTo>
                    <a:lnTo>
                      <a:pt x="64376" y="69020"/>
                    </a:lnTo>
                    <a:lnTo>
                      <a:pt x="64376" y="223970"/>
                    </a:lnTo>
                    <a:lnTo>
                      <a:pt x="0" y="223970"/>
                    </a:lnTo>
                    <a:close/>
                  </a:path>
                </a:pathLst>
              </a:cu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xmlns="" id="{15BB7DFE-E846-4144-96BD-2AEF68F2A14D}"/>
                  </a:ext>
                </a:extLst>
              </p:cNvPr>
              <p:cNvSpPr/>
              <p:nvPr/>
            </p:nvSpPr>
            <p:spPr>
              <a:xfrm>
                <a:off x="19845628" y="1400320"/>
                <a:ext cx="40586" cy="203872"/>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xmlns="" id="{8706CD07-308E-475C-926B-20234527C209}"/>
                  </a:ext>
                </a:extLst>
              </p:cNvPr>
              <p:cNvSpPr/>
              <p:nvPr/>
            </p:nvSpPr>
            <p:spPr>
              <a:xfrm>
                <a:off x="19891719" y="1380499"/>
                <a:ext cx="40586" cy="223693"/>
              </a:xfrm>
              <a:prstGeom prst="rect">
                <a:avLst/>
              </a:prstGeom>
              <a:solidFill>
                <a:srgbClr val="215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Magnifying_Glass2">
                <a:extLst>
                  <a:ext uri="{FF2B5EF4-FFF2-40B4-BE49-F238E27FC236}">
                    <a16:creationId xmlns:a16="http://schemas.microsoft.com/office/drawing/2014/main" xmlns="" id="{F8267872-2D90-48A0-B587-E635BC4CB503}"/>
                  </a:ext>
                </a:extLst>
              </p:cNvPr>
              <p:cNvSpPr>
                <a:spLocks noChangeAspect="1" noEditPoints="1"/>
              </p:cNvSpPr>
              <p:nvPr>
                <p:custDataLst>
                  <p:tags r:id="rId4"/>
                </p:custDataLst>
              </p:nvPr>
            </p:nvSpPr>
            <p:spPr bwMode="auto">
              <a:xfrm rot="537060">
                <a:off x="19758316" y="1524070"/>
                <a:ext cx="102012" cy="102012"/>
              </a:xfrm>
              <a:custGeom>
                <a:avLst/>
                <a:gdLst>
                  <a:gd name="T0" fmla="*/ 634 w 896"/>
                  <a:gd name="T1" fmla="*/ 514 h 896"/>
                  <a:gd name="T2" fmla="*/ 623 w 896"/>
                  <a:gd name="T3" fmla="*/ 503 h 896"/>
                  <a:gd name="T4" fmla="*/ 619 w 896"/>
                  <a:gd name="T5" fmla="*/ 500 h 896"/>
                  <a:gd name="T6" fmla="*/ 665 w 896"/>
                  <a:gd name="T7" fmla="*/ 332 h 896"/>
                  <a:gd name="T8" fmla="*/ 332 w 896"/>
                  <a:gd name="T9" fmla="*/ 0 h 896"/>
                  <a:gd name="T10" fmla="*/ 0 w 896"/>
                  <a:gd name="T11" fmla="*/ 332 h 896"/>
                  <a:gd name="T12" fmla="*/ 332 w 896"/>
                  <a:gd name="T13" fmla="*/ 665 h 896"/>
                  <a:gd name="T14" fmla="*/ 499 w 896"/>
                  <a:gd name="T15" fmla="*/ 620 h 896"/>
                  <a:gd name="T16" fmla="*/ 502 w 896"/>
                  <a:gd name="T17" fmla="*/ 624 h 896"/>
                  <a:gd name="T18" fmla="*/ 514 w 896"/>
                  <a:gd name="T19" fmla="*/ 635 h 896"/>
                  <a:gd name="T20" fmla="*/ 583 w 896"/>
                  <a:gd name="T21" fmla="*/ 584 h 896"/>
                  <a:gd name="T22" fmla="*/ 634 w 896"/>
                  <a:gd name="T23" fmla="*/ 514 h 896"/>
                  <a:gd name="T24" fmla="*/ 332 w 896"/>
                  <a:gd name="T25" fmla="*/ 564 h 896"/>
                  <a:gd name="T26" fmla="*/ 100 w 896"/>
                  <a:gd name="T27" fmla="*/ 332 h 896"/>
                  <a:gd name="T28" fmla="*/ 332 w 896"/>
                  <a:gd name="T29" fmla="*/ 100 h 896"/>
                  <a:gd name="T30" fmla="*/ 564 w 896"/>
                  <a:gd name="T31" fmla="*/ 332 h 896"/>
                  <a:gd name="T32" fmla="*/ 332 w 896"/>
                  <a:gd name="T33" fmla="*/ 564 h 896"/>
                  <a:gd name="T34" fmla="*/ 860 w 896"/>
                  <a:gd name="T35" fmla="*/ 740 h 896"/>
                  <a:gd name="T36" fmla="*/ 657 w 896"/>
                  <a:gd name="T37" fmla="*/ 537 h 896"/>
                  <a:gd name="T38" fmla="*/ 604 w 896"/>
                  <a:gd name="T39" fmla="*/ 606 h 896"/>
                  <a:gd name="T40" fmla="*/ 537 w 896"/>
                  <a:gd name="T41" fmla="*/ 658 h 896"/>
                  <a:gd name="T42" fmla="*/ 739 w 896"/>
                  <a:gd name="T43" fmla="*/ 860 h 896"/>
                  <a:gd name="T44" fmla="*/ 798 w 896"/>
                  <a:gd name="T45" fmla="*/ 798 h 896"/>
                  <a:gd name="T46" fmla="*/ 860 w 896"/>
                  <a:gd name="T47" fmla="*/ 740 h 896"/>
                  <a:gd name="T48" fmla="*/ 881 w 896"/>
                  <a:gd name="T49" fmla="*/ 769 h 896"/>
                  <a:gd name="T50" fmla="*/ 828 w 896"/>
                  <a:gd name="T51" fmla="*/ 831 h 896"/>
                  <a:gd name="T52" fmla="*/ 769 w 896"/>
                  <a:gd name="T53" fmla="*/ 882 h 896"/>
                  <a:gd name="T54" fmla="*/ 864 w 896"/>
                  <a:gd name="T55" fmla="*/ 865 h 896"/>
                  <a:gd name="T56" fmla="*/ 881 w 896"/>
                  <a:gd name="T57" fmla="*/ 769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96" h="896">
                    <a:moveTo>
                      <a:pt x="634" y="514"/>
                    </a:moveTo>
                    <a:lnTo>
                      <a:pt x="623" y="503"/>
                    </a:lnTo>
                    <a:cubicBezTo>
                      <a:pt x="622" y="502"/>
                      <a:pt x="621" y="501"/>
                      <a:pt x="619" y="500"/>
                    </a:cubicBezTo>
                    <a:cubicBezTo>
                      <a:pt x="648" y="451"/>
                      <a:pt x="665" y="393"/>
                      <a:pt x="665" y="332"/>
                    </a:cubicBezTo>
                    <a:cubicBezTo>
                      <a:pt x="665" y="149"/>
                      <a:pt x="516" y="0"/>
                      <a:pt x="332" y="0"/>
                    </a:cubicBezTo>
                    <a:cubicBezTo>
                      <a:pt x="149" y="0"/>
                      <a:pt x="0" y="149"/>
                      <a:pt x="0" y="332"/>
                    </a:cubicBezTo>
                    <a:cubicBezTo>
                      <a:pt x="0" y="516"/>
                      <a:pt x="149" y="665"/>
                      <a:pt x="332" y="665"/>
                    </a:cubicBezTo>
                    <a:cubicBezTo>
                      <a:pt x="393" y="665"/>
                      <a:pt x="450" y="648"/>
                      <a:pt x="499" y="620"/>
                    </a:cubicBezTo>
                    <a:cubicBezTo>
                      <a:pt x="500" y="621"/>
                      <a:pt x="501" y="622"/>
                      <a:pt x="502" y="624"/>
                    </a:cubicBezTo>
                    <a:lnTo>
                      <a:pt x="514" y="635"/>
                    </a:lnTo>
                    <a:cubicBezTo>
                      <a:pt x="536" y="622"/>
                      <a:pt x="565" y="603"/>
                      <a:pt x="583" y="584"/>
                    </a:cubicBezTo>
                    <a:cubicBezTo>
                      <a:pt x="602" y="565"/>
                      <a:pt x="621" y="536"/>
                      <a:pt x="634" y="514"/>
                    </a:cubicBezTo>
                    <a:close/>
                    <a:moveTo>
                      <a:pt x="332" y="564"/>
                    </a:moveTo>
                    <a:cubicBezTo>
                      <a:pt x="204" y="564"/>
                      <a:pt x="100" y="460"/>
                      <a:pt x="100" y="332"/>
                    </a:cubicBezTo>
                    <a:cubicBezTo>
                      <a:pt x="100" y="204"/>
                      <a:pt x="204" y="100"/>
                      <a:pt x="332" y="100"/>
                    </a:cubicBezTo>
                    <a:cubicBezTo>
                      <a:pt x="460" y="100"/>
                      <a:pt x="564" y="204"/>
                      <a:pt x="564" y="332"/>
                    </a:cubicBezTo>
                    <a:cubicBezTo>
                      <a:pt x="564" y="460"/>
                      <a:pt x="460" y="564"/>
                      <a:pt x="332" y="564"/>
                    </a:cubicBezTo>
                    <a:close/>
                    <a:moveTo>
                      <a:pt x="860" y="740"/>
                    </a:moveTo>
                    <a:lnTo>
                      <a:pt x="657" y="537"/>
                    </a:lnTo>
                    <a:cubicBezTo>
                      <a:pt x="648" y="554"/>
                      <a:pt x="633" y="577"/>
                      <a:pt x="604" y="606"/>
                    </a:cubicBezTo>
                    <a:cubicBezTo>
                      <a:pt x="576" y="634"/>
                      <a:pt x="554" y="649"/>
                      <a:pt x="537" y="658"/>
                    </a:cubicBezTo>
                    <a:lnTo>
                      <a:pt x="739" y="860"/>
                    </a:lnTo>
                    <a:cubicBezTo>
                      <a:pt x="756" y="841"/>
                      <a:pt x="780" y="816"/>
                      <a:pt x="798" y="798"/>
                    </a:cubicBezTo>
                    <a:cubicBezTo>
                      <a:pt x="817" y="779"/>
                      <a:pt x="842" y="756"/>
                      <a:pt x="860" y="740"/>
                    </a:cubicBezTo>
                    <a:close/>
                    <a:moveTo>
                      <a:pt x="881" y="769"/>
                    </a:moveTo>
                    <a:cubicBezTo>
                      <a:pt x="871" y="784"/>
                      <a:pt x="855" y="805"/>
                      <a:pt x="828" y="831"/>
                    </a:cubicBezTo>
                    <a:cubicBezTo>
                      <a:pt x="803" y="856"/>
                      <a:pt x="784" y="872"/>
                      <a:pt x="769" y="882"/>
                    </a:cubicBezTo>
                    <a:cubicBezTo>
                      <a:pt x="800" y="896"/>
                      <a:pt x="838" y="890"/>
                      <a:pt x="864" y="865"/>
                    </a:cubicBezTo>
                    <a:cubicBezTo>
                      <a:pt x="890" y="839"/>
                      <a:pt x="896" y="801"/>
                      <a:pt x="881" y="769"/>
                    </a:cubicBezTo>
                    <a:close/>
                  </a:path>
                </a:pathLst>
              </a:custGeom>
              <a:solidFill>
                <a:srgbClr val="215D6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3" name="Left-Right Arrow 42"/>
            <p:cNvSpPr/>
            <p:nvPr/>
          </p:nvSpPr>
          <p:spPr>
            <a:xfrm>
              <a:off x="19172498" y="968245"/>
              <a:ext cx="1458547" cy="218097"/>
            </a:xfrm>
            <a:prstGeom prst="leftRightArrow">
              <a:avLst/>
            </a:prstGeom>
            <a:solidFill>
              <a:schemeClr val="bg1">
                <a:lumMod val="85000"/>
              </a:schemeClr>
            </a:solidFill>
            <a:ln>
              <a:solidFill>
                <a:schemeClr val="bg1">
                  <a:lumMod val="65000"/>
                </a:schemeClr>
              </a:solidFill>
            </a:ln>
          </p:spPr>
          <p:style>
            <a:lnRef idx="2">
              <a:scrgbClr r="0" g="0" b="0"/>
            </a:lnRef>
            <a:fillRef idx="1">
              <a:scrgbClr r="0" g="0" b="0"/>
            </a:fillRef>
            <a:effectRef idx="0">
              <a:schemeClr val="accent2">
                <a:tint val="60000"/>
                <a:hueOff val="0"/>
                <a:satOff val="0"/>
                <a:lumOff val="0"/>
                <a:alphaOff val="0"/>
              </a:schemeClr>
            </a:effectRef>
            <a:fontRef idx="minor">
              <a:schemeClr val="dk1">
                <a:hueOff val="0"/>
                <a:satOff val="0"/>
                <a:lumOff val="0"/>
                <a:alphaOff val="0"/>
              </a:schemeClr>
            </a:fontRef>
          </p:style>
          <p:txBody>
            <a:bodyPr anchor="ctr" anchorCtr="0"/>
            <a:lstStyle/>
            <a:p>
              <a:pPr algn="ctr"/>
              <a:r>
                <a:rPr lang="en-US" sz="400" b="1" dirty="0" smtClean="0">
                  <a:latin typeface="Calibri" panose="020F0502020204030204" pitchFamily="34" charset="0"/>
                </a:rPr>
                <a:t>Analytics: User, Geography and Network topology</a:t>
              </a:r>
              <a:endParaRPr lang="en-US" sz="400" b="1" dirty="0">
                <a:latin typeface="Calibri" panose="020F0502020204030204" pitchFamily="34" charset="0"/>
              </a:endParaRPr>
            </a:p>
          </p:txBody>
        </p:sp>
        <p:sp>
          <p:nvSpPr>
            <p:cNvPr id="42" name="Rectangle 41"/>
            <p:cNvSpPr/>
            <p:nvPr/>
          </p:nvSpPr>
          <p:spPr>
            <a:xfrm>
              <a:off x="18944464" y="27039"/>
              <a:ext cx="1905788" cy="1196259"/>
            </a:xfrm>
            <a:prstGeom prst="rect">
              <a:avLst/>
            </a:prstGeom>
            <a:solidFill>
              <a:schemeClr val="bg1">
                <a:alpha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grpSp>
      <p:sp>
        <p:nvSpPr>
          <p:cNvPr id="83" name="Rectángulo 82"/>
          <p:cNvSpPr/>
          <p:nvPr/>
        </p:nvSpPr>
        <p:spPr>
          <a:xfrm>
            <a:off x="-273727" y="-139987"/>
            <a:ext cx="892668" cy="636814"/>
          </a:xfrm>
          <a:prstGeom prst="rect">
            <a:avLst/>
          </a:prstGeom>
          <a:solidFill>
            <a:srgbClr val="9AAE04"/>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6000" dirty="0" smtClean="0"/>
              <a:t>*</a:t>
            </a:r>
            <a:endParaRPr lang="es-ES_tradnl" sz="6000" dirty="0"/>
          </a:p>
        </p:txBody>
      </p:sp>
    </p:spTree>
    <p:extLst>
      <p:ext uri="{BB962C8B-B14F-4D97-AF65-F5344CB8AC3E}">
        <p14:creationId xmlns:p14="http://schemas.microsoft.com/office/powerpoint/2010/main" val="463463208"/>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13"/>
          </p:nvPr>
        </p:nvPicPr>
        <p:blipFill>
          <a:blip r:embed="rId3" cstate="print">
            <a:extLst>
              <a:ext uri="{28A0092B-C50C-407E-A947-70E740481C1C}">
                <a14:useLocalDpi xmlns:a14="http://schemas.microsoft.com/office/drawing/2010/main" val="0"/>
              </a:ext>
            </a:extLst>
          </a:blip>
          <a:srcRect l="4400" r="4400"/>
          <a:stretch>
            <a:fillRect/>
          </a:stretch>
        </p:blipFill>
        <p:spPr>
          <a:xfrm>
            <a:off x="0" y="0"/>
            <a:ext cx="24384000" cy="13716000"/>
          </a:xfrm>
        </p:spPr>
      </p:pic>
      <p:sp>
        <p:nvSpPr>
          <p:cNvPr id="785" name="Rectángulo"/>
          <p:cNvSpPr/>
          <p:nvPr/>
        </p:nvSpPr>
        <p:spPr>
          <a:xfrm>
            <a:off x="-80276" y="-1"/>
            <a:ext cx="24464276" cy="13716001"/>
          </a:xfrm>
          <a:prstGeom prst="rect">
            <a:avLst/>
          </a:prstGeom>
          <a:solidFill>
            <a:srgbClr val="000000">
              <a:alpha val="73000"/>
            </a:srgbClr>
          </a:solidFill>
          <a:ln w="12700">
            <a:miter lim="400000"/>
          </a:ln>
        </p:spPr>
        <p:txBody>
          <a:bodyPr lIns="0" tIns="0" rIns="0" bIns="0" anchor="ctr"/>
          <a:lstStyle/>
          <a:p>
            <a:pPr algn="ctr" defTabSz="821531" hangingPunct="0">
              <a:defRPr sz="3000">
                <a:solidFill>
                  <a:srgbClr val="FFFFFF"/>
                </a:solidFill>
                <a:latin typeface="Helvetica Neue Medium"/>
                <a:ea typeface="Helvetica Neue Medium"/>
                <a:cs typeface="Helvetica Neue Medium"/>
                <a:sym typeface="Helvetica Neue Medium"/>
              </a:defRPr>
            </a:pPr>
            <a:endParaRPr lang="en-US" sz="3000" kern="0" dirty="0">
              <a:solidFill>
                <a:srgbClr val="FFFFFF"/>
              </a:solidFill>
              <a:latin typeface="Tahoma" panose="020B0604030504040204" pitchFamily="34" charset="0"/>
              <a:ea typeface="Tahoma" panose="020B0604030504040204" pitchFamily="34" charset="0"/>
              <a:cs typeface="Tahoma" panose="020B0604030504040204" pitchFamily="34" charset="0"/>
              <a:sym typeface="Helvetica Neue Medium"/>
            </a:endParaRPr>
          </a:p>
        </p:txBody>
      </p:sp>
      <p:grpSp>
        <p:nvGrpSpPr>
          <p:cNvPr id="788" name="Grupo"/>
          <p:cNvGrpSpPr/>
          <p:nvPr/>
        </p:nvGrpSpPr>
        <p:grpSpPr>
          <a:xfrm>
            <a:off x="15673596" y="10886379"/>
            <a:ext cx="1506996" cy="1314727"/>
            <a:chOff x="0" y="0"/>
            <a:chExt cx="1506995" cy="1314725"/>
          </a:xfrm>
        </p:grpSpPr>
        <p:sp>
          <p:nvSpPr>
            <p:cNvPr id="786" name="Figura"/>
            <p:cNvSpPr/>
            <p:nvPr/>
          </p:nvSpPr>
          <p:spPr>
            <a:xfrm rot="16200000">
              <a:off x="96134" y="-96135"/>
              <a:ext cx="1314727" cy="1506996"/>
            </a:xfrm>
            <a:custGeom>
              <a:avLst/>
              <a:gdLst/>
              <a:ahLst/>
              <a:cxnLst>
                <a:cxn ang="0">
                  <a:pos x="wd2" y="hd2"/>
                </a:cxn>
                <a:cxn ang="5400000">
                  <a:pos x="wd2" y="hd2"/>
                </a:cxn>
                <a:cxn ang="10800000">
                  <a:pos x="wd2" y="hd2"/>
                </a:cxn>
                <a:cxn ang="16200000">
                  <a:pos x="wd2" y="hd2"/>
                </a:cxn>
              </a:cxnLst>
              <a:rect l="0" t="0" r="r" b="b"/>
              <a:pathLst>
                <a:path w="21594" h="21600" extrusionOk="0">
                  <a:moveTo>
                    <a:pt x="10796" y="0"/>
                  </a:moveTo>
                  <a:cubicBezTo>
                    <a:pt x="10917" y="0"/>
                    <a:pt x="11028" y="45"/>
                    <a:pt x="11134" y="94"/>
                  </a:cubicBezTo>
                  <a:cubicBezTo>
                    <a:pt x="11248" y="147"/>
                    <a:pt x="11359" y="206"/>
                    <a:pt x="11471" y="264"/>
                  </a:cubicBezTo>
                  <a:cubicBezTo>
                    <a:pt x="11694" y="380"/>
                    <a:pt x="11920" y="491"/>
                    <a:pt x="12146" y="604"/>
                  </a:cubicBezTo>
                  <a:cubicBezTo>
                    <a:pt x="12596" y="829"/>
                    <a:pt x="13045" y="1056"/>
                    <a:pt x="13495" y="1284"/>
                  </a:cubicBezTo>
                  <a:cubicBezTo>
                    <a:pt x="14394" y="1738"/>
                    <a:pt x="15294" y="2190"/>
                    <a:pt x="16193" y="2643"/>
                  </a:cubicBezTo>
                  <a:cubicBezTo>
                    <a:pt x="17093" y="3096"/>
                    <a:pt x="17991" y="3551"/>
                    <a:pt x="18892" y="4003"/>
                  </a:cubicBezTo>
                  <a:cubicBezTo>
                    <a:pt x="19342" y="4228"/>
                    <a:pt x="19793" y="4453"/>
                    <a:pt x="20241" y="4682"/>
                  </a:cubicBezTo>
                  <a:cubicBezTo>
                    <a:pt x="20465" y="4797"/>
                    <a:pt x="20688" y="4913"/>
                    <a:pt x="20915" y="5022"/>
                  </a:cubicBezTo>
                  <a:cubicBezTo>
                    <a:pt x="21029" y="5077"/>
                    <a:pt x="21144" y="5130"/>
                    <a:pt x="21253" y="5192"/>
                  </a:cubicBezTo>
                  <a:cubicBezTo>
                    <a:pt x="21354" y="5250"/>
                    <a:pt x="21451" y="5318"/>
                    <a:pt x="21511" y="5410"/>
                  </a:cubicBezTo>
                  <a:cubicBezTo>
                    <a:pt x="21567" y="5499"/>
                    <a:pt x="21584" y="5601"/>
                    <a:pt x="21590" y="5702"/>
                  </a:cubicBezTo>
                  <a:cubicBezTo>
                    <a:pt x="21597" y="5815"/>
                    <a:pt x="21592" y="5929"/>
                    <a:pt x="21590" y="6042"/>
                  </a:cubicBezTo>
                  <a:cubicBezTo>
                    <a:pt x="21585" y="6268"/>
                    <a:pt x="21588" y="6495"/>
                    <a:pt x="21590" y="6722"/>
                  </a:cubicBezTo>
                  <a:cubicBezTo>
                    <a:pt x="21593" y="7175"/>
                    <a:pt x="21591" y="7628"/>
                    <a:pt x="21590" y="8081"/>
                  </a:cubicBezTo>
                  <a:cubicBezTo>
                    <a:pt x="21587" y="8988"/>
                    <a:pt x="21589" y="9894"/>
                    <a:pt x="21590" y="10800"/>
                  </a:cubicBezTo>
                  <a:cubicBezTo>
                    <a:pt x="21590" y="11707"/>
                    <a:pt x="21589" y="12613"/>
                    <a:pt x="21590" y="13519"/>
                  </a:cubicBezTo>
                  <a:cubicBezTo>
                    <a:pt x="21590" y="13972"/>
                    <a:pt x="21591" y="14426"/>
                    <a:pt x="21590" y="14879"/>
                  </a:cubicBezTo>
                  <a:cubicBezTo>
                    <a:pt x="21589" y="15105"/>
                    <a:pt x="21588" y="15332"/>
                    <a:pt x="21590" y="15559"/>
                  </a:cubicBezTo>
                  <a:cubicBezTo>
                    <a:pt x="21591" y="15672"/>
                    <a:pt x="21592" y="15785"/>
                    <a:pt x="21590" y="15898"/>
                  </a:cubicBezTo>
                  <a:cubicBezTo>
                    <a:pt x="21588" y="16012"/>
                    <a:pt x="21581" y="16129"/>
                    <a:pt x="21510" y="16224"/>
                  </a:cubicBezTo>
                  <a:cubicBezTo>
                    <a:pt x="21449" y="16307"/>
                    <a:pt x="21350" y="16359"/>
                    <a:pt x="21253" y="16408"/>
                  </a:cubicBezTo>
                  <a:cubicBezTo>
                    <a:pt x="21140" y="16465"/>
                    <a:pt x="21028" y="16522"/>
                    <a:pt x="20915" y="16578"/>
                  </a:cubicBezTo>
                  <a:cubicBezTo>
                    <a:pt x="20690" y="16691"/>
                    <a:pt x="20466" y="16805"/>
                    <a:pt x="20241" y="16918"/>
                  </a:cubicBezTo>
                  <a:cubicBezTo>
                    <a:pt x="19791" y="17145"/>
                    <a:pt x="19341" y="17371"/>
                    <a:pt x="18892" y="17598"/>
                  </a:cubicBezTo>
                  <a:cubicBezTo>
                    <a:pt x="17992" y="18051"/>
                    <a:pt x="17093" y="18504"/>
                    <a:pt x="16193" y="18957"/>
                  </a:cubicBezTo>
                  <a:cubicBezTo>
                    <a:pt x="15294" y="19410"/>
                    <a:pt x="14393" y="19862"/>
                    <a:pt x="13495" y="20317"/>
                  </a:cubicBezTo>
                  <a:cubicBezTo>
                    <a:pt x="13046" y="20544"/>
                    <a:pt x="12597" y="20772"/>
                    <a:pt x="12146" y="20997"/>
                  </a:cubicBezTo>
                  <a:cubicBezTo>
                    <a:pt x="11920" y="21109"/>
                    <a:pt x="11694" y="21221"/>
                    <a:pt x="11471" y="21336"/>
                  </a:cubicBezTo>
                  <a:cubicBezTo>
                    <a:pt x="11359" y="21394"/>
                    <a:pt x="11248" y="21453"/>
                    <a:pt x="11134" y="21506"/>
                  </a:cubicBezTo>
                  <a:cubicBezTo>
                    <a:pt x="11028" y="21555"/>
                    <a:pt x="10916" y="21600"/>
                    <a:pt x="10796" y="21600"/>
                  </a:cubicBezTo>
                  <a:cubicBezTo>
                    <a:pt x="10676" y="21600"/>
                    <a:pt x="10565" y="21555"/>
                    <a:pt x="10459" y="21506"/>
                  </a:cubicBezTo>
                  <a:cubicBezTo>
                    <a:pt x="10344" y="21453"/>
                    <a:pt x="10234" y="21394"/>
                    <a:pt x="10122" y="21336"/>
                  </a:cubicBezTo>
                  <a:cubicBezTo>
                    <a:pt x="9899" y="21221"/>
                    <a:pt x="9673" y="21109"/>
                    <a:pt x="9447" y="20997"/>
                  </a:cubicBezTo>
                  <a:cubicBezTo>
                    <a:pt x="8996" y="20772"/>
                    <a:pt x="8547" y="20544"/>
                    <a:pt x="8098" y="20317"/>
                  </a:cubicBezTo>
                  <a:cubicBezTo>
                    <a:pt x="7199" y="19863"/>
                    <a:pt x="6299" y="19411"/>
                    <a:pt x="5400" y="18957"/>
                  </a:cubicBezTo>
                  <a:cubicBezTo>
                    <a:pt x="4500" y="18504"/>
                    <a:pt x="3602" y="18049"/>
                    <a:pt x="2701" y="17598"/>
                  </a:cubicBezTo>
                  <a:cubicBezTo>
                    <a:pt x="2251" y="17372"/>
                    <a:pt x="1800" y="17147"/>
                    <a:pt x="1352" y="16918"/>
                  </a:cubicBezTo>
                  <a:cubicBezTo>
                    <a:pt x="1128" y="16804"/>
                    <a:pt x="905" y="16688"/>
                    <a:pt x="678" y="16578"/>
                  </a:cubicBezTo>
                  <a:cubicBezTo>
                    <a:pt x="564" y="16523"/>
                    <a:pt x="450" y="16469"/>
                    <a:pt x="340" y="16408"/>
                  </a:cubicBezTo>
                  <a:cubicBezTo>
                    <a:pt x="240" y="16352"/>
                    <a:pt x="142" y="16288"/>
                    <a:pt x="82" y="16197"/>
                  </a:cubicBezTo>
                  <a:cubicBezTo>
                    <a:pt x="23" y="16107"/>
                    <a:pt x="9" y="16002"/>
                    <a:pt x="3" y="15898"/>
                  </a:cubicBezTo>
                  <a:cubicBezTo>
                    <a:pt x="-3" y="15785"/>
                    <a:pt x="1" y="15672"/>
                    <a:pt x="3" y="15559"/>
                  </a:cubicBezTo>
                  <a:cubicBezTo>
                    <a:pt x="7" y="15332"/>
                    <a:pt x="5" y="15105"/>
                    <a:pt x="3" y="14879"/>
                  </a:cubicBezTo>
                  <a:cubicBezTo>
                    <a:pt x="0" y="14426"/>
                    <a:pt x="2" y="13972"/>
                    <a:pt x="3" y="13519"/>
                  </a:cubicBezTo>
                  <a:cubicBezTo>
                    <a:pt x="5" y="12613"/>
                    <a:pt x="4" y="11707"/>
                    <a:pt x="3" y="10800"/>
                  </a:cubicBezTo>
                  <a:cubicBezTo>
                    <a:pt x="3" y="9894"/>
                    <a:pt x="3" y="8988"/>
                    <a:pt x="3" y="8081"/>
                  </a:cubicBezTo>
                  <a:cubicBezTo>
                    <a:pt x="3" y="7628"/>
                    <a:pt x="3" y="7175"/>
                    <a:pt x="3" y="6722"/>
                  </a:cubicBezTo>
                  <a:cubicBezTo>
                    <a:pt x="3" y="6495"/>
                    <a:pt x="4" y="6268"/>
                    <a:pt x="3" y="6042"/>
                  </a:cubicBezTo>
                  <a:cubicBezTo>
                    <a:pt x="3" y="5929"/>
                    <a:pt x="2" y="5815"/>
                    <a:pt x="3" y="5702"/>
                  </a:cubicBezTo>
                  <a:cubicBezTo>
                    <a:pt x="4" y="5586"/>
                    <a:pt x="9" y="5466"/>
                    <a:pt x="82" y="5369"/>
                  </a:cubicBezTo>
                  <a:cubicBezTo>
                    <a:pt x="144" y="5289"/>
                    <a:pt x="244" y="5240"/>
                    <a:pt x="340" y="5192"/>
                  </a:cubicBezTo>
                  <a:cubicBezTo>
                    <a:pt x="453" y="5136"/>
                    <a:pt x="565" y="5079"/>
                    <a:pt x="678" y="5022"/>
                  </a:cubicBezTo>
                  <a:cubicBezTo>
                    <a:pt x="902" y="4908"/>
                    <a:pt x="1127" y="4795"/>
                    <a:pt x="1352" y="4682"/>
                  </a:cubicBezTo>
                  <a:cubicBezTo>
                    <a:pt x="1802" y="4456"/>
                    <a:pt x="2252" y="4229"/>
                    <a:pt x="2701" y="4003"/>
                  </a:cubicBezTo>
                  <a:cubicBezTo>
                    <a:pt x="3601" y="3549"/>
                    <a:pt x="4500" y="3096"/>
                    <a:pt x="5400" y="2643"/>
                  </a:cubicBezTo>
                  <a:cubicBezTo>
                    <a:pt x="6299" y="2190"/>
                    <a:pt x="7199" y="1738"/>
                    <a:pt x="8098" y="1284"/>
                  </a:cubicBezTo>
                  <a:cubicBezTo>
                    <a:pt x="8547" y="1056"/>
                    <a:pt x="8996" y="829"/>
                    <a:pt x="9447" y="604"/>
                  </a:cubicBezTo>
                  <a:cubicBezTo>
                    <a:pt x="9673" y="491"/>
                    <a:pt x="9899" y="380"/>
                    <a:pt x="10122" y="264"/>
                  </a:cubicBezTo>
                  <a:cubicBezTo>
                    <a:pt x="10234" y="206"/>
                    <a:pt x="10345" y="147"/>
                    <a:pt x="10459" y="94"/>
                  </a:cubicBezTo>
                  <a:cubicBezTo>
                    <a:pt x="10565" y="45"/>
                    <a:pt x="10676" y="0"/>
                    <a:pt x="10796" y="0"/>
                  </a:cubicBezTo>
                  <a:close/>
                </a:path>
              </a:pathLst>
            </a:custGeom>
            <a:noFill/>
            <a:ln w="12700" cap="flat">
              <a:solidFill>
                <a:srgbClr val="0070C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algn="ctr" defTabSz="821531" hangingPunct="0">
                <a:defRPr sz="3000">
                  <a:solidFill>
                    <a:srgbClr val="FFFFFF"/>
                  </a:solidFill>
                  <a:latin typeface="Helvetica Neue Medium"/>
                  <a:ea typeface="Helvetica Neue Medium"/>
                  <a:cs typeface="Helvetica Neue Medium"/>
                  <a:sym typeface="Helvetica Neue Medium"/>
                </a:defRPr>
              </a:pPr>
              <a:endParaRPr lang="en-US" sz="3000" kern="0" dirty="0">
                <a:solidFill>
                  <a:srgbClr val="FFFFFF"/>
                </a:solidFill>
                <a:latin typeface="Calibri" panose="020F0502020204030204" pitchFamily="34" charset="0"/>
                <a:ea typeface="Tahoma" panose="020B0604030504040204" pitchFamily="34" charset="0"/>
                <a:cs typeface="Tahoma" panose="020B0604030504040204" pitchFamily="34" charset="0"/>
                <a:sym typeface="Helvetica Neue Medium"/>
              </a:endParaRPr>
            </a:p>
          </p:txBody>
        </p:sp>
        <p:sp>
          <p:nvSpPr>
            <p:cNvPr id="787" name="Polígono"/>
            <p:cNvSpPr/>
            <p:nvPr/>
          </p:nvSpPr>
          <p:spPr>
            <a:xfrm rot="16200000">
              <a:off x="469646" y="329599"/>
              <a:ext cx="567701" cy="65552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215D66"/>
            </a:solidFill>
            <a:ln w="12700" cap="flat">
              <a:noFill/>
              <a:miter lim="400000"/>
            </a:ln>
            <a:effectLst/>
          </p:spPr>
          <p:txBody>
            <a:bodyPr wrap="square" lIns="71437" tIns="71437" rIns="71437" bIns="71437" numCol="1" anchor="ctr">
              <a:noAutofit/>
            </a:bodyPr>
            <a:lstStyle/>
            <a:p>
              <a:pPr algn="ctr" defTabSz="821531" hangingPunct="0">
                <a:defRPr sz="3000">
                  <a:solidFill>
                    <a:srgbClr val="FFFFFF"/>
                  </a:solidFill>
                  <a:latin typeface="Helvetica Neue Medium"/>
                  <a:ea typeface="Helvetica Neue Medium"/>
                  <a:cs typeface="Helvetica Neue Medium"/>
                  <a:sym typeface="Helvetica Neue Medium"/>
                </a:defRPr>
              </a:pPr>
              <a:endParaRPr lang="en-US" sz="3000" kern="0" dirty="0">
                <a:solidFill>
                  <a:srgbClr val="FFFFFF"/>
                </a:solidFill>
                <a:latin typeface="Calibri" panose="020F0502020204030204" pitchFamily="34" charset="0"/>
                <a:ea typeface="Tahoma" panose="020B0604030504040204" pitchFamily="34" charset="0"/>
                <a:cs typeface="Tahoma" panose="020B0604030504040204" pitchFamily="34" charset="0"/>
                <a:sym typeface="Helvetica Neue Medium"/>
              </a:endParaRPr>
            </a:p>
          </p:txBody>
        </p:sp>
      </p:grpSp>
      <p:sp>
        <p:nvSpPr>
          <p:cNvPr id="789" name="Figura"/>
          <p:cNvSpPr/>
          <p:nvPr/>
        </p:nvSpPr>
        <p:spPr>
          <a:xfrm rot="16200000">
            <a:off x="8277839" y="2640047"/>
            <a:ext cx="8224769" cy="9427583"/>
          </a:xfrm>
          <a:custGeom>
            <a:avLst/>
            <a:gdLst/>
            <a:ahLst/>
            <a:cxnLst>
              <a:cxn ang="0">
                <a:pos x="wd2" y="hd2"/>
              </a:cxn>
              <a:cxn ang="5400000">
                <a:pos x="wd2" y="hd2"/>
              </a:cxn>
              <a:cxn ang="10800000">
                <a:pos x="wd2" y="hd2"/>
              </a:cxn>
              <a:cxn ang="16200000">
                <a:pos x="wd2" y="hd2"/>
              </a:cxn>
            </a:cxnLst>
            <a:rect l="0" t="0" r="r" b="b"/>
            <a:pathLst>
              <a:path w="21594" h="21600" extrusionOk="0">
                <a:moveTo>
                  <a:pt x="10796" y="0"/>
                </a:moveTo>
                <a:cubicBezTo>
                  <a:pt x="10917" y="0"/>
                  <a:pt x="11028" y="45"/>
                  <a:pt x="11134" y="94"/>
                </a:cubicBezTo>
                <a:cubicBezTo>
                  <a:pt x="11248" y="147"/>
                  <a:pt x="11359" y="206"/>
                  <a:pt x="11471" y="264"/>
                </a:cubicBezTo>
                <a:cubicBezTo>
                  <a:pt x="11694" y="380"/>
                  <a:pt x="11920" y="491"/>
                  <a:pt x="12146" y="604"/>
                </a:cubicBezTo>
                <a:cubicBezTo>
                  <a:pt x="12596" y="829"/>
                  <a:pt x="13045" y="1056"/>
                  <a:pt x="13495" y="1284"/>
                </a:cubicBezTo>
                <a:cubicBezTo>
                  <a:pt x="14394" y="1738"/>
                  <a:pt x="15294" y="2190"/>
                  <a:pt x="16193" y="2643"/>
                </a:cubicBezTo>
                <a:cubicBezTo>
                  <a:pt x="17093" y="3096"/>
                  <a:pt x="17991" y="3551"/>
                  <a:pt x="18892" y="4003"/>
                </a:cubicBezTo>
                <a:cubicBezTo>
                  <a:pt x="19342" y="4228"/>
                  <a:pt x="19793" y="4453"/>
                  <a:pt x="20241" y="4682"/>
                </a:cubicBezTo>
                <a:cubicBezTo>
                  <a:pt x="20465" y="4797"/>
                  <a:pt x="20688" y="4913"/>
                  <a:pt x="20915" y="5022"/>
                </a:cubicBezTo>
                <a:cubicBezTo>
                  <a:pt x="21029" y="5077"/>
                  <a:pt x="21144" y="5130"/>
                  <a:pt x="21253" y="5192"/>
                </a:cubicBezTo>
                <a:cubicBezTo>
                  <a:pt x="21354" y="5250"/>
                  <a:pt x="21451" y="5318"/>
                  <a:pt x="21511" y="5410"/>
                </a:cubicBezTo>
                <a:cubicBezTo>
                  <a:pt x="21567" y="5499"/>
                  <a:pt x="21584" y="5601"/>
                  <a:pt x="21590" y="5702"/>
                </a:cubicBezTo>
                <a:cubicBezTo>
                  <a:pt x="21597" y="5815"/>
                  <a:pt x="21592" y="5929"/>
                  <a:pt x="21590" y="6042"/>
                </a:cubicBezTo>
                <a:cubicBezTo>
                  <a:pt x="21585" y="6268"/>
                  <a:pt x="21588" y="6495"/>
                  <a:pt x="21590" y="6722"/>
                </a:cubicBezTo>
                <a:cubicBezTo>
                  <a:pt x="21593" y="7175"/>
                  <a:pt x="21591" y="7628"/>
                  <a:pt x="21590" y="8081"/>
                </a:cubicBezTo>
                <a:cubicBezTo>
                  <a:pt x="21587" y="8988"/>
                  <a:pt x="21589" y="9894"/>
                  <a:pt x="21590" y="10800"/>
                </a:cubicBezTo>
                <a:cubicBezTo>
                  <a:pt x="21590" y="11707"/>
                  <a:pt x="21589" y="12613"/>
                  <a:pt x="21590" y="13519"/>
                </a:cubicBezTo>
                <a:cubicBezTo>
                  <a:pt x="21590" y="13972"/>
                  <a:pt x="21591" y="14426"/>
                  <a:pt x="21590" y="14879"/>
                </a:cubicBezTo>
                <a:cubicBezTo>
                  <a:pt x="21589" y="15105"/>
                  <a:pt x="21588" y="15332"/>
                  <a:pt x="21590" y="15559"/>
                </a:cubicBezTo>
                <a:cubicBezTo>
                  <a:pt x="21591" y="15672"/>
                  <a:pt x="21592" y="15785"/>
                  <a:pt x="21590" y="15898"/>
                </a:cubicBezTo>
                <a:cubicBezTo>
                  <a:pt x="21588" y="16012"/>
                  <a:pt x="21581" y="16129"/>
                  <a:pt x="21510" y="16224"/>
                </a:cubicBezTo>
                <a:cubicBezTo>
                  <a:pt x="21449" y="16307"/>
                  <a:pt x="21350" y="16359"/>
                  <a:pt x="21253" y="16408"/>
                </a:cubicBezTo>
                <a:cubicBezTo>
                  <a:pt x="21140" y="16465"/>
                  <a:pt x="21028" y="16522"/>
                  <a:pt x="20915" y="16578"/>
                </a:cubicBezTo>
                <a:cubicBezTo>
                  <a:pt x="20690" y="16691"/>
                  <a:pt x="20466" y="16805"/>
                  <a:pt x="20241" y="16918"/>
                </a:cubicBezTo>
                <a:cubicBezTo>
                  <a:pt x="19791" y="17145"/>
                  <a:pt x="19341" y="17371"/>
                  <a:pt x="18892" y="17598"/>
                </a:cubicBezTo>
                <a:cubicBezTo>
                  <a:pt x="17992" y="18051"/>
                  <a:pt x="17093" y="18504"/>
                  <a:pt x="16193" y="18957"/>
                </a:cubicBezTo>
                <a:cubicBezTo>
                  <a:pt x="15294" y="19410"/>
                  <a:pt x="14393" y="19862"/>
                  <a:pt x="13495" y="20317"/>
                </a:cubicBezTo>
                <a:cubicBezTo>
                  <a:pt x="13046" y="20544"/>
                  <a:pt x="12597" y="20772"/>
                  <a:pt x="12146" y="20997"/>
                </a:cubicBezTo>
                <a:cubicBezTo>
                  <a:pt x="11920" y="21109"/>
                  <a:pt x="11694" y="21221"/>
                  <a:pt x="11471" y="21336"/>
                </a:cubicBezTo>
                <a:cubicBezTo>
                  <a:pt x="11359" y="21394"/>
                  <a:pt x="11248" y="21453"/>
                  <a:pt x="11134" y="21506"/>
                </a:cubicBezTo>
                <a:cubicBezTo>
                  <a:pt x="11028" y="21555"/>
                  <a:pt x="10916" y="21600"/>
                  <a:pt x="10796" y="21600"/>
                </a:cubicBezTo>
                <a:cubicBezTo>
                  <a:pt x="10676" y="21600"/>
                  <a:pt x="10565" y="21555"/>
                  <a:pt x="10459" y="21506"/>
                </a:cubicBezTo>
                <a:cubicBezTo>
                  <a:pt x="10344" y="21453"/>
                  <a:pt x="10234" y="21394"/>
                  <a:pt x="10122" y="21336"/>
                </a:cubicBezTo>
                <a:cubicBezTo>
                  <a:pt x="9899" y="21221"/>
                  <a:pt x="9673" y="21109"/>
                  <a:pt x="9447" y="20997"/>
                </a:cubicBezTo>
                <a:cubicBezTo>
                  <a:pt x="8996" y="20772"/>
                  <a:pt x="8547" y="20544"/>
                  <a:pt x="8098" y="20317"/>
                </a:cubicBezTo>
                <a:cubicBezTo>
                  <a:pt x="7199" y="19863"/>
                  <a:pt x="6299" y="19411"/>
                  <a:pt x="5400" y="18957"/>
                </a:cubicBezTo>
                <a:cubicBezTo>
                  <a:pt x="4500" y="18504"/>
                  <a:pt x="3602" y="18049"/>
                  <a:pt x="2701" y="17598"/>
                </a:cubicBezTo>
                <a:cubicBezTo>
                  <a:pt x="2251" y="17372"/>
                  <a:pt x="1800" y="17147"/>
                  <a:pt x="1352" y="16918"/>
                </a:cubicBezTo>
                <a:cubicBezTo>
                  <a:pt x="1128" y="16804"/>
                  <a:pt x="905" y="16688"/>
                  <a:pt x="678" y="16578"/>
                </a:cubicBezTo>
                <a:cubicBezTo>
                  <a:pt x="564" y="16523"/>
                  <a:pt x="450" y="16469"/>
                  <a:pt x="340" y="16408"/>
                </a:cubicBezTo>
                <a:cubicBezTo>
                  <a:pt x="240" y="16352"/>
                  <a:pt x="142" y="16288"/>
                  <a:pt x="82" y="16197"/>
                </a:cubicBezTo>
                <a:cubicBezTo>
                  <a:pt x="23" y="16107"/>
                  <a:pt x="9" y="16002"/>
                  <a:pt x="3" y="15898"/>
                </a:cubicBezTo>
                <a:cubicBezTo>
                  <a:pt x="-3" y="15785"/>
                  <a:pt x="1" y="15672"/>
                  <a:pt x="3" y="15559"/>
                </a:cubicBezTo>
                <a:cubicBezTo>
                  <a:pt x="7" y="15332"/>
                  <a:pt x="5" y="15105"/>
                  <a:pt x="3" y="14879"/>
                </a:cubicBezTo>
                <a:cubicBezTo>
                  <a:pt x="0" y="14426"/>
                  <a:pt x="2" y="13972"/>
                  <a:pt x="3" y="13519"/>
                </a:cubicBezTo>
                <a:cubicBezTo>
                  <a:pt x="5" y="12613"/>
                  <a:pt x="4" y="11707"/>
                  <a:pt x="3" y="10800"/>
                </a:cubicBezTo>
                <a:cubicBezTo>
                  <a:pt x="3" y="9894"/>
                  <a:pt x="3" y="8988"/>
                  <a:pt x="3" y="8081"/>
                </a:cubicBezTo>
                <a:cubicBezTo>
                  <a:pt x="3" y="7628"/>
                  <a:pt x="3" y="7175"/>
                  <a:pt x="3" y="6722"/>
                </a:cubicBezTo>
                <a:cubicBezTo>
                  <a:pt x="3" y="6495"/>
                  <a:pt x="4" y="6268"/>
                  <a:pt x="3" y="6042"/>
                </a:cubicBezTo>
                <a:cubicBezTo>
                  <a:pt x="3" y="5929"/>
                  <a:pt x="2" y="5815"/>
                  <a:pt x="3" y="5702"/>
                </a:cubicBezTo>
                <a:cubicBezTo>
                  <a:pt x="4" y="5586"/>
                  <a:pt x="9" y="5466"/>
                  <a:pt x="82" y="5369"/>
                </a:cubicBezTo>
                <a:cubicBezTo>
                  <a:pt x="144" y="5289"/>
                  <a:pt x="244" y="5240"/>
                  <a:pt x="340" y="5192"/>
                </a:cubicBezTo>
                <a:cubicBezTo>
                  <a:pt x="453" y="5136"/>
                  <a:pt x="565" y="5079"/>
                  <a:pt x="678" y="5022"/>
                </a:cubicBezTo>
                <a:cubicBezTo>
                  <a:pt x="902" y="4908"/>
                  <a:pt x="1127" y="4795"/>
                  <a:pt x="1352" y="4682"/>
                </a:cubicBezTo>
                <a:cubicBezTo>
                  <a:pt x="1802" y="4456"/>
                  <a:pt x="2252" y="4229"/>
                  <a:pt x="2701" y="4003"/>
                </a:cubicBezTo>
                <a:cubicBezTo>
                  <a:pt x="3601" y="3549"/>
                  <a:pt x="4500" y="3096"/>
                  <a:pt x="5400" y="2643"/>
                </a:cubicBezTo>
                <a:cubicBezTo>
                  <a:pt x="6299" y="2190"/>
                  <a:pt x="7199" y="1738"/>
                  <a:pt x="8098" y="1284"/>
                </a:cubicBezTo>
                <a:cubicBezTo>
                  <a:pt x="8547" y="1056"/>
                  <a:pt x="8996" y="829"/>
                  <a:pt x="9447" y="604"/>
                </a:cubicBezTo>
                <a:cubicBezTo>
                  <a:pt x="9673" y="491"/>
                  <a:pt x="9899" y="380"/>
                  <a:pt x="10122" y="264"/>
                </a:cubicBezTo>
                <a:cubicBezTo>
                  <a:pt x="10234" y="206"/>
                  <a:pt x="10345" y="147"/>
                  <a:pt x="10459" y="94"/>
                </a:cubicBezTo>
                <a:cubicBezTo>
                  <a:pt x="10565" y="45"/>
                  <a:pt x="10676" y="0"/>
                  <a:pt x="10796" y="0"/>
                </a:cubicBezTo>
                <a:close/>
              </a:path>
            </a:pathLst>
          </a:custGeom>
          <a:noFill/>
          <a:ln w="25400" cap="flat">
            <a:solidFill>
              <a:srgbClr val="00B0F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algn="ctr" defTabSz="821531" hangingPunct="0">
              <a:defRPr sz="3000">
                <a:solidFill>
                  <a:srgbClr val="FFFFFF"/>
                </a:solidFill>
                <a:latin typeface="Helvetica Neue Medium"/>
                <a:ea typeface="Helvetica Neue Medium"/>
                <a:cs typeface="Helvetica Neue Medium"/>
                <a:sym typeface="Helvetica Neue Medium"/>
              </a:defRPr>
            </a:pPr>
            <a:endParaRPr lang="en-US" sz="3000" kern="0" dirty="0">
              <a:solidFill>
                <a:srgbClr val="FFFFFF"/>
              </a:solidFill>
              <a:latin typeface="Tahoma" panose="020B0604030504040204" pitchFamily="34" charset="0"/>
              <a:ea typeface="Tahoma" panose="020B0604030504040204" pitchFamily="34" charset="0"/>
              <a:cs typeface="Tahoma" panose="020B0604030504040204" pitchFamily="34" charset="0"/>
              <a:sym typeface="Helvetica Neue Medium"/>
            </a:endParaRPr>
          </a:p>
        </p:txBody>
      </p:sp>
      <p:sp>
        <p:nvSpPr>
          <p:cNvPr id="790" name="Figura"/>
          <p:cNvSpPr/>
          <p:nvPr/>
        </p:nvSpPr>
        <p:spPr>
          <a:xfrm rot="16200000">
            <a:off x="5430963" y="5415498"/>
            <a:ext cx="6999418" cy="8023033"/>
          </a:xfrm>
          <a:custGeom>
            <a:avLst/>
            <a:gdLst/>
            <a:ahLst/>
            <a:cxnLst>
              <a:cxn ang="0">
                <a:pos x="wd2" y="hd2"/>
              </a:cxn>
              <a:cxn ang="5400000">
                <a:pos x="wd2" y="hd2"/>
              </a:cxn>
              <a:cxn ang="10800000">
                <a:pos x="wd2" y="hd2"/>
              </a:cxn>
              <a:cxn ang="16200000">
                <a:pos x="wd2" y="hd2"/>
              </a:cxn>
            </a:cxnLst>
            <a:rect l="0" t="0" r="r" b="b"/>
            <a:pathLst>
              <a:path w="21594" h="21600" extrusionOk="0">
                <a:moveTo>
                  <a:pt x="10796" y="0"/>
                </a:moveTo>
                <a:cubicBezTo>
                  <a:pt x="10917" y="0"/>
                  <a:pt x="11028" y="45"/>
                  <a:pt x="11134" y="94"/>
                </a:cubicBezTo>
                <a:cubicBezTo>
                  <a:pt x="11248" y="147"/>
                  <a:pt x="11359" y="206"/>
                  <a:pt x="11471" y="264"/>
                </a:cubicBezTo>
                <a:cubicBezTo>
                  <a:pt x="11694" y="380"/>
                  <a:pt x="11920" y="491"/>
                  <a:pt x="12146" y="604"/>
                </a:cubicBezTo>
                <a:cubicBezTo>
                  <a:pt x="12596" y="829"/>
                  <a:pt x="13045" y="1056"/>
                  <a:pt x="13495" y="1284"/>
                </a:cubicBezTo>
                <a:cubicBezTo>
                  <a:pt x="14394" y="1738"/>
                  <a:pt x="15294" y="2190"/>
                  <a:pt x="16193" y="2643"/>
                </a:cubicBezTo>
                <a:cubicBezTo>
                  <a:pt x="17093" y="3096"/>
                  <a:pt x="17991" y="3551"/>
                  <a:pt x="18892" y="4003"/>
                </a:cubicBezTo>
                <a:cubicBezTo>
                  <a:pt x="19342" y="4228"/>
                  <a:pt x="19793" y="4453"/>
                  <a:pt x="20241" y="4682"/>
                </a:cubicBezTo>
                <a:cubicBezTo>
                  <a:pt x="20465" y="4797"/>
                  <a:pt x="20688" y="4913"/>
                  <a:pt x="20915" y="5022"/>
                </a:cubicBezTo>
                <a:cubicBezTo>
                  <a:pt x="21029" y="5077"/>
                  <a:pt x="21144" y="5130"/>
                  <a:pt x="21253" y="5192"/>
                </a:cubicBezTo>
                <a:cubicBezTo>
                  <a:pt x="21354" y="5250"/>
                  <a:pt x="21451" y="5318"/>
                  <a:pt x="21511" y="5410"/>
                </a:cubicBezTo>
                <a:cubicBezTo>
                  <a:pt x="21567" y="5499"/>
                  <a:pt x="21584" y="5601"/>
                  <a:pt x="21590" y="5702"/>
                </a:cubicBezTo>
                <a:cubicBezTo>
                  <a:pt x="21597" y="5815"/>
                  <a:pt x="21592" y="5929"/>
                  <a:pt x="21590" y="6042"/>
                </a:cubicBezTo>
                <a:cubicBezTo>
                  <a:pt x="21585" y="6268"/>
                  <a:pt x="21588" y="6495"/>
                  <a:pt x="21590" y="6722"/>
                </a:cubicBezTo>
                <a:cubicBezTo>
                  <a:pt x="21593" y="7175"/>
                  <a:pt x="21591" y="7628"/>
                  <a:pt x="21590" y="8081"/>
                </a:cubicBezTo>
                <a:cubicBezTo>
                  <a:pt x="21587" y="8988"/>
                  <a:pt x="21589" y="9894"/>
                  <a:pt x="21590" y="10800"/>
                </a:cubicBezTo>
                <a:cubicBezTo>
                  <a:pt x="21590" y="11707"/>
                  <a:pt x="21589" y="12613"/>
                  <a:pt x="21590" y="13519"/>
                </a:cubicBezTo>
                <a:cubicBezTo>
                  <a:pt x="21590" y="13972"/>
                  <a:pt x="21591" y="14426"/>
                  <a:pt x="21590" y="14879"/>
                </a:cubicBezTo>
                <a:cubicBezTo>
                  <a:pt x="21589" y="15105"/>
                  <a:pt x="21588" y="15332"/>
                  <a:pt x="21590" y="15559"/>
                </a:cubicBezTo>
                <a:cubicBezTo>
                  <a:pt x="21591" y="15672"/>
                  <a:pt x="21592" y="15785"/>
                  <a:pt x="21590" y="15898"/>
                </a:cubicBezTo>
                <a:cubicBezTo>
                  <a:pt x="21588" y="16012"/>
                  <a:pt x="21581" y="16129"/>
                  <a:pt x="21510" y="16224"/>
                </a:cubicBezTo>
                <a:cubicBezTo>
                  <a:pt x="21449" y="16307"/>
                  <a:pt x="21350" y="16359"/>
                  <a:pt x="21253" y="16408"/>
                </a:cubicBezTo>
                <a:cubicBezTo>
                  <a:pt x="21140" y="16465"/>
                  <a:pt x="21028" y="16522"/>
                  <a:pt x="20915" y="16578"/>
                </a:cubicBezTo>
                <a:cubicBezTo>
                  <a:pt x="20690" y="16691"/>
                  <a:pt x="20466" y="16805"/>
                  <a:pt x="20241" y="16918"/>
                </a:cubicBezTo>
                <a:cubicBezTo>
                  <a:pt x="19791" y="17145"/>
                  <a:pt x="19341" y="17371"/>
                  <a:pt x="18892" y="17598"/>
                </a:cubicBezTo>
                <a:cubicBezTo>
                  <a:pt x="17992" y="18051"/>
                  <a:pt x="17093" y="18504"/>
                  <a:pt x="16193" y="18957"/>
                </a:cubicBezTo>
                <a:cubicBezTo>
                  <a:pt x="15294" y="19410"/>
                  <a:pt x="14393" y="19862"/>
                  <a:pt x="13495" y="20317"/>
                </a:cubicBezTo>
                <a:cubicBezTo>
                  <a:pt x="13046" y="20544"/>
                  <a:pt x="12597" y="20772"/>
                  <a:pt x="12146" y="20997"/>
                </a:cubicBezTo>
                <a:cubicBezTo>
                  <a:pt x="11920" y="21109"/>
                  <a:pt x="11694" y="21221"/>
                  <a:pt x="11471" y="21336"/>
                </a:cubicBezTo>
                <a:cubicBezTo>
                  <a:pt x="11359" y="21394"/>
                  <a:pt x="11248" y="21453"/>
                  <a:pt x="11134" y="21506"/>
                </a:cubicBezTo>
                <a:cubicBezTo>
                  <a:pt x="11028" y="21555"/>
                  <a:pt x="10916" y="21600"/>
                  <a:pt x="10796" y="21600"/>
                </a:cubicBezTo>
                <a:cubicBezTo>
                  <a:pt x="10677" y="21600"/>
                  <a:pt x="10565" y="21555"/>
                  <a:pt x="10459" y="21506"/>
                </a:cubicBezTo>
                <a:cubicBezTo>
                  <a:pt x="10344" y="21453"/>
                  <a:pt x="10234" y="21394"/>
                  <a:pt x="10122" y="21336"/>
                </a:cubicBezTo>
                <a:cubicBezTo>
                  <a:pt x="9899" y="21221"/>
                  <a:pt x="9673" y="21109"/>
                  <a:pt x="9447" y="20997"/>
                </a:cubicBezTo>
                <a:cubicBezTo>
                  <a:pt x="8996" y="20772"/>
                  <a:pt x="8547" y="20544"/>
                  <a:pt x="8098" y="20317"/>
                </a:cubicBezTo>
                <a:cubicBezTo>
                  <a:pt x="7199" y="19863"/>
                  <a:pt x="6299" y="19411"/>
                  <a:pt x="5400" y="18957"/>
                </a:cubicBezTo>
                <a:cubicBezTo>
                  <a:pt x="4500" y="18504"/>
                  <a:pt x="3602" y="18049"/>
                  <a:pt x="2701" y="17598"/>
                </a:cubicBezTo>
                <a:cubicBezTo>
                  <a:pt x="2251" y="17372"/>
                  <a:pt x="1800" y="17147"/>
                  <a:pt x="1352" y="16918"/>
                </a:cubicBezTo>
                <a:cubicBezTo>
                  <a:pt x="1128" y="16804"/>
                  <a:pt x="905" y="16688"/>
                  <a:pt x="678" y="16578"/>
                </a:cubicBezTo>
                <a:cubicBezTo>
                  <a:pt x="564" y="16523"/>
                  <a:pt x="450" y="16469"/>
                  <a:pt x="340" y="16408"/>
                </a:cubicBezTo>
                <a:cubicBezTo>
                  <a:pt x="240" y="16352"/>
                  <a:pt x="142" y="16288"/>
                  <a:pt x="82" y="16197"/>
                </a:cubicBezTo>
                <a:cubicBezTo>
                  <a:pt x="23" y="16107"/>
                  <a:pt x="9" y="16002"/>
                  <a:pt x="3" y="15898"/>
                </a:cubicBezTo>
                <a:cubicBezTo>
                  <a:pt x="-3" y="15785"/>
                  <a:pt x="1" y="15672"/>
                  <a:pt x="3" y="15559"/>
                </a:cubicBezTo>
                <a:cubicBezTo>
                  <a:pt x="7" y="15332"/>
                  <a:pt x="5" y="15105"/>
                  <a:pt x="3" y="14879"/>
                </a:cubicBezTo>
                <a:cubicBezTo>
                  <a:pt x="0" y="14426"/>
                  <a:pt x="2" y="13972"/>
                  <a:pt x="3" y="13519"/>
                </a:cubicBezTo>
                <a:cubicBezTo>
                  <a:pt x="5" y="12613"/>
                  <a:pt x="4" y="11707"/>
                  <a:pt x="3" y="10800"/>
                </a:cubicBezTo>
                <a:cubicBezTo>
                  <a:pt x="3" y="9894"/>
                  <a:pt x="3" y="8988"/>
                  <a:pt x="3" y="8081"/>
                </a:cubicBezTo>
                <a:cubicBezTo>
                  <a:pt x="3" y="7628"/>
                  <a:pt x="3" y="7175"/>
                  <a:pt x="3" y="6722"/>
                </a:cubicBezTo>
                <a:cubicBezTo>
                  <a:pt x="3" y="6495"/>
                  <a:pt x="4" y="6268"/>
                  <a:pt x="3" y="6042"/>
                </a:cubicBezTo>
                <a:cubicBezTo>
                  <a:pt x="3" y="5929"/>
                  <a:pt x="2" y="5815"/>
                  <a:pt x="3" y="5702"/>
                </a:cubicBezTo>
                <a:cubicBezTo>
                  <a:pt x="4" y="5586"/>
                  <a:pt x="9" y="5466"/>
                  <a:pt x="82" y="5369"/>
                </a:cubicBezTo>
                <a:cubicBezTo>
                  <a:pt x="144" y="5289"/>
                  <a:pt x="244" y="5240"/>
                  <a:pt x="340" y="5192"/>
                </a:cubicBezTo>
                <a:cubicBezTo>
                  <a:pt x="453" y="5136"/>
                  <a:pt x="565" y="5079"/>
                  <a:pt x="678" y="5022"/>
                </a:cubicBezTo>
                <a:cubicBezTo>
                  <a:pt x="902" y="4908"/>
                  <a:pt x="1127" y="4795"/>
                  <a:pt x="1352" y="4682"/>
                </a:cubicBezTo>
                <a:cubicBezTo>
                  <a:pt x="1802" y="4456"/>
                  <a:pt x="2252" y="4229"/>
                  <a:pt x="2701" y="4003"/>
                </a:cubicBezTo>
                <a:cubicBezTo>
                  <a:pt x="3601" y="3549"/>
                  <a:pt x="4500" y="3096"/>
                  <a:pt x="5400" y="2643"/>
                </a:cubicBezTo>
                <a:cubicBezTo>
                  <a:pt x="6299" y="2190"/>
                  <a:pt x="7199" y="1738"/>
                  <a:pt x="8098" y="1284"/>
                </a:cubicBezTo>
                <a:cubicBezTo>
                  <a:pt x="8547" y="1056"/>
                  <a:pt x="8996" y="829"/>
                  <a:pt x="9447" y="604"/>
                </a:cubicBezTo>
                <a:cubicBezTo>
                  <a:pt x="9673" y="491"/>
                  <a:pt x="9899" y="380"/>
                  <a:pt x="10122" y="264"/>
                </a:cubicBezTo>
                <a:cubicBezTo>
                  <a:pt x="10234" y="206"/>
                  <a:pt x="10345" y="147"/>
                  <a:pt x="10459" y="94"/>
                </a:cubicBezTo>
                <a:cubicBezTo>
                  <a:pt x="10565" y="45"/>
                  <a:pt x="10676" y="0"/>
                  <a:pt x="10796" y="0"/>
                </a:cubicBezTo>
                <a:close/>
              </a:path>
            </a:pathLst>
          </a:custGeom>
          <a:noFill/>
          <a:ln w="25400" cap="flat">
            <a:solidFill>
              <a:srgbClr val="3366FF"/>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algn="ctr" defTabSz="821531" hangingPunct="0">
              <a:defRPr sz="3000">
                <a:solidFill>
                  <a:srgbClr val="FFFFFF"/>
                </a:solidFill>
                <a:latin typeface="Helvetica Neue Medium"/>
                <a:ea typeface="Helvetica Neue Medium"/>
                <a:cs typeface="Helvetica Neue Medium"/>
                <a:sym typeface="Helvetica Neue Medium"/>
              </a:defRPr>
            </a:pPr>
            <a:endParaRPr lang="en-US" sz="3000" kern="0" dirty="0">
              <a:solidFill>
                <a:srgbClr val="FFFFFF"/>
              </a:solidFill>
              <a:latin typeface="Tahoma" panose="020B0604030504040204" pitchFamily="34" charset="0"/>
              <a:ea typeface="Tahoma" panose="020B0604030504040204" pitchFamily="34" charset="0"/>
              <a:cs typeface="Tahoma" panose="020B0604030504040204" pitchFamily="34" charset="0"/>
              <a:sym typeface="Helvetica Neue Medium"/>
            </a:endParaRPr>
          </a:p>
        </p:txBody>
      </p:sp>
      <p:sp>
        <p:nvSpPr>
          <p:cNvPr id="791" name="Figura"/>
          <p:cNvSpPr/>
          <p:nvPr/>
        </p:nvSpPr>
        <p:spPr>
          <a:xfrm rot="16200000">
            <a:off x="5489193" y="1510368"/>
            <a:ext cx="6999418" cy="8023033"/>
          </a:xfrm>
          <a:custGeom>
            <a:avLst/>
            <a:gdLst/>
            <a:ahLst/>
            <a:cxnLst>
              <a:cxn ang="0">
                <a:pos x="wd2" y="hd2"/>
              </a:cxn>
              <a:cxn ang="5400000">
                <a:pos x="wd2" y="hd2"/>
              </a:cxn>
              <a:cxn ang="10800000">
                <a:pos x="wd2" y="hd2"/>
              </a:cxn>
              <a:cxn ang="16200000">
                <a:pos x="wd2" y="hd2"/>
              </a:cxn>
            </a:cxnLst>
            <a:rect l="0" t="0" r="r" b="b"/>
            <a:pathLst>
              <a:path w="21594" h="21600" extrusionOk="0">
                <a:moveTo>
                  <a:pt x="10796" y="0"/>
                </a:moveTo>
                <a:cubicBezTo>
                  <a:pt x="10917" y="0"/>
                  <a:pt x="11028" y="45"/>
                  <a:pt x="11134" y="94"/>
                </a:cubicBezTo>
                <a:cubicBezTo>
                  <a:pt x="11248" y="147"/>
                  <a:pt x="11359" y="206"/>
                  <a:pt x="11471" y="264"/>
                </a:cubicBezTo>
                <a:cubicBezTo>
                  <a:pt x="11694" y="380"/>
                  <a:pt x="11920" y="491"/>
                  <a:pt x="12146" y="604"/>
                </a:cubicBezTo>
                <a:cubicBezTo>
                  <a:pt x="12596" y="829"/>
                  <a:pt x="13045" y="1056"/>
                  <a:pt x="13495" y="1284"/>
                </a:cubicBezTo>
                <a:cubicBezTo>
                  <a:pt x="14394" y="1738"/>
                  <a:pt x="15294" y="2190"/>
                  <a:pt x="16193" y="2643"/>
                </a:cubicBezTo>
                <a:cubicBezTo>
                  <a:pt x="17093" y="3096"/>
                  <a:pt x="17991" y="3551"/>
                  <a:pt x="18892" y="4003"/>
                </a:cubicBezTo>
                <a:cubicBezTo>
                  <a:pt x="19342" y="4228"/>
                  <a:pt x="19793" y="4453"/>
                  <a:pt x="20241" y="4682"/>
                </a:cubicBezTo>
                <a:cubicBezTo>
                  <a:pt x="20465" y="4797"/>
                  <a:pt x="20688" y="4913"/>
                  <a:pt x="20915" y="5022"/>
                </a:cubicBezTo>
                <a:cubicBezTo>
                  <a:pt x="21029" y="5077"/>
                  <a:pt x="21144" y="5130"/>
                  <a:pt x="21253" y="5192"/>
                </a:cubicBezTo>
                <a:cubicBezTo>
                  <a:pt x="21354" y="5250"/>
                  <a:pt x="21451" y="5318"/>
                  <a:pt x="21511" y="5410"/>
                </a:cubicBezTo>
                <a:cubicBezTo>
                  <a:pt x="21567" y="5499"/>
                  <a:pt x="21584" y="5601"/>
                  <a:pt x="21590" y="5702"/>
                </a:cubicBezTo>
                <a:cubicBezTo>
                  <a:pt x="21597" y="5815"/>
                  <a:pt x="21592" y="5929"/>
                  <a:pt x="21590" y="6042"/>
                </a:cubicBezTo>
                <a:cubicBezTo>
                  <a:pt x="21585" y="6268"/>
                  <a:pt x="21588" y="6495"/>
                  <a:pt x="21590" y="6722"/>
                </a:cubicBezTo>
                <a:cubicBezTo>
                  <a:pt x="21593" y="7175"/>
                  <a:pt x="21591" y="7628"/>
                  <a:pt x="21590" y="8081"/>
                </a:cubicBezTo>
                <a:cubicBezTo>
                  <a:pt x="21587" y="8988"/>
                  <a:pt x="21589" y="9894"/>
                  <a:pt x="21590" y="10800"/>
                </a:cubicBezTo>
                <a:cubicBezTo>
                  <a:pt x="21590" y="11707"/>
                  <a:pt x="21589" y="12613"/>
                  <a:pt x="21590" y="13519"/>
                </a:cubicBezTo>
                <a:cubicBezTo>
                  <a:pt x="21590" y="13972"/>
                  <a:pt x="21591" y="14426"/>
                  <a:pt x="21590" y="14879"/>
                </a:cubicBezTo>
                <a:cubicBezTo>
                  <a:pt x="21589" y="15105"/>
                  <a:pt x="21588" y="15332"/>
                  <a:pt x="21590" y="15559"/>
                </a:cubicBezTo>
                <a:cubicBezTo>
                  <a:pt x="21591" y="15672"/>
                  <a:pt x="21592" y="15785"/>
                  <a:pt x="21590" y="15898"/>
                </a:cubicBezTo>
                <a:cubicBezTo>
                  <a:pt x="21588" y="16012"/>
                  <a:pt x="21581" y="16129"/>
                  <a:pt x="21510" y="16224"/>
                </a:cubicBezTo>
                <a:cubicBezTo>
                  <a:pt x="21449" y="16307"/>
                  <a:pt x="21350" y="16359"/>
                  <a:pt x="21253" y="16408"/>
                </a:cubicBezTo>
                <a:cubicBezTo>
                  <a:pt x="21140" y="16465"/>
                  <a:pt x="21028" y="16522"/>
                  <a:pt x="20915" y="16578"/>
                </a:cubicBezTo>
                <a:cubicBezTo>
                  <a:pt x="20690" y="16691"/>
                  <a:pt x="20466" y="16805"/>
                  <a:pt x="20241" y="16918"/>
                </a:cubicBezTo>
                <a:cubicBezTo>
                  <a:pt x="19791" y="17145"/>
                  <a:pt x="19341" y="17371"/>
                  <a:pt x="18892" y="17598"/>
                </a:cubicBezTo>
                <a:cubicBezTo>
                  <a:pt x="17992" y="18051"/>
                  <a:pt x="17093" y="18504"/>
                  <a:pt x="16193" y="18957"/>
                </a:cubicBezTo>
                <a:cubicBezTo>
                  <a:pt x="15294" y="19410"/>
                  <a:pt x="14393" y="19862"/>
                  <a:pt x="13495" y="20317"/>
                </a:cubicBezTo>
                <a:cubicBezTo>
                  <a:pt x="13046" y="20544"/>
                  <a:pt x="12597" y="20772"/>
                  <a:pt x="12146" y="20997"/>
                </a:cubicBezTo>
                <a:cubicBezTo>
                  <a:pt x="11920" y="21109"/>
                  <a:pt x="11694" y="21221"/>
                  <a:pt x="11471" y="21336"/>
                </a:cubicBezTo>
                <a:cubicBezTo>
                  <a:pt x="11359" y="21394"/>
                  <a:pt x="11248" y="21453"/>
                  <a:pt x="11134" y="21506"/>
                </a:cubicBezTo>
                <a:cubicBezTo>
                  <a:pt x="11028" y="21555"/>
                  <a:pt x="10916" y="21600"/>
                  <a:pt x="10796" y="21600"/>
                </a:cubicBezTo>
                <a:cubicBezTo>
                  <a:pt x="10677" y="21600"/>
                  <a:pt x="10565" y="21555"/>
                  <a:pt x="10459" y="21506"/>
                </a:cubicBezTo>
                <a:cubicBezTo>
                  <a:pt x="10344" y="21453"/>
                  <a:pt x="10234" y="21394"/>
                  <a:pt x="10122" y="21336"/>
                </a:cubicBezTo>
                <a:cubicBezTo>
                  <a:pt x="9899" y="21221"/>
                  <a:pt x="9673" y="21109"/>
                  <a:pt x="9447" y="20997"/>
                </a:cubicBezTo>
                <a:cubicBezTo>
                  <a:pt x="8996" y="20772"/>
                  <a:pt x="8547" y="20544"/>
                  <a:pt x="8098" y="20317"/>
                </a:cubicBezTo>
                <a:cubicBezTo>
                  <a:pt x="7199" y="19863"/>
                  <a:pt x="6299" y="19411"/>
                  <a:pt x="5400" y="18957"/>
                </a:cubicBezTo>
                <a:cubicBezTo>
                  <a:pt x="4500" y="18504"/>
                  <a:pt x="3602" y="18049"/>
                  <a:pt x="2701" y="17598"/>
                </a:cubicBezTo>
                <a:cubicBezTo>
                  <a:pt x="2251" y="17372"/>
                  <a:pt x="1800" y="17147"/>
                  <a:pt x="1352" y="16918"/>
                </a:cubicBezTo>
                <a:cubicBezTo>
                  <a:pt x="1128" y="16804"/>
                  <a:pt x="905" y="16688"/>
                  <a:pt x="678" y="16578"/>
                </a:cubicBezTo>
                <a:cubicBezTo>
                  <a:pt x="564" y="16523"/>
                  <a:pt x="450" y="16469"/>
                  <a:pt x="340" y="16408"/>
                </a:cubicBezTo>
                <a:cubicBezTo>
                  <a:pt x="240" y="16352"/>
                  <a:pt x="142" y="16288"/>
                  <a:pt x="82" y="16197"/>
                </a:cubicBezTo>
                <a:cubicBezTo>
                  <a:pt x="23" y="16107"/>
                  <a:pt x="9" y="16002"/>
                  <a:pt x="3" y="15898"/>
                </a:cubicBezTo>
                <a:cubicBezTo>
                  <a:pt x="-3" y="15785"/>
                  <a:pt x="1" y="15672"/>
                  <a:pt x="3" y="15559"/>
                </a:cubicBezTo>
                <a:cubicBezTo>
                  <a:pt x="7" y="15332"/>
                  <a:pt x="5" y="15105"/>
                  <a:pt x="3" y="14879"/>
                </a:cubicBezTo>
                <a:cubicBezTo>
                  <a:pt x="0" y="14426"/>
                  <a:pt x="2" y="13972"/>
                  <a:pt x="3" y="13519"/>
                </a:cubicBezTo>
                <a:cubicBezTo>
                  <a:pt x="5" y="12613"/>
                  <a:pt x="4" y="11707"/>
                  <a:pt x="3" y="10800"/>
                </a:cubicBezTo>
                <a:cubicBezTo>
                  <a:pt x="3" y="9894"/>
                  <a:pt x="3" y="8988"/>
                  <a:pt x="3" y="8081"/>
                </a:cubicBezTo>
                <a:cubicBezTo>
                  <a:pt x="3" y="7628"/>
                  <a:pt x="3" y="7175"/>
                  <a:pt x="3" y="6722"/>
                </a:cubicBezTo>
                <a:cubicBezTo>
                  <a:pt x="3" y="6495"/>
                  <a:pt x="4" y="6268"/>
                  <a:pt x="3" y="6042"/>
                </a:cubicBezTo>
                <a:cubicBezTo>
                  <a:pt x="3" y="5929"/>
                  <a:pt x="2" y="5815"/>
                  <a:pt x="3" y="5702"/>
                </a:cubicBezTo>
                <a:cubicBezTo>
                  <a:pt x="4" y="5586"/>
                  <a:pt x="9" y="5466"/>
                  <a:pt x="82" y="5369"/>
                </a:cubicBezTo>
                <a:cubicBezTo>
                  <a:pt x="144" y="5289"/>
                  <a:pt x="244" y="5240"/>
                  <a:pt x="340" y="5192"/>
                </a:cubicBezTo>
                <a:cubicBezTo>
                  <a:pt x="453" y="5136"/>
                  <a:pt x="565" y="5079"/>
                  <a:pt x="678" y="5022"/>
                </a:cubicBezTo>
                <a:cubicBezTo>
                  <a:pt x="902" y="4908"/>
                  <a:pt x="1127" y="4795"/>
                  <a:pt x="1352" y="4682"/>
                </a:cubicBezTo>
                <a:cubicBezTo>
                  <a:pt x="1802" y="4456"/>
                  <a:pt x="2252" y="4229"/>
                  <a:pt x="2701" y="4003"/>
                </a:cubicBezTo>
                <a:cubicBezTo>
                  <a:pt x="3601" y="3549"/>
                  <a:pt x="4500" y="3096"/>
                  <a:pt x="5400" y="2643"/>
                </a:cubicBezTo>
                <a:cubicBezTo>
                  <a:pt x="6299" y="2190"/>
                  <a:pt x="7199" y="1738"/>
                  <a:pt x="8098" y="1284"/>
                </a:cubicBezTo>
                <a:cubicBezTo>
                  <a:pt x="8547" y="1056"/>
                  <a:pt x="8996" y="829"/>
                  <a:pt x="9447" y="604"/>
                </a:cubicBezTo>
                <a:cubicBezTo>
                  <a:pt x="9673" y="491"/>
                  <a:pt x="9899" y="380"/>
                  <a:pt x="10122" y="264"/>
                </a:cubicBezTo>
                <a:cubicBezTo>
                  <a:pt x="10234" y="206"/>
                  <a:pt x="10345" y="147"/>
                  <a:pt x="10459" y="94"/>
                </a:cubicBezTo>
                <a:cubicBezTo>
                  <a:pt x="10565" y="45"/>
                  <a:pt x="10676" y="0"/>
                  <a:pt x="10796" y="0"/>
                </a:cubicBezTo>
                <a:close/>
              </a:path>
            </a:pathLst>
          </a:custGeom>
          <a:noFill/>
          <a:ln w="25400" cap="flat">
            <a:solidFill>
              <a:srgbClr val="0000FF"/>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algn="ctr" defTabSz="821531" hangingPunct="0">
              <a:defRPr sz="3000">
                <a:solidFill>
                  <a:srgbClr val="FFFFFF"/>
                </a:solidFill>
                <a:latin typeface="Helvetica Neue Medium"/>
                <a:ea typeface="Helvetica Neue Medium"/>
                <a:cs typeface="Helvetica Neue Medium"/>
                <a:sym typeface="Helvetica Neue Medium"/>
              </a:defRPr>
            </a:pPr>
            <a:endParaRPr lang="en-US" sz="3000" kern="0" dirty="0">
              <a:solidFill>
                <a:srgbClr val="FFFFFF"/>
              </a:solidFill>
              <a:latin typeface="Tahoma" panose="020B0604030504040204" pitchFamily="34" charset="0"/>
              <a:ea typeface="Tahoma" panose="020B0604030504040204" pitchFamily="34" charset="0"/>
              <a:cs typeface="Tahoma" panose="020B0604030504040204" pitchFamily="34" charset="0"/>
              <a:sym typeface="Helvetica Neue Medium"/>
            </a:endParaRPr>
          </a:p>
        </p:txBody>
      </p:sp>
      <p:sp>
        <p:nvSpPr>
          <p:cNvPr id="792" name="Figura"/>
          <p:cNvSpPr/>
          <p:nvPr/>
        </p:nvSpPr>
        <p:spPr>
          <a:xfrm rot="16200000">
            <a:off x="15006959" y="861778"/>
            <a:ext cx="7460012" cy="8550985"/>
          </a:xfrm>
          <a:custGeom>
            <a:avLst/>
            <a:gdLst/>
            <a:ahLst/>
            <a:cxnLst>
              <a:cxn ang="0">
                <a:pos x="wd2" y="hd2"/>
              </a:cxn>
              <a:cxn ang="5400000">
                <a:pos x="wd2" y="hd2"/>
              </a:cxn>
              <a:cxn ang="10800000">
                <a:pos x="wd2" y="hd2"/>
              </a:cxn>
              <a:cxn ang="16200000">
                <a:pos x="wd2" y="hd2"/>
              </a:cxn>
            </a:cxnLst>
            <a:rect l="0" t="0" r="r" b="b"/>
            <a:pathLst>
              <a:path w="21594" h="21600" extrusionOk="0">
                <a:moveTo>
                  <a:pt x="10796" y="0"/>
                </a:moveTo>
                <a:cubicBezTo>
                  <a:pt x="10917" y="0"/>
                  <a:pt x="11028" y="45"/>
                  <a:pt x="11134" y="94"/>
                </a:cubicBezTo>
                <a:cubicBezTo>
                  <a:pt x="11248" y="147"/>
                  <a:pt x="11359" y="206"/>
                  <a:pt x="11471" y="264"/>
                </a:cubicBezTo>
                <a:cubicBezTo>
                  <a:pt x="11694" y="380"/>
                  <a:pt x="11920" y="491"/>
                  <a:pt x="12146" y="604"/>
                </a:cubicBezTo>
                <a:cubicBezTo>
                  <a:pt x="12596" y="829"/>
                  <a:pt x="13045" y="1056"/>
                  <a:pt x="13495" y="1284"/>
                </a:cubicBezTo>
                <a:cubicBezTo>
                  <a:pt x="14394" y="1738"/>
                  <a:pt x="15294" y="2190"/>
                  <a:pt x="16193" y="2643"/>
                </a:cubicBezTo>
                <a:cubicBezTo>
                  <a:pt x="17093" y="3096"/>
                  <a:pt x="17991" y="3551"/>
                  <a:pt x="18892" y="4003"/>
                </a:cubicBezTo>
                <a:cubicBezTo>
                  <a:pt x="19342" y="4228"/>
                  <a:pt x="19793" y="4453"/>
                  <a:pt x="20241" y="4682"/>
                </a:cubicBezTo>
                <a:cubicBezTo>
                  <a:pt x="20465" y="4797"/>
                  <a:pt x="20688" y="4913"/>
                  <a:pt x="20915" y="5022"/>
                </a:cubicBezTo>
                <a:cubicBezTo>
                  <a:pt x="21029" y="5077"/>
                  <a:pt x="21144" y="5130"/>
                  <a:pt x="21253" y="5192"/>
                </a:cubicBezTo>
                <a:cubicBezTo>
                  <a:pt x="21354" y="5250"/>
                  <a:pt x="21451" y="5318"/>
                  <a:pt x="21511" y="5410"/>
                </a:cubicBezTo>
                <a:cubicBezTo>
                  <a:pt x="21567" y="5499"/>
                  <a:pt x="21584" y="5601"/>
                  <a:pt x="21590" y="5702"/>
                </a:cubicBezTo>
                <a:cubicBezTo>
                  <a:pt x="21597" y="5815"/>
                  <a:pt x="21592" y="5929"/>
                  <a:pt x="21590" y="6042"/>
                </a:cubicBezTo>
                <a:cubicBezTo>
                  <a:pt x="21585" y="6268"/>
                  <a:pt x="21588" y="6495"/>
                  <a:pt x="21590" y="6722"/>
                </a:cubicBezTo>
                <a:cubicBezTo>
                  <a:pt x="21593" y="7175"/>
                  <a:pt x="21591" y="7628"/>
                  <a:pt x="21590" y="8081"/>
                </a:cubicBezTo>
                <a:cubicBezTo>
                  <a:pt x="21587" y="8988"/>
                  <a:pt x="21589" y="9894"/>
                  <a:pt x="21590" y="10800"/>
                </a:cubicBezTo>
                <a:cubicBezTo>
                  <a:pt x="21590" y="11707"/>
                  <a:pt x="21589" y="12613"/>
                  <a:pt x="21590" y="13519"/>
                </a:cubicBezTo>
                <a:cubicBezTo>
                  <a:pt x="21590" y="13972"/>
                  <a:pt x="21591" y="14426"/>
                  <a:pt x="21590" y="14879"/>
                </a:cubicBezTo>
                <a:cubicBezTo>
                  <a:pt x="21589" y="15105"/>
                  <a:pt x="21588" y="15332"/>
                  <a:pt x="21590" y="15559"/>
                </a:cubicBezTo>
                <a:cubicBezTo>
                  <a:pt x="21591" y="15672"/>
                  <a:pt x="21592" y="15785"/>
                  <a:pt x="21590" y="15898"/>
                </a:cubicBezTo>
                <a:cubicBezTo>
                  <a:pt x="21588" y="16012"/>
                  <a:pt x="21581" y="16129"/>
                  <a:pt x="21510" y="16224"/>
                </a:cubicBezTo>
                <a:cubicBezTo>
                  <a:pt x="21449" y="16307"/>
                  <a:pt x="21350" y="16359"/>
                  <a:pt x="21253" y="16408"/>
                </a:cubicBezTo>
                <a:cubicBezTo>
                  <a:pt x="21140" y="16465"/>
                  <a:pt x="21028" y="16522"/>
                  <a:pt x="20915" y="16578"/>
                </a:cubicBezTo>
                <a:cubicBezTo>
                  <a:pt x="20690" y="16691"/>
                  <a:pt x="20466" y="16805"/>
                  <a:pt x="20241" y="16918"/>
                </a:cubicBezTo>
                <a:cubicBezTo>
                  <a:pt x="19791" y="17145"/>
                  <a:pt x="19341" y="17371"/>
                  <a:pt x="18892" y="17598"/>
                </a:cubicBezTo>
                <a:cubicBezTo>
                  <a:pt x="17992" y="18051"/>
                  <a:pt x="17093" y="18504"/>
                  <a:pt x="16193" y="18957"/>
                </a:cubicBezTo>
                <a:cubicBezTo>
                  <a:pt x="15294" y="19410"/>
                  <a:pt x="14393" y="19862"/>
                  <a:pt x="13495" y="20317"/>
                </a:cubicBezTo>
                <a:cubicBezTo>
                  <a:pt x="13046" y="20544"/>
                  <a:pt x="12597" y="20772"/>
                  <a:pt x="12146" y="20997"/>
                </a:cubicBezTo>
                <a:cubicBezTo>
                  <a:pt x="11920" y="21109"/>
                  <a:pt x="11694" y="21221"/>
                  <a:pt x="11471" y="21336"/>
                </a:cubicBezTo>
                <a:cubicBezTo>
                  <a:pt x="11359" y="21394"/>
                  <a:pt x="11248" y="21453"/>
                  <a:pt x="11134" y="21506"/>
                </a:cubicBezTo>
                <a:cubicBezTo>
                  <a:pt x="11028" y="21555"/>
                  <a:pt x="10916" y="21600"/>
                  <a:pt x="10796" y="21600"/>
                </a:cubicBezTo>
                <a:cubicBezTo>
                  <a:pt x="10677" y="21600"/>
                  <a:pt x="10565" y="21555"/>
                  <a:pt x="10459" y="21506"/>
                </a:cubicBezTo>
                <a:cubicBezTo>
                  <a:pt x="10344" y="21453"/>
                  <a:pt x="10234" y="21394"/>
                  <a:pt x="10122" y="21336"/>
                </a:cubicBezTo>
                <a:cubicBezTo>
                  <a:pt x="9899" y="21221"/>
                  <a:pt x="9673" y="21109"/>
                  <a:pt x="9447" y="20997"/>
                </a:cubicBezTo>
                <a:cubicBezTo>
                  <a:pt x="8996" y="20772"/>
                  <a:pt x="8547" y="20544"/>
                  <a:pt x="8098" y="20317"/>
                </a:cubicBezTo>
                <a:cubicBezTo>
                  <a:pt x="7199" y="19863"/>
                  <a:pt x="6299" y="19411"/>
                  <a:pt x="5400" y="18957"/>
                </a:cubicBezTo>
                <a:cubicBezTo>
                  <a:pt x="4500" y="18504"/>
                  <a:pt x="3602" y="18049"/>
                  <a:pt x="2701" y="17598"/>
                </a:cubicBezTo>
                <a:cubicBezTo>
                  <a:pt x="2251" y="17372"/>
                  <a:pt x="1800" y="17147"/>
                  <a:pt x="1352" y="16918"/>
                </a:cubicBezTo>
                <a:cubicBezTo>
                  <a:pt x="1128" y="16804"/>
                  <a:pt x="905" y="16688"/>
                  <a:pt x="678" y="16578"/>
                </a:cubicBezTo>
                <a:cubicBezTo>
                  <a:pt x="564" y="16523"/>
                  <a:pt x="450" y="16469"/>
                  <a:pt x="340" y="16408"/>
                </a:cubicBezTo>
                <a:cubicBezTo>
                  <a:pt x="240" y="16352"/>
                  <a:pt x="142" y="16288"/>
                  <a:pt x="82" y="16197"/>
                </a:cubicBezTo>
                <a:cubicBezTo>
                  <a:pt x="23" y="16107"/>
                  <a:pt x="9" y="16002"/>
                  <a:pt x="3" y="15898"/>
                </a:cubicBezTo>
                <a:cubicBezTo>
                  <a:pt x="-3" y="15785"/>
                  <a:pt x="1" y="15672"/>
                  <a:pt x="3" y="15559"/>
                </a:cubicBezTo>
                <a:cubicBezTo>
                  <a:pt x="7" y="15332"/>
                  <a:pt x="5" y="15105"/>
                  <a:pt x="3" y="14879"/>
                </a:cubicBezTo>
                <a:cubicBezTo>
                  <a:pt x="0" y="14426"/>
                  <a:pt x="2" y="13972"/>
                  <a:pt x="3" y="13519"/>
                </a:cubicBezTo>
                <a:cubicBezTo>
                  <a:pt x="5" y="12613"/>
                  <a:pt x="4" y="11707"/>
                  <a:pt x="3" y="10800"/>
                </a:cubicBezTo>
                <a:cubicBezTo>
                  <a:pt x="3" y="9894"/>
                  <a:pt x="3" y="8988"/>
                  <a:pt x="3" y="8081"/>
                </a:cubicBezTo>
                <a:cubicBezTo>
                  <a:pt x="3" y="7628"/>
                  <a:pt x="3" y="7175"/>
                  <a:pt x="3" y="6722"/>
                </a:cubicBezTo>
                <a:cubicBezTo>
                  <a:pt x="3" y="6495"/>
                  <a:pt x="4" y="6268"/>
                  <a:pt x="3" y="6042"/>
                </a:cubicBezTo>
                <a:cubicBezTo>
                  <a:pt x="3" y="5929"/>
                  <a:pt x="2" y="5815"/>
                  <a:pt x="3" y="5702"/>
                </a:cubicBezTo>
                <a:cubicBezTo>
                  <a:pt x="4" y="5586"/>
                  <a:pt x="9" y="5466"/>
                  <a:pt x="82" y="5369"/>
                </a:cubicBezTo>
                <a:cubicBezTo>
                  <a:pt x="144" y="5289"/>
                  <a:pt x="244" y="5240"/>
                  <a:pt x="340" y="5192"/>
                </a:cubicBezTo>
                <a:cubicBezTo>
                  <a:pt x="453" y="5136"/>
                  <a:pt x="565" y="5079"/>
                  <a:pt x="678" y="5022"/>
                </a:cubicBezTo>
                <a:cubicBezTo>
                  <a:pt x="902" y="4908"/>
                  <a:pt x="1127" y="4795"/>
                  <a:pt x="1352" y="4682"/>
                </a:cubicBezTo>
                <a:cubicBezTo>
                  <a:pt x="1802" y="4456"/>
                  <a:pt x="2252" y="4229"/>
                  <a:pt x="2701" y="4003"/>
                </a:cubicBezTo>
                <a:cubicBezTo>
                  <a:pt x="3601" y="3549"/>
                  <a:pt x="4500" y="3096"/>
                  <a:pt x="5400" y="2643"/>
                </a:cubicBezTo>
                <a:cubicBezTo>
                  <a:pt x="6299" y="2190"/>
                  <a:pt x="7199" y="1738"/>
                  <a:pt x="8098" y="1284"/>
                </a:cubicBezTo>
                <a:cubicBezTo>
                  <a:pt x="8547" y="1056"/>
                  <a:pt x="8996" y="829"/>
                  <a:pt x="9447" y="604"/>
                </a:cubicBezTo>
                <a:cubicBezTo>
                  <a:pt x="9673" y="491"/>
                  <a:pt x="9899" y="380"/>
                  <a:pt x="10122" y="264"/>
                </a:cubicBezTo>
                <a:cubicBezTo>
                  <a:pt x="10234" y="206"/>
                  <a:pt x="10345" y="147"/>
                  <a:pt x="10459" y="94"/>
                </a:cubicBezTo>
                <a:cubicBezTo>
                  <a:pt x="10565" y="45"/>
                  <a:pt x="10676" y="0"/>
                  <a:pt x="10796" y="0"/>
                </a:cubicBezTo>
                <a:close/>
              </a:path>
            </a:pathLst>
          </a:custGeom>
          <a:noFill/>
          <a:ln w="25400" cap="flat">
            <a:solidFill>
              <a:srgbClr val="0070C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algn="ctr" defTabSz="821531" hangingPunct="0">
              <a:defRPr sz="3000">
                <a:solidFill>
                  <a:srgbClr val="FFFFFF"/>
                </a:solidFill>
                <a:latin typeface="Helvetica Neue Medium"/>
                <a:ea typeface="Helvetica Neue Medium"/>
                <a:cs typeface="Helvetica Neue Medium"/>
                <a:sym typeface="Helvetica Neue Medium"/>
              </a:defRPr>
            </a:pPr>
            <a:endParaRPr lang="en-US" sz="3000" kern="0" dirty="0">
              <a:solidFill>
                <a:srgbClr val="FFFFFF"/>
              </a:solidFill>
              <a:latin typeface="Tahoma" panose="020B0604030504040204" pitchFamily="34" charset="0"/>
              <a:ea typeface="Tahoma" panose="020B0604030504040204" pitchFamily="34" charset="0"/>
              <a:cs typeface="Tahoma" panose="020B0604030504040204" pitchFamily="34" charset="0"/>
              <a:sym typeface="Helvetica Neue Medium"/>
            </a:endParaRPr>
          </a:p>
        </p:txBody>
      </p:sp>
      <p:grpSp>
        <p:nvGrpSpPr>
          <p:cNvPr id="16" name="Grupo"/>
          <p:cNvGrpSpPr/>
          <p:nvPr/>
        </p:nvGrpSpPr>
        <p:grpSpPr>
          <a:xfrm>
            <a:off x="2472306" y="6656560"/>
            <a:ext cx="1506996" cy="1314727"/>
            <a:chOff x="0" y="0"/>
            <a:chExt cx="1506995" cy="1314725"/>
          </a:xfrm>
        </p:grpSpPr>
        <p:sp>
          <p:nvSpPr>
            <p:cNvPr id="17" name="Figura"/>
            <p:cNvSpPr/>
            <p:nvPr/>
          </p:nvSpPr>
          <p:spPr>
            <a:xfrm rot="16200000">
              <a:off x="96134" y="-96135"/>
              <a:ext cx="1314727" cy="1506996"/>
            </a:xfrm>
            <a:custGeom>
              <a:avLst/>
              <a:gdLst/>
              <a:ahLst/>
              <a:cxnLst>
                <a:cxn ang="0">
                  <a:pos x="wd2" y="hd2"/>
                </a:cxn>
                <a:cxn ang="5400000">
                  <a:pos x="wd2" y="hd2"/>
                </a:cxn>
                <a:cxn ang="10800000">
                  <a:pos x="wd2" y="hd2"/>
                </a:cxn>
                <a:cxn ang="16200000">
                  <a:pos x="wd2" y="hd2"/>
                </a:cxn>
              </a:cxnLst>
              <a:rect l="0" t="0" r="r" b="b"/>
              <a:pathLst>
                <a:path w="21594" h="21600" extrusionOk="0">
                  <a:moveTo>
                    <a:pt x="10796" y="0"/>
                  </a:moveTo>
                  <a:cubicBezTo>
                    <a:pt x="10917" y="0"/>
                    <a:pt x="11028" y="45"/>
                    <a:pt x="11134" y="94"/>
                  </a:cubicBezTo>
                  <a:cubicBezTo>
                    <a:pt x="11248" y="147"/>
                    <a:pt x="11359" y="206"/>
                    <a:pt x="11471" y="264"/>
                  </a:cubicBezTo>
                  <a:cubicBezTo>
                    <a:pt x="11694" y="380"/>
                    <a:pt x="11920" y="491"/>
                    <a:pt x="12146" y="604"/>
                  </a:cubicBezTo>
                  <a:cubicBezTo>
                    <a:pt x="12596" y="829"/>
                    <a:pt x="13045" y="1056"/>
                    <a:pt x="13495" y="1284"/>
                  </a:cubicBezTo>
                  <a:cubicBezTo>
                    <a:pt x="14394" y="1738"/>
                    <a:pt x="15294" y="2190"/>
                    <a:pt x="16193" y="2643"/>
                  </a:cubicBezTo>
                  <a:cubicBezTo>
                    <a:pt x="17093" y="3096"/>
                    <a:pt x="17991" y="3551"/>
                    <a:pt x="18892" y="4003"/>
                  </a:cubicBezTo>
                  <a:cubicBezTo>
                    <a:pt x="19342" y="4228"/>
                    <a:pt x="19793" y="4453"/>
                    <a:pt x="20241" y="4682"/>
                  </a:cubicBezTo>
                  <a:cubicBezTo>
                    <a:pt x="20465" y="4797"/>
                    <a:pt x="20688" y="4913"/>
                    <a:pt x="20915" y="5022"/>
                  </a:cubicBezTo>
                  <a:cubicBezTo>
                    <a:pt x="21029" y="5077"/>
                    <a:pt x="21144" y="5130"/>
                    <a:pt x="21253" y="5192"/>
                  </a:cubicBezTo>
                  <a:cubicBezTo>
                    <a:pt x="21354" y="5250"/>
                    <a:pt x="21451" y="5318"/>
                    <a:pt x="21511" y="5410"/>
                  </a:cubicBezTo>
                  <a:cubicBezTo>
                    <a:pt x="21567" y="5499"/>
                    <a:pt x="21584" y="5601"/>
                    <a:pt x="21590" y="5702"/>
                  </a:cubicBezTo>
                  <a:cubicBezTo>
                    <a:pt x="21597" y="5815"/>
                    <a:pt x="21592" y="5929"/>
                    <a:pt x="21590" y="6042"/>
                  </a:cubicBezTo>
                  <a:cubicBezTo>
                    <a:pt x="21585" y="6268"/>
                    <a:pt x="21588" y="6495"/>
                    <a:pt x="21590" y="6722"/>
                  </a:cubicBezTo>
                  <a:cubicBezTo>
                    <a:pt x="21593" y="7175"/>
                    <a:pt x="21591" y="7628"/>
                    <a:pt x="21590" y="8081"/>
                  </a:cubicBezTo>
                  <a:cubicBezTo>
                    <a:pt x="21587" y="8988"/>
                    <a:pt x="21589" y="9894"/>
                    <a:pt x="21590" y="10800"/>
                  </a:cubicBezTo>
                  <a:cubicBezTo>
                    <a:pt x="21590" y="11707"/>
                    <a:pt x="21589" y="12613"/>
                    <a:pt x="21590" y="13519"/>
                  </a:cubicBezTo>
                  <a:cubicBezTo>
                    <a:pt x="21590" y="13972"/>
                    <a:pt x="21591" y="14426"/>
                    <a:pt x="21590" y="14879"/>
                  </a:cubicBezTo>
                  <a:cubicBezTo>
                    <a:pt x="21589" y="15105"/>
                    <a:pt x="21588" y="15332"/>
                    <a:pt x="21590" y="15559"/>
                  </a:cubicBezTo>
                  <a:cubicBezTo>
                    <a:pt x="21591" y="15672"/>
                    <a:pt x="21592" y="15785"/>
                    <a:pt x="21590" y="15898"/>
                  </a:cubicBezTo>
                  <a:cubicBezTo>
                    <a:pt x="21588" y="16012"/>
                    <a:pt x="21581" y="16129"/>
                    <a:pt x="21510" y="16224"/>
                  </a:cubicBezTo>
                  <a:cubicBezTo>
                    <a:pt x="21449" y="16307"/>
                    <a:pt x="21350" y="16359"/>
                    <a:pt x="21253" y="16408"/>
                  </a:cubicBezTo>
                  <a:cubicBezTo>
                    <a:pt x="21140" y="16465"/>
                    <a:pt x="21028" y="16522"/>
                    <a:pt x="20915" y="16578"/>
                  </a:cubicBezTo>
                  <a:cubicBezTo>
                    <a:pt x="20690" y="16691"/>
                    <a:pt x="20466" y="16805"/>
                    <a:pt x="20241" y="16918"/>
                  </a:cubicBezTo>
                  <a:cubicBezTo>
                    <a:pt x="19791" y="17145"/>
                    <a:pt x="19341" y="17371"/>
                    <a:pt x="18892" y="17598"/>
                  </a:cubicBezTo>
                  <a:cubicBezTo>
                    <a:pt x="17992" y="18051"/>
                    <a:pt x="17093" y="18504"/>
                    <a:pt x="16193" y="18957"/>
                  </a:cubicBezTo>
                  <a:cubicBezTo>
                    <a:pt x="15294" y="19410"/>
                    <a:pt x="14393" y="19862"/>
                    <a:pt x="13495" y="20317"/>
                  </a:cubicBezTo>
                  <a:cubicBezTo>
                    <a:pt x="13046" y="20544"/>
                    <a:pt x="12597" y="20772"/>
                    <a:pt x="12146" y="20997"/>
                  </a:cubicBezTo>
                  <a:cubicBezTo>
                    <a:pt x="11920" y="21109"/>
                    <a:pt x="11694" y="21221"/>
                    <a:pt x="11471" y="21336"/>
                  </a:cubicBezTo>
                  <a:cubicBezTo>
                    <a:pt x="11359" y="21394"/>
                    <a:pt x="11248" y="21453"/>
                    <a:pt x="11134" y="21506"/>
                  </a:cubicBezTo>
                  <a:cubicBezTo>
                    <a:pt x="11028" y="21555"/>
                    <a:pt x="10916" y="21600"/>
                    <a:pt x="10796" y="21600"/>
                  </a:cubicBezTo>
                  <a:cubicBezTo>
                    <a:pt x="10676" y="21600"/>
                    <a:pt x="10565" y="21555"/>
                    <a:pt x="10459" y="21506"/>
                  </a:cubicBezTo>
                  <a:cubicBezTo>
                    <a:pt x="10344" y="21453"/>
                    <a:pt x="10234" y="21394"/>
                    <a:pt x="10122" y="21336"/>
                  </a:cubicBezTo>
                  <a:cubicBezTo>
                    <a:pt x="9899" y="21221"/>
                    <a:pt x="9673" y="21109"/>
                    <a:pt x="9447" y="20997"/>
                  </a:cubicBezTo>
                  <a:cubicBezTo>
                    <a:pt x="8996" y="20772"/>
                    <a:pt x="8547" y="20544"/>
                    <a:pt x="8098" y="20317"/>
                  </a:cubicBezTo>
                  <a:cubicBezTo>
                    <a:pt x="7199" y="19863"/>
                    <a:pt x="6299" y="19411"/>
                    <a:pt x="5400" y="18957"/>
                  </a:cubicBezTo>
                  <a:cubicBezTo>
                    <a:pt x="4500" y="18504"/>
                    <a:pt x="3602" y="18049"/>
                    <a:pt x="2701" y="17598"/>
                  </a:cubicBezTo>
                  <a:cubicBezTo>
                    <a:pt x="2251" y="17372"/>
                    <a:pt x="1800" y="17147"/>
                    <a:pt x="1352" y="16918"/>
                  </a:cubicBezTo>
                  <a:cubicBezTo>
                    <a:pt x="1128" y="16804"/>
                    <a:pt x="905" y="16688"/>
                    <a:pt x="678" y="16578"/>
                  </a:cubicBezTo>
                  <a:cubicBezTo>
                    <a:pt x="564" y="16523"/>
                    <a:pt x="450" y="16469"/>
                    <a:pt x="340" y="16408"/>
                  </a:cubicBezTo>
                  <a:cubicBezTo>
                    <a:pt x="240" y="16352"/>
                    <a:pt x="142" y="16288"/>
                    <a:pt x="82" y="16197"/>
                  </a:cubicBezTo>
                  <a:cubicBezTo>
                    <a:pt x="23" y="16107"/>
                    <a:pt x="9" y="16002"/>
                    <a:pt x="3" y="15898"/>
                  </a:cubicBezTo>
                  <a:cubicBezTo>
                    <a:pt x="-3" y="15785"/>
                    <a:pt x="1" y="15672"/>
                    <a:pt x="3" y="15559"/>
                  </a:cubicBezTo>
                  <a:cubicBezTo>
                    <a:pt x="7" y="15332"/>
                    <a:pt x="5" y="15105"/>
                    <a:pt x="3" y="14879"/>
                  </a:cubicBezTo>
                  <a:cubicBezTo>
                    <a:pt x="0" y="14426"/>
                    <a:pt x="2" y="13972"/>
                    <a:pt x="3" y="13519"/>
                  </a:cubicBezTo>
                  <a:cubicBezTo>
                    <a:pt x="5" y="12613"/>
                    <a:pt x="4" y="11707"/>
                    <a:pt x="3" y="10800"/>
                  </a:cubicBezTo>
                  <a:cubicBezTo>
                    <a:pt x="3" y="9894"/>
                    <a:pt x="3" y="8988"/>
                    <a:pt x="3" y="8081"/>
                  </a:cubicBezTo>
                  <a:cubicBezTo>
                    <a:pt x="3" y="7628"/>
                    <a:pt x="3" y="7175"/>
                    <a:pt x="3" y="6722"/>
                  </a:cubicBezTo>
                  <a:cubicBezTo>
                    <a:pt x="3" y="6495"/>
                    <a:pt x="4" y="6268"/>
                    <a:pt x="3" y="6042"/>
                  </a:cubicBezTo>
                  <a:cubicBezTo>
                    <a:pt x="3" y="5929"/>
                    <a:pt x="2" y="5815"/>
                    <a:pt x="3" y="5702"/>
                  </a:cubicBezTo>
                  <a:cubicBezTo>
                    <a:pt x="4" y="5586"/>
                    <a:pt x="9" y="5466"/>
                    <a:pt x="82" y="5369"/>
                  </a:cubicBezTo>
                  <a:cubicBezTo>
                    <a:pt x="144" y="5289"/>
                    <a:pt x="244" y="5240"/>
                    <a:pt x="340" y="5192"/>
                  </a:cubicBezTo>
                  <a:cubicBezTo>
                    <a:pt x="453" y="5136"/>
                    <a:pt x="565" y="5079"/>
                    <a:pt x="678" y="5022"/>
                  </a:cubicBezTo>
                  <a:cubicBezTo>
                    <a:pt x="902" y="4908"/>
                    <a:pt x="1127" y="4795"/>
                    <a:pt x="1352" y="4682"/>
                  </a:cubicBezTo>
                  <a:cubicBezTo>
                    <a:pt x="1802" y="4456"/>
                    <a:pt x="2252" y="4229"/>
                    <a:pt x="2701" y="4003"/>
                  </a:cubicBezTo>
                  <a:cubicBezTo>
                    <a:pt x="3601" y="3549"/>
                    <a:pt x="4500" y="3096"/>
                    <a:pt x="5400" y="2643"/>
                  </a:cubicBezTo>
                  <a:cubicBezTo>
                    <a:pt x="6299" y="2190"/>
                    <a:pt x="7199" y="1738"/>
                    <a:pt x="8098" y="1284"/>
                  </a:cubicBezTo>
                  <a:cubicBezTo>
                    <a:pt x="8547" y="1056"/>
                    <a:pt x="8996" y="829"/>
                    <a:pt x="9447" y="604"/>
                  </a:cubicBezTo>
                  <a:cubicBezTo>
                    <a:pt x="9673" y="491"/>
                    <a:pt x="9899" y="380"/>
                    <a:pt x="10122" y="264"/>
                  </a:cubicBezTo>
                  <a:cubicBezTo>
                    <a:pt x="10234" y="206"/>
                    <a:pt x="10345" y="147"/>
                    <a:pt x="10459" y="94"/>
                  </a:cubicBezTo>
                  <a:cubicBezTo>
                    <a:pt x="10565" y="45"/>
                    <a:pt x="10676" y="0"/>
                    <a:pt x="10796" y="0"/>
                  </a:cubicBezTo>
                  <a:close/>
                </a:path>
              </a:pathLst>
            </a:custGeom>
            <a:noFill/>
            <a:ln w="12700" cap="flat">
              <a:solidFill>
                <a:srgbClr val="0000FF"/>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algn="ctr" defTabSz="821531" hangingPunct="0">
                <a:defRPr sz="3000">
                  <a:solidFill>
                    <a:srgbClr val="FFFFFF"/>
                  </a:solidFill>
                  <a:latin typeface="Helvetica Neue Medium"/>
                  <a:ea typeface="Helvetica Neue Medium"/>
                  <a:cs typeface="Helvetica Neue Medium"/>
                  <a:sym typeface="Helvetica Neue Medium"/>
                </a:defRPr>
              </a:pPr>
              <a:endParaRPr lang="en-US" sz="3000" kern="0" dirty="0">
                <a:solidFill>
                  <a:srgbClr val="FFFFFF"/>
                </a:solidFill>
                <a:latin typeface="Calibri" panose="020F0502020204030204" pitchFamily="34" charset="0"/>
                <a:ea typeface="Tahoma" panose="020B0604030504040204" pitchFamily="34" charset="0"/>
                <a:cs typeface="Tahoma" panose="020B0604030504040204" pitchFamily="34" charset="0"/>
                <a:sym typeface="Helvetica Neue Medium"/>
              </a:endParaRPr>
            </a:p>
          </p:txBody>
        </p:sp>
        <p:sp>
          <p:nvSpPr>
            <p:cNvPr id="18" name="Polígono"/>
            <p:cNvSpPr/>
            <p:nvPr/>
          </p:nvSpPr>
          <p:spPr>
            <a:xfrm rot="16200000">
              <a:off x="469646" y="329599"/>
              <a:ext cx="567701" cy="65552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0099FF"/>
            </a:solidFill>
            <a:ln w="12700" cap="flat">
              <a:noFill/>
              <a:miter lim="400000"/>
            </a:ln>
            <a:effectLst/>
          </p:spPr>
          <p:txBody>
            <a:bodyPr wrap="square" lIns="71437" tIns="71437" rIns="71437" bIns="71437" numCol="1" anchor="ctr">
              <a:noAutofit/>
            </a:bodyPr>
            <a:lstStyle/>
            <a:p>
              <a:pPr algn="ctr" defTabSz="821531" hangingPunct="0">
                <a:defRPr sz="3000">
                  <a:solidFill>
                    <a:srgbClr val="FFFFFF"/>
                  </a:solidFill>
                  <a:latin typeface="Helvetica Neue Medium"/>
                  <a:ea typeface="Helvetica Neue Medium"/>
                  <a:cs typeface="Helvetica Neue Medium"/>
                  <a:sym typeface="Helvetica Neue Medium"/>
                </a:defRPr>
              </a:pPr>
              <a:endParaRPr lang="en-US" sz="3000" kern="0" dirty="0">
                <a:solidFill>
                  <a:srgbClr val="FFFFFF"/>
                </a:solidFill>
                <a:latin typeface="Calibri" panose="020F0502020204030204" pitchFamily="34" charset="0"/>
                <a:ea typeface="Tahoma" panose="020B0604030504040204" pitchFamily="34" charset="0"/>
                <a:cs typeface="Tahoma" panose="020B0604030504040204" pitchFamily="34" charset="0"/>
                <a:sym typeface="Helvetica Neue Medium"/>
              </a:endParaRPr>
            </a:p>
          </p:txBody>
        </p:sp>
      </p:grpSp>
    </p:spTree>
    <p:extLst>
      <p:ext uri="{BB962C8B-B14F-4D97-AF65-F5344CB8AC3E}">
        <p14:creationId xmlns:p14="http://schemas.microsoft.com/office/powerpoint/2010/main" val="3556012624"/>
      </p:ext>
    </p:extLst>
  </p:cSld>
  <p:clrMapOvr>
    <a:masterClrMapping/>
  </p:clrMapOvr>
  <mc:AlternateContent xmlns:mc="http://schemas.openxmlformats.org/markup-compatibility/2006" xmlns:p14="http://schemas.microsoft.com/office/powerpoint/2010/main">
    <mc:Choice Requires="p14">
      <p:transition spd="slow" p14:dur="25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Why an everis-</a:t>
            </a:r>
          </a:p>
          <a:p>
            <a:pPr marL="0" lvl="0" indent="0" algn="ctr">
              <a:buNone/>
            </a:pPr>
            <a:r>
              <a:rPr lang="en-US" sz="2400" b="1" dirty="0" smtClean="0">
                <a:solidFill>
                  <a:prstClr val="white"/>
                </a:solidFill>
                <a:latin typeface="Calibri" panose="020F0502020204030204" pitchFamily="34" charset="0"/>
              </a:rPr>
              <a:t>DEVO-Allot Model</a:t>
            </a:r>
            <a:endParaRPr lang="en-US" sz="2400" b="1" dirty="0">
              <a:solidFill>
                <a:prstClr val="white"/>
              </a:solidFill>
              <a:latin typeface="Calibri" panose="020F0502020204030204" pitchFamily="34" charset="0"/>
            </a:endParaRPr>
          </a:p>
        </p:txBody>
      </p:sp>
      <p:sp>
        <p:nvSpPr>
          <p:cNvPr id="4"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pPr>
            <a:r>
              <a:rPr lang="en-US" sz="4000" b="1" cap="all" dirty="0" smtClean="0">
                <a:solidFill>
                  <a:prstClr val="black"/>
                </a:solidFill>
                <a:latin typeface="Calibri" panose="020F0502020204030204" pitchFamily="34" charset="0"/>
              </a:rPr>
              <a:t> what ARE WE GOING TO DO?</a:t>
            </a:r>
            <a:endParaRPr lang="en-US" sz="4000" b="1" cap="all" dirty="0">
              <a:solidFill>
                <a:prstClr val="black"/>
              </a:solidFill>
              <a:latin typeface="Calibri" panose="020F0502020204030204" pitchFamily="34" charset="0"/>
            </a:endParaRPr>
          </a:p>
        </p:txBody>
      </p:sp>
      <p:sp>
        <p:nvSpPr>
          <p:cNvPr id="5"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Introduction &amp; Context</a:t>
            </a:r>
            <a:endParaRPr lang="en-US" altLang="es-ES" sz="2400" b="1" dirty="0">
              <a:solidFill>
                <a:srgbClr val="A6A6A6"/>
              </a:solidFill>
              <a:latin typeface="Calibri" panose="020F0502020204030204" pitchFamily="34" charset="0"/>
            </a:endParaRPr>
          </a:p>
        </p:txBody>
      </p:sp>
      <p:sp>
        <p:nvSpPr>
          <p:cNvPr id="14" name="TextBox 13"/>
          <p:cNvSpPr txBox="1"/>
          <p:nvPr/>
        </p:nvSpPr>
        <p:spPr>
          <a:xfrm>
            <a:off x="1390799" y="1923150"/>
            <a:ext cx="21973256" cy="1569660"/>
          </a:xfrm>
          <a:prstGeom prst="rect">
            <a:avLst/>
          </a:prstGeom>
          <a:noFill/>
        </p:spPr>
        <p:txBody>
          <a:bodyPr wrap="square" rtlCol="0">
            <a:noAutofit/>
          </a:bodyPr>
          <a:lstStyle/>
          <a:p>
            <a:r>
              <a:rPr lang="en-US" sz="3200" dirty="0" smtClean="0">
                <a:solidFill>
                  <a:prstClr val="black"/>
                </a:solidFill>
                <a:latin typeface="Calibri" panose="020F0502020204030204" pitchFamily="34" charset="0"/>
              </a:rPr>
              <a:t>Our solution evolves existing high performance Network &amp; Service architecture based in DEVO, adding additional components to expand capabilities and footprint of services supported. Allot Probes</a:t>
            </a:r>
            <a:r>
              <a:rPr lang="en-US" sz="3200" dirty="0">
                <a:solidFill>
                  <a:prstClr val="black"/>
                </a:solidFill>
                <a:latin typeface="Calibri" panose="020F0502020204030204" pitchFamily="34" charset="0"/>
              </a:rPr>
              <a:t> </a:t>
            </a:r>
            <a:r>
              <a:rPr lang="en-US" sz="3200" dirty="0" smtClean="0">
                <a:solidFill>
                  <a:prstClr val="black"/>
                </a:solidFill>
                <a:latin typeface="Calibri" panose="020F0502020204030204" pitchFamily="34" charset="0"/>
              </a:rPr>
              <a:t>will provide user plane data and service and client level.</a:t>
            </a:r>
          </a:p>
          <a:p>
            <a:r>
              <a:rPr lang="en-US" sz="3200" dirty="0">
                <a:solidFill>
                  <a:prstClr val="black"/>
                </a:solidFill>
                <a:latin typeface="Calibri" panose="020F0502020204030204" pitchFamily="34" charset="0"/>
              </a:rPr>
              <a:t>The solution is really flexible</a:t>
            </a:r>
            <a:r>
              <a:rPr lang="en-US" sz="3200" dirty="0" smtClean="0">
                <a:solidFill>
                  <a:prstClr val="black"/>
                </a:solidFill>
                <a:latin typeface="Calibri" panose="020F0502020204030204" pitchFamily="34" charset="0"/>
              </a:rPr>
              <a:t>, </a:t>
            </a:r>
            <a:r>
              <a:rPr lang="en-US" sz="3200" dirty="0">
                <a:solidFill>
                  <a:prstClr val="black"/>
                </a:solidFill>
                <a:latin typeface="Calibri" panose="020F0502020204030204" pitchFamily="34" charset="0"/>
              </a:rPr>
              <a:t>every layer can be customized and it </a:t>
            </a:r>
            <a:r>
              <a:rPr lang="en-US" sz="3200" dirty="0" smtClean="0">
                <a:solidFill>
                  <a:prstClr val="black"/>
                </a:solidFill>
                <a:latin typeface="Calibri" panose="020F0502020204030204" pitchFamily="34" charset="0"/>
              </a:rPr>
              <a:t>could be integrated </a:t>
            </a:r>
            <a:r>
              <a:rPr lang="en-US" sz="3200" dirty="0">
                <a:solidFill>
                  <a:prstClr val="black"/>
                </a:solidFill>
                <a:latin typeface="Calibri" panose="020F0502020204030204" pitchFamily="34" charset="0"/>
              </a:rPr>
              <a:t>with every available system in the market</a:t>
            </a:r>
          </a:p>
          <a:p>
            <a:endParaRPr lang="en-US" sz="3200" dirty="0">
              <a:solidFill>
                <a:prstClr val="black"/>
              </a:solidFill>
              <a:latin typeface="Calibri" panose="020F0502020204030204" pitchFamily="34" charset="0"/>
            </a:endParaRPr>
          </a:p>
        </p:txBody>
      </p:sp>
      <p:sp>
        <p:nvSpPr>
          <p:cNvPr id="18" name="CuadroTexto 23"/>
          <p:cNvSpPr txBox="1"/>
          <p:nvPr/>
        </p:nvSpPr>
        <p:spPr>
          <a:xfrm>
            <a:off x="10564585" y="3752796"/>
            <a:ext cx="10497490" cy="584775"/>
          </a:xfrm>
          <a:prstGeom prst="rect">
            <a:avLst/>
          </a:prstGeom>
          <a:noFill/>
        </p:spPr>
        <p:txBody>
          <a:bodyPr wrap="square" rtlCol="0">
            <a:spAutoFit/>
          </a:bodyPr>
          <a:lstStyle>
            <a:defPPr>
              <a:defRPr lang="en-US"/>
            </a:defPPr>
            <a:lvl1pPr marL="0" algn="l" defTabSz="2438339" rtl="0" eaLnBrk="1" latinLnBrk="0" hangingPunct="1">
              <a:defRPr sz="4800" kern="1200">
                <a:solidFill>
                  <a:schemeClr val="tx1"/>
                </a:solidFill>
                <a:latin typeface="+mn-lt"/>
                <a:ea typeface="+mn-ea"/>
                <a:cs typeface="+mn-cs"/>
              </a:defRPr>
            </a:lvl1pPr>
            <a:lvl2pPr marL="1219170" algn="l" defTabSz="2438339" rtl="0" eaLnBrk="1" latinLnBrk="0" hangingPunct="1">
              <a:defRPr sz="4800" kern="1200">
                <a:solidFill>
                  <a:schemeClr val="tx1"/>
                </a:solidFill>
                <a:latin typeface="+mn-lt"/>
                <a:ea typeface="+mn-ea"/>
                <a:cs typeface="+mn-cs"/>
              </a:defRPr>
            </a:lvl2pPr>
            <a:lvl3pPr marL="2438339" algn="l" defTabSz="2438339" rtl="0" eaLnBrk="1" latinLnBrk="0" hangingPunct="1">
              <a:defRPr sz="4800" kern="1200">
                <a:solidFill>
                  <a:schemeClr val="tx1"/>
                </a:solidFill>
                <a:latin typeface="+mn-lt"/>
                <a:ea typeface="+mn-ea"/>
                <a:cs typeface="+mn-cs"/>
              </a:defRPr>
            </a:lvl3pPr>
            <a:lvl4pPr marL="3657509" algn="l" defTabSz="2438339" rtl="0" eaLnBrk="1" latinLnBrk="0" hangingPunct="1">
              <a:defRPr sz="4800" kern="1200">
                <a:solidFill>
                  <a:schemeClr val="tx1"/>
                </a:solidFill>
                <a:latin typeface="+mn-lt"/>
                <a:ea typeface="+mn-ea"/>
                <a:cs typeface="+mn-cs"/>
              </a:defRPr>
            </a:lvl4pPr>
            <a:lvl5pPr marL="4876678" algn="l" defTabSz="2438339" rtl="0" eaLnBrk="1" latinLnBrk="0" hangingPunct="1">
              <a:defRPr sz="4800" kern="1200">
                <a:solidFill>
                  <a:schemeClr val="tx1"/>
                </a:solidFill>
                <a:latin typeface="+mn-lt"/>
                <a:ea typeface="+mn-ea"/>
                <a:cs typeface="+mn-cs"/>
              </a:defRPr>
            </a:lvl5pPr>
            <a:lvl6pPr marL="6095848" algn="l" defTabSz="2438339" rtl="0" eaLnBrk="1" latinLnBrk="0" hangingPunct="1">
              <a:defRPr sz="4800" kern="1200">
                <a:solidFill>
                  <a:schemeClr val="tx1"/>
                </a:solidFill>
                <a:latin typeface="+mn-lt"/>
                <a:ea typeface="+mn-ea"/>
                <a:cs typeface="+mn-cs"/>
              </a:defRPr>
            </a:lvl6pPr>
            <a:lvl7pPr marL="7315017" algn="l" defTabSz="2438339" rtl="0" eaLnBrk="1" latinLnBrk="0" hangingPunct="1">
              <a:defRPr sz="4800" kern="1200">
                <a:solidFill>
                  <a:schemeClr val="tx1"/>
                </a:solidFill>
                <a:latin typeface="+mn-lt"/>
                <a:ea typeface="+mn-ea"/>
                <a:cs typeface="+mn-cs"/>
              </a:defRPr>
            </a:lvl7pPr>
            <a:lvl8pPr marL="8534187" algn="l" defTabSz="2438339" rtl="0" eaLnBrk="1" latinLnBrk="0" hangingPunct="1">
              <a:defRPr sz="4800" kern="1200">
                <a:solidFill>
                  <a:schemeClr val="tx1"/>
                </a:solidFill>
                <a:latin typeface="+mn-lt"/>
                <a:ea typeface="+mn-ea"/>
                <a:cs typeface="+mn-cs"/>
              </a:defRPr>
            </a:lvl8pPr>
            <a:lvl9pPr marL="9753356" algn="l" defTabSz="2438339" rtl="0" eaLnBrk="1" latinLnBrk="0" hangingPunct="1">
              <a:defRPr sz="4800" kern="1200">
                <a:solidFill>
                  <a:schemeClr val="tx1"/>
                </a:solidFill>
                <a:latin typeface="+mn-lt"/>
                <a:ea typeface="+mn-ea"/>
                <a:cs typeface="+mn-cs"/>
              </a:defRPr>
            </a:lvl9pPr>
          </a:lstStyle>
          <a:p>
            <a:pPr>
              <a:defRPr/>
            </a:pPr>
            <a:r>
              <a:rPr lang="en-US" sz="3200" b="1" i="1" dirty="0" smtClean="0">
                <a:solidFill>
                  <a:prstClr val="black"/>
                </a:solidFill>
                <a:latin typeface="Calibri" panose="020F0502020204030204" pitchFamily="34" charset="0"/>
              </a:rPr>
              <a:t>Main tasks</a:t>
            </a:r>
          </a:p>
        </p:txBody>
      </p:sp>
      <p:sp>
        <p:nvSpPr>
          <p:cNvPr id="3" name="Slide Number Placeholder 2"/>
          <p:cNvSpPr>
            <a:spLocks noGrp="1"/>
          </p:cNvSpPr>
          <p:nvPr>
            <p:ph type="sldNum" sz="quarter" idx="2"/>
          </p:nvPr>
        </p:nvSpPr>
        <p:spPr/>
        <p:txBody>
          <a:bodyPr/>
          <a:lstStyle/>
          <a:p>
            <a:fld id="{86CB4B4D-7CA3-9044-876B-883B54F8677D}" type="slidenum">
              <a:rPr lang="en-US" smtClean="0">
                <a:solidFill>
                  <a:prstClr val="black">
                    <a:tint val="75000"/>
                  </a:prstClr>
                </a:solidFill>
              </a:rPr>
              <a:pPr/>
              <a:t>6</a:t>
            </a:fld>
            <a:endParaRPr lang="en-US">
              <a:solidFill>
                <a:prstClr val="black">
                  <a:tint val="75000"/>
                </a:prstClr>
              </a:solidFill>
            </a:endParaRPr>
          </a:p>
        </p:txBody>
      </p:sp>
      <p:cxnSp>
        <p:nvCxnSpPr>
          <p:cNvPr id="10" name="Straight Connector 9"/>
          <p:cNvCxnSpPr/>
          <p:nvPr/>
        </p:nvCxnSpPr>
        <p:spPr>
          <a:xfrm flipV="1">
            <a:off x="10564585" y="4275588"/>
            <a:ext cx="12201894" cy="41564"/>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25" name="Grupo 24"/>
          <p:cNvGrpSpPr/>
          <p:nvPr/>
        </p:nvGrpSpPr>
        <p:grpSpPr>
          <a:xfrm>
            <a:off x="1420212" y="4221401"/>
            <a:ext cx="8164286" cy="8480612"/>
            <a:chOff x="2851417" y="4177553"/>
            <a:chExt cx="8164286" cy="8480612"/>
          </a:xfrm>
        </p:grpSpPr>
        <p:sp>
          <p:nvSpPr>
            <p:cNvPr id="26" name="Rectangle 2"/>
            <p:cNvSpPr/>
            <p:nvPr/>
          </p:nvSpPr>
          <p:spPr>
            <a:xfrm>
              <a:off x="2851417" y="4177553"/>
              <a:ext cx="8164286" cy="8480612"/>
            </a:xfrm>
            <a:prstGeom prst="rect">
              <a:avLst/>
            </a:prstGeom>
            <a:noFill/>
            <a:ln>
              <a:solidFill>
                <a:srgbClr val="9AAE0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ounded Rectangle 26"/>
            <p:cNvSpPr/>
            <p:nvPr/>
          </p:nvSpPr>
          <p:spPr>
            <a:xfrm>
              <a:off x="3772086" y="4751294"/>
              <a:ext cx="6189756" cy="923365"/>
            </a:xfrm>
            <a:prstGeom prst="roundRect">
              <a:avLst/>
            </a:prstGeom>
            <a:solidFill>
              <a:schemeClr val="bg1"/>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black"/>
                  </a:solidFill>
                  <a:latin typeface="Calibri" panose="020F0502020204030204" pitchFamily="34" charset="0"/>
                  <a:cs typeface="Calibri" panose="020F0502020204030204" pitchFamily="34" charset="0"/>
                </a:rPr>
                <a:t>Visualization</a:t>
              </a:r>
            </a:p>
          </p:txBody>
        </p:sp>
        <p:sp>
          <p:nvSpPr>
            <p:cNvPr id="28" name="Rounded Rectangle 27"/>
            <p:cNvSpPr/>
            <p:nvPr/>
          </p:nvSpPr>
          <p:spPr>
            <a:xfrm>
              <a:off x="3772086" y="5997388"/>
              <a:ext cx="6189756" cy="923365"/>
            </a:xfrm>
            <a:prstGeom prst="roundRect">
              <a:avLst/>
            </a:prstGeom>
            <a:solidFill>
              <a:schemeClr val="bg1"/>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black"/>
                  </a:solidFill>
                  <a:latin typeface="Calibri" panose="020F0502020204030204" pitchFamily="34" charset="0"/>
                  <a:cs typeface="Calibri" panose="020F0502020204030204" pitchFamily="34" charset="0"/>
                </a:rPr>
                <a:t>Transformation</a:t>
              </a:r>
            </a:p>
          </p:txBody>
        </p:sp>
        <p:sp>
          <p:nvSpPr>
            <p:cNvPr id="29" name="Rounded Rectangle 28"/>
            <p:cNvSpPr/>
            <p:nvPr/>
          </p:nvSpPr>
          <p:spPr>
            <a:xfrm>
              <a:off x="3772086" y="7153835"/>
              <a:ext cx="6189756" cy="923365"/>
            </a:xfrm>
            <a:prstGeom prst="roundRect">
              <a:avLst/>
            </a:prstGeom>
            <a:solidFill>
              <a:schemeClr val="bg1"/>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prstClr val="black"/>
                  </a:solidFill>
                  <a:latin typeface="Calibri" panose="020F0502020204030204" pitchFamily="34" charset="0"/>
                  <a:cs typeface="Calibri" panose="020F0502020204030204" pitchFamily="34" charset="0"/>
                </a:rPr>
                <a:t>Storage</a:t>
              </a:r>
              <a:endParaRPr lang="en-US" sz="2800" dirty="0">
                <a:solidFill>
                  <a:prstClr val="black"/>
                </a:solidFill>
                <a:latin typeface="Calibri" panose="020F0502020204030204" pitchFamily="34" charset="0"/>
                <a:cs typeface="Calibri" panose="020F0502020204030204" pitchFamily="34" charset="0"/>
              </a:endParaRPr>
            </a:p>
          </p:txBody>
        </p:sp>
        <p:sp>
          <p:nvSpPr>
            <p:cNvPr id="31" name="Rounded Rectangle 29"/>
            <p:cNvSpPr/>
            <p:nvPr/>
          </p:nvSpPr>
          <p:spPr>
            <a:xfrm>
              <a:off x="3772086" y="8453718"/>
              <a:ext cx="6189756" cy="923365"/>
            </a:xfrm>
            <a:prstGeom prst="roundRect">
              <a:avLst/>
            </a:prstGeom>
            <a:solidFill>
              <a:schemeClr val="bg1"/>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black"/>
                  </a:solidFill>
                  <a:latin typeface="Calibri" panose="020F0502020204030204" pitchFamily="34" charset="0"/>
                  <a:cs typeface="Calibri" panose="020F0502020204030204" pitchFamily="34" charset="0"/>
                </a:rPr>
                <a:t>Data Intake</a:t>
              </a:r>
            </a:p>
          </p:txBody>
        </p:sp>
        <p:sp>
          <p:nvSpPr>
            <p:cNvPr id="33" name="Rounded Rectangle 30"/>
            <p:cNvSpPr/>
            <p:nvPr/>
          </p:nvSpPr>
          <p:spPr>
            <a:xfrm>
              <a:off x="3200586" y="10170459"/>
              <a:ext cx="3059020" cy="923365"/>
            </a:xfrm>
            <a:prstGeom prst="roundRect">
              <a:avLst/>
            </a:prstGeom>
            <a:no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black"/>
                  </a:solidFill>
                  <a:latin typeface="Calibri" panose="020F0502020204030204" pitchFamily="34" charset="0"/>
                  <a:cs typeface="Calibri" panose="020F0502020204030204" pitchFamily="34" charset="0"/>
                </a:rPr>
                <a:t>Control Plane + Others</a:t>
              </a:r>
            </a:p>
          </p:txBody>
        </p:sp>
        <p:sp>
          <p:nvSpPr>
            <p:cNvPr id="34" name="Rounded Rectangle 31"/>
            <p:cNvSpPr/>
            <p:nvPr/>
          </p:nvSpPr>
          <p:spPr>
            <a:xfrm>
              <a:off x="7474325" y="10170459"/>
              <a:ext cx="3059018" cy="923365"/>
            </a:xfrm>
            <a:prstGeom prst="roundRect">
              <a:avLst/>
            </a:prstGeom>
            <a:no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black"/>
                  </a:solidFill>
                  <a:latin typeface="Calibri" panose="020F0502020204030204" pitchFamily="34" charset="0"/>
                  <a:cs typeface="Calibri" panose="020F0502020204030204" pitchFamily="34" charset="0"/>
                </a:rPr>
                <a:t>User </a:t>
              </a:r>
              <a:r>
                <a:rPr lang="en-US" sz="2800" dirty="0" smtClean="0">
                  <a:solidFill>
                    <a:prstClr val="black"/>
                  </a:solidFill>
                  <a:latin typeface="Calibri" panose="020F0502020204030204" pitchFamily="34" charset="0"/>
                  <a:cs typeface="Calibri" panose="020F0502020204030204" pitchFamily="34" charset="0"/>
                </a:rPr>
                <a:t>Plane</a:t>
              </a:r>
              <a:endParaRPr lang="en-US" sz="2800" dirty="0">
                <a:solidFill>
                  <a:prstClr val="black"/>
                </a:solidFill>
                <a:latin typeface="Calibri" panose="020F0502020204030204" pitchFamily="34" charset="0"/>
                <a:cs typeface="Calibri" panose="020F0502020204030204" pitchFamily="34" charset="0"/>
              </a:endParaRPr>
            </a:p>
          </p:txBody>
        </p:sp>
        <p:cxnSp>
          <p:nvCxnSpPr>
            <p:cNvPr id="35" name="Elbow Connector 6"/>
            <p:cNvCxnSpPr>
              <a:stCxn id="31" idx="2"/>
              <a:endCxn id="34" idx="0"/>
            </p:cNvCxnSpPr>
            <p:nvPr/>
          </p:nvCxnSpPr>
          <p:spPr>
            <a:xfrm rot="16200000" flipH="1">
              <a:off x="7538711" y="8705336"/>
              <a:ext cx="793376" cy="2136870"/>
            </a:xfrm>
            <a:prstGeom prst="bentConnector3">
              <a:avLst/>
            </a:prstGeom>
            <a:ln>
              <a:solidFill>
                <a:srgbClr val="9AAE0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32"/>
            <p:cNvCxnSpPr>
              <a:stCxn id="31" idx="2"/>
              <a:endCxn id="33" idx="0"/>
            </p:cNvCxnSpPr>
            <p:nvPr/>
          </p:nvCxnSpPr>
          <p:spPr>
            <a:xfrm rot="5400000">
              <a:off x="5401842" y="8705337"/>
              <a:ext cx="793376" cy="2136868"/>
            </a:xfrm>
            <a:prstGeom prst="bentConnector3">
              <a:avLst>
                <a:gd name="adj1" fmla="val 50000"/>
              </a:avLst>
            </a:prstGeom>
            <a:ln>
              <a:solidFill>
                <a:srgbClr val="9AAE04"/>
              </a:solidFill>
              <a:tailEnd type="triangle"/>
            </a:ln>
          </p:spPr>
          <p:style>
            <a:lnRef idx="1">
              <a:schemeClr val="accent1"/>
            </a:lnRef>
            <a:fillRef idx="0">
              <a:schemeClr val="accent1"/>
            </a:fillRef>
            <a:effectRef idx="0">
              <a:schemeClr val="accent1"/>
            </a:effectRef>
            <a:fontRef idx="minor">
              <a:schemeClr val="tx1"/>
            </a:fontRef>
          </p:style>
        </p:cxnSp>
        <p:pic>
          <p:nvPicPr>
            <p:cNvPr id="43" name="Imagen 40"/>
            <p:cNvPicPr>
              <a:picLocks noChangeAspect="1"/>
            </p:cNvPicPr>
            <p:nvPr/>
          </p:nvPicPr>
          <p:blipFill rotWithShape="1">
            <a:blip r:embed="rId4">
              <a:extLst>
                <a:ext uri="{28A0092B-C50C-407E-A947-70E740481C1C}">
                  <a14:useLocalDpi xmlns:a14="http://schemas.microsoft.com/office/drawing/2010/main" val="0"/>
                </a:ext>
              </a:extLst>
            </a:blip>
            <a:srcRect l="26230" t="26750" r="24377" b="25987"/>
            <a:stretch/>
          </p:blipFill>
          <p:spPr>
            <a:xfrm>
              <a:off x="8370287" y="11248336"/>
              <a:ext cx="1267095" cy="798755"/>
            </a:xfrm>
            <a:prstGeom prst="rect">
              <a:avLst/>
            </a:prstGeom>
            <a:ln w="3175">
              <a:noFill/>
            </a:ln>
            <a:effectLst/>
          </p:spPr>
        </p:pic>
        <p:pic>
          <p:nvPicPr>
            <p:cNvPr id="44" name="Picture 2" descr="Resultado de imagen de devo log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761" t="22665" r="9273" b="21832"/>
            <a:stretch/>
          </p:blipFill>
          <p:spPr bwMode="auto">
            <a:xfrm>
              <a:off x="8468734" y="7388805"/>
              <a:ext cx="1403297" cy="46269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9"/>
            <p:cNvPicPr>
              <a:picLocks noChangeAspect="1"/>
            </p:cNvPicPr>
            <p:nvPr/>
          </p:nvPicPr>
          <p:blipFill rotWithShape="1">
            <a:blip r:embed="rId6">
              <a:extLst>
                <a:ext uri="{28A0092B-C50C-407E-A947-70E740481C1C}">
                  <a14:useLocalDpi xmlns:a14="http://schemas.microsoft.com/office/drawing/2010/main" val="0"/>
                </a:ext>
              </a:extLst>
            </a:blip>
            <a:srcRect l="6367" t="15995" b="16590"/>
            <a:stretch/>
          </p:blipFill>
          <p:spPr>
            <a:xfrm>
              <a:off x="8408895" y="4842014"/>
              <a:ext cx="1522974" cy="741925"/>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pic>
        <p:pic>
          <p:nvPicPr>
            <p:cNvPr id="46" name="Picture 44"/>
            <p:cNvPicPr>
              <a:picLocks noChangeAspect="1"/>
            </p:cNvPicPr>
            <p:nvPr/>
          </p:nvPicPr>
          <p:blipFill rotWithShape="1">
            <a:blip r:embed="rId6">
              <a:extLst>
                <a:ext uri="{28A0092B-C50C-407E-A947-70E740481C1C}">
                  <a14:useLocalDpi xmlns:a14="http://schemas.microsoft.com/office/drawing/2010/main" val="0"/>
                </a:ext>
              </a:extLst>
            </a:blip>
            <a:srcRect l="6367" t="15995" b="16590"/>
            <a:stretch/>
          </p:blipFill>
          <p:spPr>
            <a:xfrm>
              <a:off x="8408895" y="6070179"/>
              <a:ext cx="1522974" cy="741925"/>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pic>
        <p:pic>
          <p:nvPicPr>
            <p:cNvPr id="48" name="Picture 2" descr="Resultado de imagen de devo log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761" t="22665" r="9273" b="21832"/>
            <a:stretch/>
          </p:blipFill>
          <p:spPr bwMode="auto">
            <a:xfrm>
              <a:off x="8468734" y="8724546"/>
              <a:ext cx="1403297" cy="462697"/>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CuadroTexto 1"/>
          <p:cNvSpPr txBox="1"/>
          <p:nvPr/>
        </p:nvSpPr>
        <p:spPr>
          <a:xfrm>
            <a:off x="10271344" y="4489210"/>
            <a:ext cx="18515036" cy="2400657"/>
          </a:xfrm>
          <a:prstGeom prst="rect">
            <a:avLst/>
          </a:prstGeom>
          <a:noFill/>
        </p:spPr>
        <p:txBody>
          <a:bodyPr wrap="square" rtlCol="0">
            <a:spAutoFit/>
          </a:bodyPr>
          <a:lstStyle>
            <a:defPPr>
              <a:defRPr lang="en-US"/>
            </a:defPPr>
            <a:lvl1pPr marL="0" algn="l" defTabSz="2438339" rtl="0" eaLnBrk="1" latinLnBrk="0" hangingPunct="1">
              <a:defRPr sz="4800" kern="1200">
                <a:solidFill>
                  <a:schemeClr val="tx1"/>
                </a:solidFill>
                <a:latin typeface="+mn-lt"/>
                <a:ea typeface="+mn-ea"/>
                <a:cs typeface="+mn-cs"/>
              </a:defRPr>
            </a:lvl1pPr>
            <a:lvl2pPr marL="1219170" algn="l" defTabSz="2438339" rtl="0" eaLnBrk="1" latinLnBrk="0" hangingPunct="1">
              <a:defRPr sz="4800" kern="1200">
                <a:solidFill>
                  <a:schemeClr val="tx1"/>
                </a:solidFill>
                <a:latin typeface="+mn-lt"/>
                <a:ea typeface="+mn-ea"/>
                <a:cs typeface="+mn-cs"/>
              </a:defRPr>
            </a:lvl2pPr>
            <a:lvl3pPr marL="2438339" algn="l" defTabSz="2438339" rtl="0" eaLnBrk="1" latinLnBrk="0" hangingPunct="1">
              <a:defRPr sz="4800" kern="1200">
                <a:solidFill>
                  <a:schemeClr val="tx1"/>
                </a:solidFill>
                <a:latin typeface="+mn-lt"/>
                <a:ea typeface="+mn-ea"/>
                <a:cs typeface="+mn-cs"/>
              </a:defRPr>
            </a:lvl3pPr>
            <a:lvl4pPr marL="3657509" algn="l" defTabSz="2438339" rtl="0" eaLnBrk="1" latinLnBrk="0" hangingPunct="1">
              <a:defRPr sz="4800" kern="1200">
                <a:solidFill>
                  <a:schemeClr val="tx1"/>
                </a:solidFill>
                <a:latin typeface="+mn-lt"/>
                <a:ea typeface="+mn-ea"/>
                <a:cs typeface="+mn-cs"/>
              </a:defRPr>
            </a:lvl4pPr>
            <a:lvl5pPr marL="4876678" algn="l" defTabSz="2438339" rtl="0" eaLnBrk="1" latinLnBrk="0" hangingPunct="1">
              <a:defRPr sz="4800" kern="1200">
                <a:solidFill>
                  <a:schemeClr val="tx1"/>
                </a:solidFill>
                <a:latin typeface="+mn-lt"/>
                <a:ea typeface="+mn-ea"/>
                <a:cs typeface="+mn-cs"/>
              </a:defRPr>
            </a:lvl5pPr>
            <a:lvl6pPr marL="6095848" algn="l" defTabSz="2438339" rtl="0" eaLnBrk="1" latinLnBrk="0" hangingPunct="1">
              <a:defRPr sz="4800" kern="1200">
                <a:solidFill>
                  <a:schemeClr val="tx1"/>
                </a:solidFill>
                <a:latin typeface="+mn-lt"/>
                <a:ea typeface="+mn-ea"/>
                <a:cs typeface="+mn-cs"/>
              </a:defRPr>
            </a:lvl6pPr>
            <a:lvl7pPr marL="7315017" algn="l" defTabSz="2438339" rtl="0" eaLnBrk="1" latinLnBrk="0" hangingPunct="1">
              <a:defRPr sz="4800" kern="1200">
                <a:solidFill>
                  <a:schemeClr val="tx1"/>
                </a:solidFill>
                <a:latin typeface="+mn-lt"/>
                <a:ea typeface="+mn-ea"/>
                <a:cs typeface="+mn-cs"/>
              </a:defRPr>
            </a:lvl7pPr>
            <a:lvl8pPr marL="8534187" algn="l" defTabSz="2438339" rtl="0" eaLnBrk="1" latinLnBrk="0" hangingPunct="1">
              <a:defRPr sz="4800" kern="1200">
                <a:solidFill>
                  <a:schemeClr val="tx1"/>
                </a:solidFill>
                <a:latin typeface="+mn-lt"/>
                <a:ea typeface="+mn-ea"/>
                <a:cs typeface="+mn-cs"/>
              </a:defRPr>
            </a:lvl8pPr>
            <a:lvl9pPr marL="9753356" algn="l" defTabSz="2438339" rtl="0" eaLnBrk="1" latinLnBrk="0" hangingPunct="1">
              <a:defRPr sz="4800" kern="1200">
                <a:solidFill>
                  <a:schemeClr val="tx1"/>
                </a:solidFill>
                <a:latin typeface="+mn-lt"/>
                <a:ea typeface="+mn-ea"/>
                <a:cs typeface="+mn-cs"/>
              </a:defRPr>
            </a:lvl9pPr>
          </a:lstStyle>
          <a:p>
            <a:pPr marL="342900" indent="-342900">
              <a:buFont typeface="Arial" panose="020B0604020202020204" pitchFamily="34" charset="0"/>
              <a:buChar char="•"/>
              <a:defRPr/>
            </a:pPr>
            <a:r>
              <a:rPr lang="en-US" sz="3000" dirty="0" smtClean="0">
                <a:solidFill>
                  <a:prstClr val="black"/>
                </a:solidFill>
                <a:latin typeface="Calibri" panose="020F0502020204030204" pitchFamily="34" charset="0"/>
              </a:rPr>
              <a:t>Deploy </a:t>
            </a:r>
            <a:r>
              <a:rPr lang="en-US" sz="3000" b="1" dirty="0" smtClean="0">
                <a:solidFill>
                  <a:prstClr val="black"/>
                </a:solidFill>
                <a:latin typeface="Calibri" panose="020F0502020204030204" pitchFamily="34" charset="0"/>
              </a:rPr>
              <a:t>everis assets ( visualization, models &amp; KPIs)  on top of the platform </a:t>
            </a:r>
            <a:endParaRPr lang="en-US" sz="3000" dirty="0">
              <a:solidFill>
                <a:prstClr val="black"/>
              </a:solidFill>
              <a:latin typeface="Calibri" panose="020F0502020204030204" pitchFamily="34" charset="0"/>
            </a:endParaRPr>
          </a:p>
          <a:p>
            <a:pPr marL="342900" indent="-342900">
              <a:buFont typeface="Arial" panose="020B0604020202020204" pitchFamily="34" charset="0"/>
              <a:buChar char="•"/>
              <a:defRPr/>
            </a:pPr>
            <a:r>
              <a:rPr lang="en-US" sz="3000" dirty="0" smtClean="0">
                <a:solidFill>
                  <a:prstClr val="black"/>
                </a:solidFill>
                <a:latin typeface="Calibri" panose="020F0502020204030204" pitchFamily="34" charset="0"/>
              </a:rPr>
              <a:t>Configuration of </a:t>
            </a:r>
            <a:r>
              <a:rPr lang="en-US" sz="3000" b="1" dirty="0" smtClean="0">
                <a:solidFill>
                  <a:prstClr val="black"/>
                </a:solidFill>
                <a:latin typeface="Calibri" panose="020F0502020204030204" pitchFamily="34" charset="0"/>
              </a:rPr>
              <a:t>transformation layer for </a:t>
            </a:r>
            <a:r>
              <a:rPr lang="en-US" sz="3000" dirty="0" smtClean="0">
                <a:solidFill>
                  <a:prstClr val="black"/>
                </a:solidFill>
                <a:latin typeface="Calibri" panose="020F0502020204030204" pitchFamily="34" charset="0"/>
              </a:rPr>
              <a:t>KPIs calculation </a:t>
            </a:r>
          </a:p>
          <a:p>
            <a:pPr marL="342900" indent="-342900">
              <a:buFont typeface="Arial" panose="020B0604020202020204" pitchFamily="34" charset="0"/>
              <a:buChar char="•"/>
              <a:defRPr/>
            </a:pPr>
            <a:r>
              <a:rPr lang="en-US" sz="3000" dirty="0" smtClean="0">
                <a:solidFill>
                  <a:prstClr val="black"/>
                </a:solidFill>
                <a:latin typeface="Calibri" panose="020F0502020204030204" pitchFamily="34" charset="0"/>
              </a:rPr>
              <a:t>Develop new  Visualization dashboards </a:t>
            </a:r>
            <a:r>
              <a:rPr lang="en-US" sz="3000" dirty="0">
                <a:solidFill>
                  <a:prstClr val="black"/>
                </a:solidFill>
                <a:latin typeface="Calibri" panose="020F0502020204030204" pitchFamily="34" charset="0"/>
              </a:rPr>
              <a:t>over Devo and Power </a:t>
            </a:r>
            <a:r>
              <a:rPr lang="en-US" sz="3000" dirty="0" smtClean="0">
                <a:solidFill>
                  <a:prstClr val="black"/>
                </a:solidFill>
                <a:latin typeface="Calibri" panose="020F0502020204030204" pitchFamily="34" charset="0"/>
              </a:rPr>
              <a:t>BI</a:t>
            </a:r>
            <a:endParaRPr lang="en-US" sz="3000" dirty="0">
              <a:solidFill>
                <a:prstClr val="black"/>
              </a:solidFill>
              <a:latin typeface="Calibri" panose="020F0502020204030204" pitchFamily="34" charset="0"/>
            </a:endParaRPr>
          </a:p>
          <a:p>
            <a:pPr marL="342900" indent="-342900">
              <a:buFont typeface="Arial" panose="020B0604020202020204" pitchFamily="34" charset="0"/>
              <a:buChar char="•"/>
              <a:defRPr/>
            </a:pPr>
            <a:r>
              <a:rPr lang="en-US" sz="3000" b="1" dirty="0" smtClean="0">
                <a:solidFill>
                  <a:prstClr val="black"/>
                </a:solidFill>
                <a:latin typeface="Calibri" panose="020F0502020204030204" pitchFamily="34" charset="0"/>
              </a:rPr>
              <a:t>Customize Telefonica's specific use </a:t>
            </a:r>
            <a:r>
              <a:rPr lang="en-US" sz="3000" b="1" dirty="0">
                <a:solidFill>
                  <a:prstClr val="black"/>
                </a:solidFill>
                <a:latin typeface="Calibri" panose="020F0502020204030204" pitchFamily="34" charset="0"/>
              </a:rPr>
              <a:t>cases </a:t>
            </a:r>
            <a:r>
              <a:rPr lang="en-US" sz="3000" dirty="0">
                <a:solidFill>
                  <a:prstClr val="black"/>
                </a:solidFill>
                <a:latin typeface="Calibri" panose="020F0502020204030204" pitchFamily="34" charset="0"/>
              </a:rPr>
              <a:t>both for the SQM and CEM layers</a:t>
            </a:r>
          </a:p>
          <a:p>
            <a:pPr marL="342900" indent="-342900">
              <a:buFont typeface="Arial" panose="020B0604020202020204" pitchFamily="34" charset="0"/>
              <a:buChar char="•"/>
              <a:defRPr/>
            </a:pPr>
            <a:r>
              <a:rPr lang="en-US" sz="3000" dirty="0" smtClean="0">
                <a:solidFill>
                  <a:prstClr val="black"/>
                </a:solidFill>
                <a:latin typeface="Calibri" panose="020F0502020204030204" pitchFamily="34" charset="0"/>
              </a:rPr>
              <a:t>e2e project management </a:t>
            </a:r>
          </a:p>
        </p:txBody>
      </p:sp>
      <p:sp>
        <p:nvSpPr>
          <p:cNvPr id="37" name="CuadroTexto 24"/>
          <p:cNvSpPr txBox="1"/>
          <p:nvPr/>
        </p:nvSpPr>
        <p:spPr>
          <a:xfrm>
            <a:off x="10271344" y="7087171"/>
            <a:ext cx="13020456" cy="2862322"/>
          </a:xfrm>
          <a:prstGeom prst="rect">
            <a:avLst/>
          </a:prstGeom>
          <a:noFill/>
        </p:spPr>
        <p:txBody>
          <a:bodyPr wrap="square" rtlCol="0">
            <a:spAutoFit/>
          </a:bodyPr>
          <a:lstStyle>
            <a:defPPr>
              <a:defRPr lang="en-US"/>
            </a:defPPr>
            <a:lvl1pPr marL="0" algn="l" defTabSz="2438339" rtl="0" eaLnBrk="1" latinLnBrk="0" hangingPunct="1">
              <a:defRPr sz="4800" kern="1200">
                <a:solidFill>
                  <a:schemeClr val="tx1"/>
                </a:solidFill>
                <a:latin typeface="+mn-lt"/>
                <a:ea typeface="+mn-ea"/>
                <a:cs typeface="+mn-cs"/>
              </a:defRPr>
            </a:lvl1pPr>
            <a:lvl2pPr marL="1219170" algn="l" defTabSz="2438339" rtl="0" eaLnBrk="1" latinLnBrk="0" hangingPunct="1">
              <a:defRPr sz="4800" kern="1200">
                <a:solidFill>
                  <a:schemeClr val="tx1"/>
                </a:solidFill>
                <a:latin typeface="+mn-lt"/>
                <a:ea typeface="+mn-ea"/>
                <a:cs typeface="+mn-cs"/>
              </a:defRPr>
            </a:lvl2pPr>
            <a:lvl3pPr marL="2438339" algn="l" defTabSz="2438339" rtl="0" eaLnBrk="1" latinLnBrk="0" hangingPunct="1">
              <a:defRPr sz="4800" kern="1200">
                <a:solidFill>
                  <a:schemeClr val="tx1"/>
                </a:solidFill>
                <a:latin typeface="+mn-lt"/>
                <a:ea typeface="+mn-ea"/>
                <a:cs typeface="+mn-cs"/>
              </a:defRPr>
            </a:lvl3pPr>
            <a:lvl4pPr marL="3657509" algn="l" defTabSz="2438339" rtl="0" eaLnBrk="1" latinLnBrk="0" hangingPunct="1">
              <a:defRPr sz="4800" kern="1200">
                <a:solidFill>
                  <a:schemeClr val="tx1"/>
                </a:solidFill>
                <a:latin typeface="+mn-lt"/>
                <a:ea typeface="+mn-ea"/>
                <a:cs typeface="+mn-cs"/>
              </a:defRPr>
            </a:lvl4pPr>
            <a:lvl5pPr marL="4876678" algn="l" defTabSz="2438339" rtl="0" eaLnBrk="1" latinLnBrk="0" hangingPunct="1">
              <a:defRPr sz="4800" kern="1200">
                <a:solidFill>
                  <a:schemeClr val="tx1"/>
                </a:solidFill>
                <a:latin typeface="+mn-lt"/>
                <a:ea typeface="+mn-ea"/>
                <a:cs typeface="+mn-cs"/>
              </a:defRPr>
            </a:lvl5pPr>
            <a:lvl6pPr marL="6095848" algn="l" defTabSz="2438339" rtl="0" eaLnBrk="1" latinLnBrk="0" hangingPunct="1">
              <a:defRPr sz="4800" kern="1200">
                <a:solidFill>
                  <a:schemeClr val="tx1"/>
                </a:solidFill>
                <a:latin typeface="+mn-lt"/>
                <a:ea typeface="+mn-ea"/>
                <a:cs typeface="+mn-cs"/>
              </a:defRPr>
            </a:lvl6pPr>
            <a:lvl7pPr marL="7315017" algn="l" defTabSz="2438339" rtl="0" eaLnBrk="1" latinLnBrk="0" hangingPunct="1">
              <a:defRPr sz="4800" kern="1200">
                <a:solidFill>
                  <a:schemeClr val="tx1"/>
                </a:solidFill>
                <a:latin typeface="+mn-lt"/>
                <a:ea typeface="+mn-ea"/>
                <a:cs typeface="+mn-cs"/>
              </a:defRPr>
            </a:lvl7pPr>
            <a:lvl8pPr marL="8534187" algn="l" defTabSz="2438339" rtl="0" eaLnBrk="1" latinLnBrk="0" hangingPunct="1">
              <a:defRPr sz="4800" kern="1200">
                <a:solidFill>
                  <a:schemeClr val="tx1"/>
                </a:solidFill>
                <a:latin typeface="+mn-lt"/>
                <a:ea typeface="+mn-ea"/>
                <a:cs typeface="+mn-cs"/>
              </a:defRPr>
            </a:lvl8pPr>
            <a:lvl9pPr marL="9753356" algn="l" defTabSz="2438339" rtl="0" eaLnBrk="1" latinLnBrk="0" hangingPunct="1">
              <a:defRPr sz="4800" kern="1200">
                <a:solidFill>
                  <a:schemeClr val="tx1"/>
                </a:solidFill>
                <a:latin typeface="+mn-lt"/>
                <a:ea typeface="+mn-ea"/>
                <a:cs typeface="+mn-cs"/>
              </a:defRPr>
            </a:lvl9pPr>
          </a:lstStyle>
          <a:p>
            <a:pPr marL="342900" indent="-342900">
              <a:buFont typeface="Arial" panose="020B0604020202020204" pitchFamily="34" charset="0"/>
              <a:buChar char="•"/>
              <a:defRPr/>
            </a:pPr>
            <a:r>
              <a:rPr lang="en-US" sz="3000" dirty="0">
                <a:solidFill>
                  <a:prstClr val="black"/>
                </a:solidFill>
                <a:latin typeface="Calibri" panose="020F0502020204030204" pitchFamily="34" charset="0"/>
              </a:rPr>
              <a:t>Perform </a:t>
            </a:r>
            <a:r>
              <a:rPr lang="en-US" sz="3000" b="1" dirty="0">
                <a:solidFill>
                  <a:prstClr val="black"/>
                </a:solidFill>
                <a:latin typeface="Calibri" panose="020F0502020204030204" pitchFamily="34" charset="0"/>
              </a:rPr>
              <a:t>predictive analytics </a:t>
            </a:r>
            <a:r>
              <a:rPr lang="en-US" sz="3000" dirty="0">
                <a:solidFill>
                  <a:prstClr val="black"/>
                </a:solidFill>
                <a:latin typeface="Calibri" panose="020F0502020204030204" pitchFamily="34" charset="0"/>
              </a:rPr>
              <a:t>across the entire network </a:t>
            </a:r>
          </a:p>
          <a:p>
            <a:pPr marL="342900" indent="-342900">
              <a:buFont typeface="Arial" panose="020B0604020202020204" pitchFamily="34" charset="0"/>
              <a:buChar char="•"/>
              <a:defRPr/>
            </a:pPr>
            <a:r>
              <a:rPr lang="en-US" sz="3000" b="1" dirty="0" smtClean="0">
                <a:solidFill>
                  <a:prstClr val="black"/>
                </a:solidFill>
                <a:latin typeface="Calibri" panose="020F0502020204030204" pitchFamily="34" charset="0"/>
              </a:rPr>
              <a:t>Global </a:t>
            </a:r>
            <a:r>
              <a:rPr lang="en-US" sz="3000" b="1" dirty="0">
                <a:solidFill>
                  <a:prstClr val="black"/>
                </a:solidFill>
                <a:latin typeface="Calibri" panose="020F0502020204030204" pitchFamily="34" charset="0"/>
              </a:rPr>
              <a:t>data </a:t>
            </a:r>
            <a:r>
              <a:rPr lang="en-US" sz="3000" b="1" dirty="0" smtClean="0">
                <a:solidFill>
                  <a:prstClr val="black"/>
                </a:solidFill>
                <a:latin typeface="Calibri" panose="020F0502020204030204" pitchFamily="34" charset="0"/>
              </a:rPr>
              <a:t>lake </a:t>
            </a:r>
            <a:r>
              <a:rPr lang="en-US" sz="3000" b="1" dirty="0">
                <a:solidFill>
                  <a:prstClr val="black"/>
                </a:solidFill>
                <a:latin typeface="Calibri" panose="020F0502020204030204" pitchFamily="34" charset="0"/>
              </a:rPr>
              <a:t>for all the technologies </a:t>
            </a:r>
            <a:r>
              <a:rPr lang="en-US" sz="3000" dirty="0">
                <a:solidFill>
                  <a:prstClr val="black"/>
                </a:solidFill>
                <a:latin typeface="Calibri" panose="020F0502020204030204" pitchFamily="34" charset="0"/>
              </a:rPr>
              <a:t>and devices no matter the event </a:t>
            </a:r>
            <a:r>
              <a:rPr lang="en-US" sz="3000" dirty="0" smtClean="0">
                <a:solidFill>
                  <a:prstClr val="black"/>
                </a:solidFill>
                <a:latin typeface="Calibri" panose="020F0502020204030204" pitchFamily="34" charset="0"/>
              </a:rPr>
              <a:t>format</a:t>
            </a:r>
          </a:p>
          <a:p>
            <a:pPr marL="342900" indent="-342900">
              <a:buFont typeface="Arial" panose="020B0604020202020204" pitchFamily="34" charset="0"/>
              <a:buChar char="•"/>
              <a:defRPr/>
            </a:pPr>
            <a:r>
              <a:rPr lang="en-US" sz="3000" dirty="0">
                <a:solidFill>
                  <a:prstClr val="black"/>
                </a:solidFill>
                <a:latin typeface="Calibri" panose="020F0502020204030204" pitchFamily="34" charset="0"/>
              </a:rPr>
              <a:t>Monitor 100% of the </a:t>
            </a:r>
            <a:r>
              <a:rPr lang="en-US" sz="3000" dirty="0" smtClean="0">
                <a:solidFill>
                  <a:prstClr val="black"/>
                </a:solidFill>
                <a:latin typeface="Calibri" panose="020F0502020204030204" pitchFamily="34" charset="0"/>
              </a:rPr>
              <a:t>data at </a:t>
            </a:r>
            <a:r>
              <a:rPr lang="en-US" sz="3000" b="1" dirty="0" smtClean="0">
                <a:solidFill>
                  <a:prstClr val="black"/>
                </a:solidFill>
                <a:latin typeface="Calibri" panose="020F0502020204030204" pitchFamily="34" charset="0"/>
              </a:rPr>
              <a:t>real time with Zero </a:t>
            </a:r>
            <a:r>
              <a:rPr lang="en-US" sz="3000" b="1" dirty="0">
                <a:solidFill>
                  <a:prstClr val="black"/>
                </a:solidFill>
                <a:latin typeface="Calibri" panose="020F0502020204030204" pitchFamily="34" charset="0"/>
              </a:rPr>
              <a:t>latency </a:t>
            </a:r>
          </a:p>
          <a:p>
            <a:pPr marL="342900" indent="-342900">
              <a:buFont typeface="Arial" panose="020B0604020202020204" pitchFamily="34" charset="0"/>
              <a:buChar char="•"/>
              <a:defRPr/>
            </a:pPr>
            <a:r>
              <a:rPr lang="en-US" sz="3000" dirty="0" smtClean="0">
                <a:solidFill>
                  <a:prstClr val="black"/>
                </a:solidFill>
                <a:latin typeface="Calibri" panose="020F0502020204030204" pitchFamily="34" charset="0"/>
              </a:rPr>
              <a:t>Offer E2E </a:t>
            </a:r>
            <a:r>
              <a:rPr lang="en-US" sz="3000" dirty="0">
                <a:solidFill>
                  <a:prstClr val="black"/>
                </a:solidFill>
                <a:latin typeface="Calibri" panose="020F0502020204030204" pitchFamily="34" charset="0"/>
              </a:rPr>
              <a:t>service monitoring </a:t>
            </a:r>
            <a:r>
              <a:rPr lang="en-US" sz="3000" dirty="0" smtClean="0">
                <a:solidFill>
                  <a:prstClr val="black"/>
                </a:solidFill>
                <a:latin typeface="Calibri" panose="020F0502020204030204" pitchFamily="34" charset="0"/>
              </a:rPr>
              <a:t>and a 360º </a:t>
            </a:r>
            <a:r>
              <a:rPr lang="en-US" sz="3000" dirty="0">
                <a:solidFill>
                  <a:prstClr val="black"/>
                </a:solidFill>
                <a:latin typeface="Calibri" panose="020F0502020204030204" pitchFamily="34" charset="0"/>
              </a:rPr>
              <a:t>view regarding customer experience </a:t>
            </a:r>
            <a:endParaRPr lang="en-US" sz="3000" dirty="0" smtClean="0">
              <a:solidFill>
                <a:prstClr val="black"/>
              </a:solidFill>
              <a:latin typeface="Calibri" panose="020F0502020204030204" pitchFamily="34" charset="0"/>
            </a:endParaRPr>
          </a:p>
          <a:p>
            <a:pPr marL="342900" indent="-342900">
              <a:buFont typeface="Arial" panose="020B0604020202020204" pitchFamily="34" charset="0"/>
              <a:buChar char="•"/>
              <a:defRPr/>
            </a:pPr>
            <a:r>
              <a:rPr lang="en-US" sz="3000" dirty="0" smtClean="0">
                <a:solidFill>
                  <a:prstClr val="black"/>
                </a:solidFill>
                <a:latin typeface="Calibri" panose="020F0502020204030204" pitchFamily="34" charset="0"/>
              </a:rPr>
              <a:t>Perform Root </a:t>
            </a:r>
            <a:r>
              <a:rPr lang="en-US" sz="3000" dirty="0">
                <a:solidFill>
                  <a:prstClr val="black"/>
                </a:solidFill>
                <a:latin typeface="Calibri" panose="020F0502020204030204" pitchFamily="34" charset="0"/>
              </a:rPr>
              <a:t>Cause </a:t>
            </a:r>
            <a:r>
              <a:rPr lang="en-US" sz="3000" dirty="0" smtClean="0">
                <a:solidFill>
                  <a:prstClr val="black"/>
                </a:solidFill>
                <a:latin typeface="Calibri" panose="020F0502020204030204" pitchFamily="34" charset="0"/>
              </a:rPr>
              <a:t>analysis analyzing </a:t>
            </a:r>
            <a:r>
              <a:rPr lang="en-US" sz="3000" dirty="0">
                <a:solidFill>
                  <a:prstClr val="black"/>
                </a:solidFill>
                <a:latin typeface="Calibri" panose="020F0502020204030204" pitchFamily="34" charset="0"/>
              </a:rPr>
              <a:t>the raw data </a:t>
            </a:r>
            <a:endParaRPr lang="en-US" sz="3000" dirty="0" smtClean="0">
              <a:solidFill>
                <a:prstClr val="black"/>
              </a:solidFill>
              <a:latin typeface="Calibri" panose="020F0502020204030204" pitchFamily="34" charset="0"/>
            </a:endParaRPr>
          </a:p>
          <a:p>
            <a:pPr marL="342900" indent="-342900">
              <a:buFont typeface="Arial" panose="020B0604020202020204" pitchFamily="34" charset="0"/>
              <a:buChar char="•"/>
              <a:defRPr/>
            </a:pPr>
            <a:r>
              <a:rPr lang="en-US" sz="3000" dirty="0" smtClean="0">
                <a:solidFill>
                  <a:prstClr val="black"/>
                </a:solidFill>
                <a:latin typeface="Calibri" panose="020F0502020204030204" pitchFamily="34" charset="0"/>
              </a:rPr>
              <a:t>Integrate </a:t>
            </a:r>
            <a:r>
              <a:rPr lang="en-US" sz="3000" dirty="0">
                <a:solidFill>
                  <a:prstClr val="black"/>
                </a:solidFill>
                <a:latin typeface="Calibri" panose="020F0502020204030204" pitchFamily="34" charset="0"/>
              </a:rPr>
              <a:t>with external systems: HDM, </a:t>
            </a:r>
            <a:r>
              <a:rPr lang="en-US" sz="3000" dirty="0" smtClean="0">
                <a:solidFill>
                  <a:prstClr val="black"/>
                </a:solidFill>
                <a:latin typeface="Calibri" panose="020F0502020204030204" pitchFamily="34" charset="0"/>
              </a:rPr>
              <a:t>OMEGA</a:t>
            </a:r>
            <a:endParaRPr lang="en-US" sz="3000" dirty="0">
              <a:solidFill>
                <a:prstClr val="black"/>
              </a:solidFill>
              <a:latin typeface="Calibri" panose="020F0502020204030204" pitchFamily="34" charset="0"/>
            </a:endParaRPr>
          </a:p>
        </p:txBody>
      </p:sp>
      <p:sp>
        <p:nvSpPr>
          <p:cNvPr id="39" name="CuadroTexto 23"/>
          <p:cNvSpPr txBox="1"/>
          <p:nvPr/>
        </p:nvSpPr>
        <p:spPr>
          <a:xfrm>
            <a:off x="10191856" y="10083362"/>
            <a:ext cx="13099944" cy="2862322"/>
          </a:xfrm>
          <a:prstGeom prst="rect">
            <a:avLst/>
          </a:prstGeom>
          <a:noFill/>
          <a:ln>
            <a:noFill/>
          </a:ln>
        </p:spPr>
        <p:txBody>
          <a:bodyPr wrap="square" rtlCol="0">
            <a:spAutoFit/>
          </a:bodyPr>
          <a:lstStyle>
            <a:defPPr>
              <a:defRPr lang="en-US"/>
            </a:defPPr>
            <a:lvl1pPr marL="0" algn="l" defTabSz="2438339" rtl="0" eaLnBrk="1" latinLnBrk="0" hangingPunct="1">
              <a:defRPr sz="4800" kern="1200">
                <a:solidFill>
                  <a:schemeClr val="tx1"/>
                </a:solidFill>
                <a:latin typeface="+mn-lt"/>
                <a:ea typeface="+mn-ea"/>
                <a:cs typeface="+mn-cs"/>
              </a:defRPr>
            </a:lvl1pPr>
            <a:lvl2pPr marL="1219170" algn="l" defTabSz="2438339" rtl="0" eaLnBrk="1" latinLnBrk="0" hangingPunct="1">
              <a:defRPr sz="4800" kern="1200">
                <a:solidFill>
                  <a:schemeClr val="tx1"/>
                </a:solidFill>
                <a:latin typeface="+mn-lt"/>
                <a:ea typeface="+mn-ea"/>
                <a:cs typeface="+mn-cs"/>
              </a:defRPr>
            </a:lvl2pPr>
            <a:lvl3pPr marL="2438339" algn="l" defTabSz="2438339" rtl="0" eaLnBrk="1" latinLnBrk="0" hangingPunct="1">
              <a:defRPr sz="4800" kern="1200">
                <a:solidFill>
                  <a:schemeClr val="tx1"/>
                </a:solidFill>
                <a:latin typeface="+mn-lt"/>
                <a:ea typeface="+mn-ea"/>
                <a:cs typeface="+mn-cs"/>
              </a:defRPr>
            </a:lvl3pPr>
            <a:lvl4pPr marL="3657509" algn="l" defTabSz="2438339" rtl="0" eaLnBrk="1" latinLnBrk="0" hangingPunct="1">
              <a:defRPr sz="4800" kern="1200">
                <a:solidFill>
                  <a:schemeClr val="tx1"/>
                </a:solidFill>
                <a:latin typeface="+mn-lt"/>
                <a:ea typeface="+mn-ea"/>
                <a:cs typeface="+mn-cs"/>
              </a:defRPr>
            </a:lvl4pPr>
            <a:lvl5pPr marL="4876678" algn="l" defTabSz="2438339" rtl="0" eaLnBrk="1" latinLnBrk="0" hangingPunct="1">
              <a:defRPr sz="4800" kern="1200">
                <a:solidFill>
                  <a:schemeClr val="tx1"/>
                </a:solidFill>
                <a:latin typeface="+mn-lt"/>
                <a:ea typeface="+mn-ea"/>
                <a:cs typeface="+mn-cs"/>
              </a:defRPr>
            </a:lvl5pPr>
            <a:lvl6pPr marL="6095848" algn="l" defTabSz="2438339" rtl="0" eaLnBrk="1" latinLnBrk="0" hangingPunct="1">
              <a:defRPr sz="4800" kern="1200">
                <a:solidFill>
                  <a:schemeClr val="tx1"/>
                </a:solidFill>
                <a:latin typeface="+mn-lt"/>
                <a:ea typeface="+mn-ea"/>
                <a:cs typeface="+mn-cs"/>
              </a:defRPr>
            </a:lvl6pPr>
            <a:lvl7pPr marL="7315017" algn="l" defTabSz="2438339" rtl="0" eaLnBrk="1" latinLnBrk="0" hangingPunct="1">
              <a:defRPr sz="4800" kern="1200">
                <a:solidFill>
                  <a:schemeClr val="tx1"/>
                </a:solidFill>
                <a:latin typeface="+mn-lt"/>
                <a:ea typeface="+mn-ea"/>
                <a:cs typeface="+mn-cs"/>
              </a:defRPr>
            </a:lvl7pPr>
            <a:lvl8pPr marL="8534187" algn="l" defTabSz="2438339" rtl="0" eaLnBrk="1" latinLnBrk="0" hangingPunct="1">
              <a:defRPr sz="4800" kern="1200">
                <a:solidFill>
                  <a:schemeClr val="tx1"/>
                </a:solidFill>
                <a:latin typeface="+mn-lt"/>
                <a:ea typeface="+mn-ea"/>
                <a:cs typeface="+mn-cs"/>
              </a:defRPr>
            </a:lvl8pPr>
            <a:lvl9pPr marL="9753356" algn="l" defTabSz="2438339" rtl="0" eaLnBrk="1" latinLnBrk="0" hangingPunct="1">
              <a:defRPr sz="4800" kern="1200">
                <a:solidFill>
                  <a:schemeClr val="tx1"/>
                </a:solidFill>
                <a:latin typeface="+mn-lt"/>
                <a:ea typeface="+mn-ea"/>
                <a:cs typeface="+mn-cs"/>
              </a:defRPr>
            </a:lvl9pPr>
          </a:lstStyle>
          <a:p>
            <a:pPr marL="342900" indent="-342900">
              <a:buFont typeface="Arial" panose="020B0604020202020204" pitchFamily="34" charset="0"/>
              <a:buChar char="•"/>
              <a:defRPr/>
            </a:pPr>
            <a:r>
              <a:rPr lang="en-US" sz="3000" b="1" dirty="0">
                <a:solidFill>
                  <a:prstClr val="black"/>
                </a:solidFill>
                <a:latin typeface="Calibri" panose="020F0502020204030204" pitchFamily="34" charset="0"/>
              </a:rPr>
              <a:t>Single and unified infrastructure </a:t>
            </a:r>
            <a:r>
              <a:rPr lang="en-US" sz="3000" dirty="0">
                <a:solidFill>
                  <a:prstClr val="black"/>
                </a:solidFill>
                <a:latin typeface="Calibri" panose="020F0502020204030204" pitchFamily="34" charset="0"/>
              </a:rPr>
              <a:t>for data mediation between producers and </a:t>
            </a:r>
            <a:r>
              <a:rPr lang="en-US" sz="3000" dirty="0" smtClean="0">
                <a:solidFill>
                  <a:prstClr val="black"/>
                </a:solidFill>
                <a:latin typeface="Calibri" panose="020F0502020204030204" pitchFamily="34" charset="0"/>
              </a:rPr>
              <a:t>consumers</a:t>
            </a:r>
          </a:p>
          <a:p>
            <a:pPr marL="342900" indent="-342900">
              <a:buFont typeface="Arial" panose="020B0604020202020204" pitchFamily="34" charset="0"/>
              <a:buChar char="•"/>
              <a:defRPr/>
            </a:pPr>
            <a:r>
              <a:rPr lang="en-US" sz="3000" b="1" dirty="0" smtClean="0">
                <a:solidFill>
                  <a:prstClr val="black"/>
                </a:solidFill>
                <a:latin typeface="Calibri" panose="020F0502020204030204" pitchFamily="34" charset="0"/>
              </a:rPr>
              <a:t>User data plane </a:t>
            </a:r>
          </a:p>
          <a:p>
            <a:pPr marL="342900" indent="-342900">
              <a:buFont typeface="Arial" panose="020B0604020202020204" pitchFamily="34" charset="0"/>
              <a:buChar char="•"/>
              <a:defRPr/>
            </a:pPr>
            <a:r>
              <a:rPr lang="en-US" sz="3000" dirty="0" smtClean="0">
                <a:solidFill>
                  <a:prstClr val="black"/>
                </a:solidFill>
                <a:latin typeface="Calibri" panose="020F0502020204030204" pitchFamily="34" charset="0"/>
              </a:rPr>
              <a:t>Traffic </a:t>
            </a:r>
            <a:r>
              <a:rPr lang="en-US" sz="3000" dirty="0">
                <a:solidFill>
                  <a:prstClr val="black"/>
                </a:solidFill>
                <a:latin typeface="Calibri" panose="020F0502020204030204" pitchFamily="34" charset="0"/>
              </a:rPr>
              <a:t>management </a:t>
            </a:r>
            <a:r>
              <a:rPr lang="en-US" sz="3000" b="1" dirty="0">
                <a:solidFill>
                  <a:prstClr val="black"/>
                </a:solidFill>
                <a:latin typeface="Calibri" panose="020F0502020204030204" pitchFamily="34" charset="0"/>
              </a:rPr>
              <a:t>based on subscriber’s identity </a:t>
            </a:r>
            <a:r>
              <a:rPr lang="en-US" sz="3000" dirty="0">
                <a:solidFill>
                  <a:prstClr val="black"/>
                </a:solidFill>
                <a:latin typeface="Calibri" panose="020F0502020204030204" pitchFamily="34" charset="0"/>
              </a:rPr>
              <a:t>rather than IP </a:t>
            </a:r>
            <a:r>
              <a:rPr lang="en-US" sz="3000" dirty="0" smtClean="0">
                <a:solidFill>
                  <a:prstClr val="black"/>
                </a:solidFill>
                <a:latin typeface="Calibri" panose="020F0502020204030204" pitchFamily="34" charset="0"/>
              </a:rPr>
              <a:t>address</a:t>
            </a:r>
          </a:p>
          <a:p>
            <a:pPr marL="342900" indent="-342900">
              <a:buFont typeface="Arial" panose="020B0604020202020204" pitchFamily="34" charset="0"/>
              <a:buChar char="•"/>
              <a:defRPr/>
            </a:pPr>
            <a:r>
              <a:rPr lang="en-US" sz="3000" dirty="0">
                <a:solidFill>
                  <a:prstClr val="black"/>
                </a:solidFill>
                <a:latin typeface="Calibri" panose="020F0502020204030204" pitchFamily="34" charset="0"/>
              </a:rPr>
              <a:t>Extracts User Information from RADIUS and uses it to include it and enrich </a:t>
            </a:r>
            <a:r>
              <a:rPr lang="en-US" sz="3000" dirty="0" err="1" smtClean="0">
                <a:solidFill>
                  <a:prstClr val="black"/>
                </a:solidFill>
                <a:latin typeface="Calibri" panose="020F0502020204030204" pitchFamily="34" charset="0"/>
              </a:rPr>
              <a:t>xDRs</a:t>
            </a:r>
            <a:endParaRPr lang="en-US" sz="3000" dirty="0">
              <a:solidFill>
                <a:prstClr val="black"/>
              </a:solidFill>
              <a:latin typeface="Calibri" panose="020F0502020204030204" pitchFamily="34" charset="0"/>
            </a:endParaRPr>
          </a:p>
          <a:p>
            <a:pPr>
              <a:defRPr/>
            </a:pPr>
            <a:endParaRPr lang="en-US" sz="3000" dirty="0">
              <a:solidFill>
                <a:prstClr val="black"/>
              </a:solidFill>
              <a:latin typeface="Calibri" panose="020F0502020204030204" pitchFamily="34" charset="0"/>
            </a:endParaRPr>
          </a:p>
        </p:txBody>
      </p:sp>
      <p:sp>
        <p:nvSpPr>
          <p:cNvPr id="30" name="TextBox 29"/>
          <p:cNvSpPr txBox="1"/>
          <p:nvPr/>
        </p:nvSpPr>
        <p:spPr>
          <a:xfrm>
            <a:off x="2340881" y="11322229"/>
            <a:ext cx="3040128" cy="369332"/>
          </a:xfrm>
          <a:prstGeom prst="rect">
            <a:avLst/>
          </a:prstGeom>
          <a:noFill/>
        </p:spPr>
        <p:txBody>
          <a:bodyPr wrap="square" rtlCol="0">
            <a:spAutoFit/>
          </a:bodyPr>
          <a:lstStyle/>
          <a:p>
            <a:r>
              <a:rPr lang="en-US" dirty="0" smtClean="0">
                <a:solidFill>
                  <a:prstClr val="black"/>
                </a:solidFill>
              </a:rPr>
              <a:t> OSS, </a:t>
            </a:r>
            <a:r>
              <a:rPr lang="en-US" dirty="0" err="1" smtClean="0">
                <a:solidFill>
                  <a:prstClr val="black"/>
                </a:solidFill>
              </a:rPr>
              <a:t>Polystar</a:t>
            </a:r>
            <a:r>
              <a:rPr lang="en-US" dirty="0" smtClean="0">
                <a:solidFill>
                  <a:prstClr val="black"/>
                </a:solidFill>
              </a:rPr>
              <a:t>, </a:t>
            </a:r>
            <a:r>
              <a:rPr lang="en-US" dirty="0" err="1" smtClean="0">
                <a:solidFill>
                  <a:prstClr val="black"/>
                </a:solidFill>
              </a:rPr>
              <a:t>etc</a:t>
            </a:r>
            <a:endParaRPr lang="es-ES" dirty="0">
              <a:solidFill>
                <a:prstClr val="black"/>
              </a:solidFill>
            </a:endParaRPr>
          </a:p>
        </p:txBody>
      </p:sp>
      <p:pic>
        <p:nvPicPr>
          <p:cNvPr id="32" name="Picture 4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3481" y="13024742"/>
            <a:ext cx="2065416" cy="579409"/>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pic>
      <p:sp>
        <p:nvSpPr>
          <p:cNvPr id="38" name="Rectángulo 37"/>
          <p:cNvSpPr/>
          <p:nvPr/>
        </p:nvSpPr>
        <p:spPr>
          <a:xfrm>
            <a:off x="-273727" y="-139987"/>
            <a:ext cx="892668" cy="636814"/>
          </a:xfrm>
          <a:prstGeom prst="rect">
            <a:avLst/>
          </a:prstGeom>
          <a:solidFill>
            <a:srgbClr val="9AAE04"/>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6000" dirty="0" smtClean="0"/>
              <a:t>*</a:t>
            </a:r>
            <a:endParaRPr lang="es-ES_tradnl" sz="6000" dirty="0"/>
          </a:p>
        </p:txBody>
      </p:sp>
    </p:spTree>
    <p:extLst>
      <p:ext uri="{BB962C8B-B14F-4D97-AF65-F5344CB8AC3E}">
        <p14:creationId xmlns:p14="http://schemas.microsoft.com/office/powerpoint/2010/main" val="2729911208"/>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pPr>
            <a:r>
              <a:rPr lang="en-US" sz="4000" b="1" cap="all" dirty="0">
                <a:solidFill>
                  <a:prstClr val="black"/>
                </a:solidFill>
                <a:latin typeface="Calibri" panose="020F0502020204030204" pitchFamily="34" charset="0"/>
              </a:rPr>
              <a:t>The DEVO Platform: Built on a No-Compromise Architecture</a:t>
            </a:r>
          </a:p>
        </p:txBody>
      </p:sp>
      <p:sp>
        <p:nvSpPr>
          <p:cNvPr id="6"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Arquitecture</a:t>
            </a:r>
            <a:endParaRPr lang="en-US" altLang="es-ES" sz="2400" b="1" dirty="0">
              <a:solidFill>
                <a:srgbClr val="A6A6A6"/>
              </a:solidFill>
              <a:latin typeface="Calibri" panose="020F0502020204030204" pitchFamily="34" charset="0"/>
            </a:endParaRPr>
          </a:p>
        </p:txBody>
      </p:sp>
      <p:sp>
        <p:nvSpPr>
          <p:cNvPr id="7" name="TextBox 6"/>
          <p:cNvSpPr txBox="1"/>
          <p:nvPr/>
        </p:nvSpPr>
        <p:spPr>
          <a:xfrm>
            <a:off x="1390800" y="1923150"/>
            <a:ext cx="21583500" cy="2062103"/>
          </a:xfrm>
          <a:prstGeom prst="rect">
            <a:avLst/>
          </a:prstGeom>
          <a:noFill/>
        </p:spPr>
        <p:txBody>
          <a:bodyPr wrap="square" rtlCol="0">
            <a:spAutoFit/>
          </a:bodyPr>
          <a:lstStyle/>
          <a:p>
            <a:r>
              <a:rPr lang="en-US" sz="3200" dirty="0">
                <a:solidFill>
                  <a:srgbClr val="000000"/>
                </a:solidFill>
                <a:latin typeface="Calibri" panose="020F0502020204030204" pitchFamily="34" charset="0"/>
                <a:cs typeface="Arial" panose="020B0604020202020204" pitchFamily="34" charset="0"/>
              </a:rPr>
              <a:t>Each component of the DEVO Platform is designed to scale linearly enabling enterprises to ingest any amount of data and support massive query loads with significantly fewer resources required and realize a much lower </a:t>
            </a:r>
            <a:r>
              <a:rPr lang="en-US" sz="3200" dirty="0" smtClean="0">
                <a:solidFill>
                  <a:srgbClr val="000000"/>
                </a:solidFill>
                <a:latin typeface="Calibri" panose="020F0502020204030204" pitchFamily="34" charset="0"/>
                <a:cs typeface="Arial" panose="020B0604020202020204" pitchFamily="34" charset="0"/>
              </a:rPr>
              <a:t>TCO. The </a:t>
            </a:r>
            <a:r>
              <a:rPr lang="en-US" sz="3200" dirty="0">
                <a:solidFill>
                  <a:srgbClr val="000000"/>
                </a:solidFill>
                <a:latin typeface="Calibri" panose="020F0502020204030204" pitchFamily="34" charset="0"/>
                <a:cs typeface="Arial" panose="020B0604020202020204" pitchFamily="34" charset="0"/>
              </a:rPr>
              <a:t>scheme below illustrates the general operation of DEVO Platform.</a:t>
            </a:r>
          </a:p>
          <a:p>
            <a:endParaRPr lang="en-US" sz="3200" dirty="0">
              <a:solidFill>
                <a:srgbClr val="000000"/>
              </a:solidFill>
              <a:latin typeface="Calibri" panose="020F0502020204030204" pitchFamily="34" charset="0"/>
              <a:cs typeface="Arial" panose="020B0604020202020204" pitchFamily="34" charset="0"/>
            </a:endParaRPr>
          </a:p>
        </p:txBody>
      </p:sp>
      <p:sp>
        <p:nvSpPr>
          <p:cNvPr id="20"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Arquitecture</a:t>
            </a:r>
            <a:endParaRPr lang="en-US" sz="2400" b="1" dirty="0">
              <a:solidFill>
                <a:prstClr val="white"/>
              </a:solidFill>
              <a:latin typeface="Calibri" panose="020F0502020204030204" pitchFamily="34" charset="0"/>
            </a:endParaRPr>
          </a:p>
        </p:txBody>
      </p:sp>
      <p:sp>
        <p:nvSpPr>
          <p:cNvPr id="217" name="Google Shape;176;p7"/>
          <p:cNvSpPr/>
          <p:nvPr/>
        </p:nvSpPr>
        <p:spPr>
          <a:xfrm>
            <a:off x="3677646" y="6760571"/>
            <a:ext cx="17023158" cy="5275484"/>
          </a:xfrm>
          <a:prstGeom prst="roundRect">
            <a:avLst>
              <a:gd name="adj" fmla="val 0"/>
            </a:avLst>
          </a:prstGeom>
          <a:solidFill>
            <a:srgbClr val="BFBFBF">
              <a:alpha val="35686"/>
            </a:srgbClr>
          </a:solidFill>
          <a:ln w="9525" cap="flat" cmpd="sng">
            <a:solidFill>
              <a:schemeClr val="bg1">
                <a:lumMod val="65000"/>
              </a:schemeClr>
            </a:solidFill>
            <a:prstDash val="solid"/>
            <a:round/>
            <a:headEnd type="none" w="sm" len="sm"/>
            <a:tailEnd type="none" w="sm" len="sm"/>
          </a:ln>
        </p:spPr>
        <p:txBody>
          <a:bodyPr spcFirstLastPara="1" wrap="square" lIns="243800" tIns="243800" rIns="243800" bIns="121867" anchor="t" anchorCtr="0">
            <a:noAutofit/>
          </a:bodyPr>
          <a:lstStyle/>
          <a:p>
            <a:pPr algn="ctr">
              <a:buClr>
                <a:srgbClr val="000000"/>
              </a:buClr>
              <a:buFont typeface="Arial"/>
              <a:buNone/>
              <a:defRPr/>
            </a:pPr>
            <a:endParaRPr lang="en-US" sz="2933" b="1" kern="0" dirty="0" smtClean="0">
              <a:solidFill>
                <a:srgbClr val="333F48"/>
              </a:solidFill>
              <a:ea typeface="Source Sans Pro"/>
              <a:cs typeface="Source Sans Pro"/>
              <a:sym typeface="Source Sans Pro"/>
            </a:endParaRPr>
          </a:p>
        </p:txBody>
      </p:sp>
      <p:sp>
        <p:nvSpPr>
          <p:cNvPr id="218" name="Google Shape;180;p7"/>
          <p:cNvSpPr/>
          <p:nvPr/>
        </p:nvSpPr>
        <p:spPr>
          <a:xfrm>
            <a:off x="5636711" y="12101520"/>
            <a:ext cx="13103886" cy="738557"/>
          </a:xfrm>
          <a:prstGeom prst="rect">
            <a:avLst/>
          </a:prstGeom>
          <a:noFill/>
          <a:ln>
            <a:noFill/>
          </a:ln>
        </p:spPr>
        <p:txBody>
          <a:bodyPr spcFirstLastPara="1" wrap="square" lIns="243800" tIns="121867" rIns="243800" bIns="121867" anchor="t" anchorCtr="0">
            <a:spAutoFit/>
          </a:bodyPr>
          <a:lstStyle/>
          <a:p>
            <a:pPr algn="ctr">
              <a:buClr>
                <a:srgbClr val="000000"/>
              </a:buClr>
              <a:buFont typeface="Arial"/>
              <a:buNone/>
              <a:defRPr/>
            </a:pPr>
            <a:r>
              <a:rPr lang="en-US" sz="3200" b="1" kern="0" dirty="0" smtClean="0">
                <a:solidFill>
                  <a:srgbClr val="333F48"/>
                </a:solidFill>
                <a:latin typeface="Calibri" panose="020F0502020204030204" pitchFamily="34" charset="0"/>
                <a:ea typeface="Source Sans Pro"/>
                <a:cs typeface="Source Sans Pro"/>
                <a:sym typeface="Source Sans Pro"/>
              </a:rPr>
              <a:t>TENS OF THOUSANDS OF SIMULTANEOUS QUERIES</a:t>
            </a:r>
            <a:r>
              <a:rPr lang="en-US" sz="2400" b="1" kern="0" dirty="0" smtClean="0">
                <a:solidFill>
                  <a:srgbClr val="333F48"/>
                </a:solidFill>
                <a:latin typeface="Calibri" panose="020F0502020204030204" pitchFamily="34" charset="0"/>
                <a:ea typeface="Source Sans Pro"/>
                <a:cs typeface="Source Sans Pro"/>
                <a:sym typeface="Source Sans Pro"/>
              </a:rPr>
              <a:t> </a:t>
            </a:r>
            <a:endParaRPr lang="en-US" sz="3733" kern="0" dirty="0" smtClean="0">
              <a:solidFill>
                <a:srgbClr val="000000"/>
              </a:solidFill>
              <a:latin typeface="Calibri" panose="020F0502020204030204" pitchFamily="34" charset="0"/>
              <a:cs typeface="Arial"/>
              <a:sym typeface="Arial"/>
            </a:endParaRPr>
          </a:p>
        </p:txBody>
      </p:sp>
      <p:sp>
        <p:nvSpPr>
          <p:cNvPr id="219" name="Google Shape;181;p7"/>
          <p:cNvSpPr/>
          <p:nvPr/>
        </p:nvSpPr>
        <p:spPr>
          <a:xfrm>
            <a:off x="7184668" y="6833230"/>
            <a:ext cx="10090733" cy="744031"/>
          </a:xfrm>
          <a:prstGeom prst="roundRect">
            <a:avLst>
              <a:gd name="adj" fmla="val 0"/>
            </a:avLst>
          </a:prstGeom>
          <a:solidFill>
            <a:srgbClr val="6A7F8C"/>
          </a:solidFill>
          <a:ln>
            <a:noFill/>
          </a:ln>
        </p:spPr>
        <p:txBody>
          <a:bodyPr spcFirstLastPara="1" wrap="square" lIns="0" tIns="0" rIns="0" bIns="0" anchor="ctr" anchorCtr="0">
            <a:noAutofit/>
          </a:bodyPr>
          <a:lstStyle/>
          <a:p>
            <a:pPr algn="ctr">
              <a:buClr>
                <a:srgbClr val="000000"/>
              </a:buClr>
              <a:buFont typeface="Arial"/>
              <a:buNone/>
              <a:defRPr/>
            </a:pPr>
            <a:r>
              <a:rPr lang="en-US" sz="3200" b="1" kern="0" dirty="0" smtClean="0">
                <a:solidFill>
                  <a:srgbClr val="FFFFFF"/>
                </a:solidFill>
                <a:latin typeface="Calibri" panose="020F0502020204030204" pitchFamily="34" charset="0"/>
                <a:ea typeface="Source Sans Pro"/>
                <a:cs typeface="Source Sans Pro"/>
                <a:sym typeface="Source Sans Pro"/>
              </a:rPr>
              <a:t>EVENT LOAD BALANCER</a:t>
            </a:r>
            <a:endParaRPr lang="en-US" sz="3733" kern="0" dirty="0" smtClean="0">
              <a:solidFill>
                <a:srgbClr val="000000"/>
              </a:solidFill>
              <a:latin typeface="Calibri" panose="020F0502020204030204" pitchFamily="34" charset="0"/>
              <a:cs typeface="Arial"/>
              <a:sym typeface="Arial"/>
            </a:endParaRPr>
          </a:p>
        </p:txBody>
      </p:sp>
      <p:sp>
        <p:nvSpPr>
          <p:cNvPr id="220" name="Google Shape;182;p7"/>
          <p:cNvSpPr/>
          <p:nvPr/>
        </p:nvSpPr>
        <p:spPr>
          <a:xfrm>
            <a:off x="5556346" y="10487800"/>
            <a:ext cx="13221866" cy="995316"/>
          </a:xfrm>
          <a:prstGeom prst="roundRect">
            <a:avLst>
              <a:gd name="adj" fmla="val 0"/>
            </a:avLst>
          </a:prstGeom>
          <a:solidFill>
            <a:srgbClr val="D0DF00"/>
          </a:solidFill>
          <a:ln>
            <a:noFill/>
          </a:ln>
        </p:spPr>
        <p:txBody>
          <a:bodyPr spcFirstLastPara="1" wrap="square" lIns="243800" tIns="0" rIns="243800" bIns="0" anchor="ctr" anchorCtr="0">
            <a:noAutofit/>
          </a:bodyPr>
          <a:lstStyle/>
          <a:p>
            <a:pPr algn="ctr">
              <a:buClr>
                <a:srgbClr val="000000"/>
              </a:buClr>
              <a:buFont typeface="Arial"/>
              <a:buNone/>
              <a:defRPr/>
            </a:pPr>
            <a:r>
              <a:rPr lang="en-US" sz="3200" b="1" kern="0" dirty="0" smtClean="0">
                <a:solidFill>
                  <a:srgbClr val="333F48"/>
                </a:solidFill>
                <a:latin typeface="Calibri" panose="020F0502020204030204" pitchFamily="34" charset="0"/>
                <a:ea typeface="Source Sans Pro"/>
                <a:cs typeface="Source Sans Pro"/>
                <a:sym typeface="Source Sans Pro"/>
              </a:rPr>
              <a:t>META NODE</a:t>
            </a:r>
            <a:endParaRPr lang="en-US" sz="3733" kern="0" dirty="0" smtClean="0">
              <a:solidFill>
                <a:srgbClr val="000000"/>
              </a:solidFill>
              <a:latin typeface="Calibri" panose="020F0502020204030204" pitchFamily="34" charset="0"/>
              <a:cs typeface="Arial"/>
              <a:sym typeface="Arial"/>
            </a:endParaRPr>
          </a:p>
          <a:p>
            <a:pPr algn="ctr">
              <a:buClr>
                <a:srgbClr val="000000"/>
              </a:buClr>
              <a:buFont typeface="Arial"/>
              <a:buNone/>
              <a:defRPr/>
            </a:pPr>
            <a:r>
              <a:rPr lang="en-US" sz="2133" kern="0" dirty="0" smtClean="0">
                <a:solidFill>
                  <a:srgbClr val="333F48"/>
                </a:solidFill>
                <a:latin typeface="Calibri" panose="020F0502020204030204" pitchFamily="34" charset="0"/>
                <a:ea typeface="Source Sans Pro"/>
                <a:cs typeface="Source Sans Pro"/>
                <a:sym typeface="Source Sans Pro"/>
              </a:rPr>
              <a:t>Intelligent Query Distribution Against a Unified Data Set </a:t>
            </a:r>
            <a:endParaRPr lang="en-US" sz="3733" kern="0" dirty="0" smtClean="0">
              <a:solidFill>
                <a:srgbClr val="000000"/>
              </a:solidFill>
              <a:latin typeface="Calibri" panose="020F0502020204030204" pitchFamily="34" charset="0"/>
              <a:cs typeface="Arial"/>
              <a:sym typeface="Arial"/>
            </a:endParaRPr>
          </a:p>
        </p:txBody>
      </p:sp>
      <p:grpSp>
        <p:nvGrpSpPr>
          <p:cNvPr id="221" name="Google Shape;183;p7"/>
          <p:cNvGrpSpPr/>
          <p:nvPr/>
        </p:nvGrpSpPr>
        <p:grpSpPr>
          <a:xfrm rot="5400000">
            <a:off x="11994176" y="-2474964"/>
            <a:ext cx="1359980" cy="16177755"/>
            <a:chOff x="791355" y="665026"/>
            <a:chExt cx="1514126" cy="4783327"/>
          </a:xfrm>
        </p:grpSpPr>
        <p:cxnSp>
          <p:nvCxnSpPr>
            <p:cNvPr id="264" name="Google Shape;184;p7"/>
            <p:cNvCxnSpPr/>
            <p:nvPr/>
          </p:nvCxnSpPr>
          <p:spPr>
            <a:xfrm rot="-5400000" flipH="1">
              <a:off x="1211630" y="1308602"/>
              <a:ext cx="13653" cy="679473"/>
            </a:xfrm>
            <a:prstGeom prst="straightConnector1">
              <a:avLst/>
            </a:prstGeom>
            <a:noFill/>
            <a:ln w="12700" cap="flat" cmpd="sng">
              <a:solidFill>
                <a:srgbClr val="A6BBC8"/>
              </a:solidFill>
              <a:prstDash val="dot"/>
              <a:round/>
              <a:headEnd type="none" w="sm" len="sm"/>
              <a:tailEnd type="none" w="sm" len="sm"/>
            </a:ln>
          </p:spPr>
        </p:cxnSp>
        <p:cxnSp>
          <p:nvCxnSpPr>
            <p:cNvPr id="265" name="Google Shape;185;p7"/>
            <p:cNvCxnSpPr/>
            <p:nvPr/>
          </p:nvCxnSpPr>
          <p:spPr>
            <a:xfrm rot="-5400000">
              <a:off x="936489" y="1539382"/>
              <a:ext cx="476570" cy="766838"/>
            </a:xfrm>
            <a:prstGeom prst="straightConnector1">
              <a:avLst/>
            </a:prstGeom>
            <a:noFill/>
            <a:ln w="12700" cap="flat" cmpd="sng">
              <a:solidFill>
                <a:srgbClr val="A6BBC8"/>
              </a:solidFill>
              <a:prstDash val="dot"/>
              <a:round/>
              <a:headEnd type="none" w="sm" len="sm"/>
              <a:tailEnd type="none" w="sm" len="sm"/>
            </a:ln>
          </p:spPr>
        </p:cxnSp>
        <p:cxnSp>
          <p:nvCxnSpPr>
            <p:cNvPr id="266" name="Google Shape;186;p7"/>
            <p:cNvCxnSpPr>
              <a:endCxn id="278" idx="0"/>
            </p:cNvCxnSpPr>
            <p:nvPr/>
          </p:nvCxnSpPr>
          <p:spPr>
            <a:xfrm rot="-5400000">
              <a:off x="697171" y="1774237"/>
              <a:ext cx="967200" cy="778800"/>
            </a:xfrm>
            <a:prstGeom prst="straightConnector1">
              <a:avLst/>
            </a:prstGeom>
            <a:noFill/>
            <a:ln w="12700" cap="flat" cmpd="sng">
              <a:solidFill>
                <a:srgbClr val="A6BBC8"/>
              </a:solidFill>
              <a:prstDash val="dot"/>
              <a:round/>
              <a:headEnd type="none" w="sm" len="sm"/>
              <a:tailEnd type="none" w="sm" len="sm"/>
            </a:ln>
          </p:spPr>
        </p:cxnSp>
        <p:cxnSp>
          <p:nvCxnSpPr>
            <p:cNvPr id="267" name="Google Shape;188;p7"/>
            <p:cNvCxnSpPr/>
            <p:nvPr/>
          </p:nvCxnSpPr>
          <p:spPr>
            <a:xfrm rot="-5400000">
              <a:off x="478457" y="2084783"/>
              <a:ext cx="1482063" cy="681532"/>
            </a:xfrm>
            <a:prstGeom prst="straightConnector1">
              <a:avLst/>
            </a:prstGeom>
            <a:noFill/>
            <a:ln w="12700" cap="flat" cmpd="sng">
              <a:solidFill>
                <a:srgbClr val="A6BBC8"/>
              </a:solidFill>
              <a:prstDash val="dot"/>
              <a:round/>
              <a:headEnd type="none" w="sm" len="sm"/>
              <a:tailEnd type="none" w="sm" len="sm"/>
            </a:ln>
          </p:spPr>
        </p:cxnSp>
        <p:cxnSp>
          <p:nvCxnSpPr>
            <p:cNvPr id="268" name="Google Shape;189;p7"/>
            <p:cNvCxnSpPr>
              <a:endCxn id="278" idx="0"/>
            </p:cNvCxnSpPr>
            <p:nvPr/>
          </p:nvCxnSpPr>
          <p:spPr>
            <a:xfrm rot="-5400000">
              <a:off x="204571" y="2354137"/>
              <a:ext cx="2039700" cy="691500"/>
            </a:xfrm>
            <a:prstGeom prst="straightConnector1">
              <a:avLst/>
            </a:prstGeom>
            <a:noFill/>
            <a:ln w="12700" cap="flat" cmpd="sng">
              <a:solidFill>
                <a:srgbClr val="A6BBC8"/>
              </a:solidFill>
              <a:prstDash val="dot"/>
              <a:round/>
              <a:headEnd type="none" w="sm" len="sm"/>
              <a:tailEnd type="none" w="sm" len="sm"/>
            </a:ln>
          </p:spPr>
        </p:cxnSp>
        <p:cxnSp>
          <p:nvCxnSpPr>
            <p:cNvPr id="269" name="Google Shape;190;p7"/>
            <p:cNvCxnSpPr>
              <a:endCxn id="278" idx="0"/>
            </p:cNvCxnSpPr>
            <p:nvPr/>
          </p:nvCxnSpPr>
          <p:spPr>
            <a:xfrm rot="-5400000">
              <a:off x="-98879" y="2570287"/>
              <a:ext cx="2559300" cy="778800"/>
            </a:xfrm>
            <a:prstGeom prst="straightConnector1">
              <a:avLst/>
            </a:prstGeom>
            <a:noFill/>
            <a:ln w="12700" cap="flat" cmpd="sng">
              <a:solidFill>
                <a:srgbClr val="A6BBC8"/>
              </a:solidFill>
              <a:prstDash val="dot"/>
              <a:round/>
              <a:headEnd type="none" w="sm" len="sm"/>
              <a:tailEnd type="none" w="sm" len="sm"/>
            </a:ln>
          </p:spPr>
        </p:cxnSp>
        <p:cxnSp>
          <p:nvCxnSpPr>
            <p:cNvPr id="270" name="Google Shape;191;p7"/>
            <p:cNvCxnSpPr>
              <a:endCxn id="278" idx="0"/>
            </p:cNvCxnSpPr>
            <p:nvPr/>
          </p:nvCxnSpPr>
          <p:spPr>
            <a:xfrm rot="-5400000">
              <a:off x="-315029" y="2873737"/>
              <a:ext cx="3078900" cy="691500"/>
            </a:xfrm>
            <a:prstGeom prst="straightConnector1">
              <a:avLst/>
            </a:prstGeom>
            <a:noFill/>
            <a:ln w="12700" cap="flat" cmpd="sng">
              <a:solidFill>
                <a:srgbClr val="A6BBC8"/>
              </a:solidFill>
              <a:prstDash val="dot"/>
              <a:round/>
              <a:headEnd type="none" w="sm" len="sm"/>
              <a:tailEnd type="none" w="sm" len="sm"/>
            </a:ln>
          </p:spPr>
        </p:cxnSp>
        <p:cxnSp>
          <p:nvCxnSpPr>
            <p:cNvPr id="271" name="Google Shape;192;p7"/>
            <p:cNvCxnSpPr/>
            <p:nvPr/>
          </p:nvCxnSpPr>
          <p:spPr>
            <a:xfrm rot="-5400000" flipH="1">
              <a:off x="131594" y="3306768"/>
              <a:ext cx="2103249" cy="783726"/>
            </a:xfrm>
            <a:prstGeom prst="straightConnector1">
              <a:avLst/>
            </a:prstGeom>
            <a:noFill/>
            <a:ln w="12700" cap="flat" cmpd="sng">
              <a:solidFill>
                <a:srgbClr val="D0DF00"/>
              </a:solidFill>
              <a:prstDash val="dot"/>
              <a:round/>
              <a:headEnd type="none" w="sm" len="sm"/>
              <a:tailEnd type="none" w="sm" len="sm"/>
            </a:ln>
          </p:spPr>
        </p:cxnSp>
        <p:cxnSp>
          <p:nvCxnSpPr>
            <p:cNvPr id="272" name="Google Shape;193;p7"/>
            <p:cNvCxnSpPr/>
            <p:nvPr/>
          </p:nvCxnSpPr>
          <p:spPr>
            <a:xfrm rot="-5400000">
              <a:off x="1207719" y="4406339"/>
              <a:ext cx="23615" cy="681612"/>
            </a:xfrm>
            <a:prstGeom prst="straightConnector1">
              <a:avLst/>
            </a:prstGeom>
            <a:noFill/>
            <a:ln w="12700" cap="flat" cmpd="sng">
              <a:solidFill>
                <a:srgbClr val="D0DF00"/>
              </a:solidFill>
              <a:prstDash val="dot"/>
              <a:round/>
              <a:headEnd type="none" w="sm" len="sm"/>
              <a:tailEnd type="none" w="sm" len="sm"/>
            </a:ln>
          </p:spPr>
        </p:cxnSp>
        <p:cxnSp>
          <p:nvCxnSpPr>
            <p:cNvPr id="273" name="Google Shape;194;p7"/>
            <p:cNvCxnSpPr>
              <a:endCxn id="278" idx="2"/>
            </p:cNvCxnSpPr>
            <p:nvPr/>
          </p:nvCxnSpPr>
          <p:spPr>
            <a:xfrm rot="-5400000" flipH="1">
              <a:off x="937771" y="4093053"/>
              <a:ext cx="486000" cy="778800"/>
            </a:xfrm>
            <a:prstGeom prst="straightConnector1">
              <a:avLst/>
            </a:prstGeom>
            <a:noFill/>
            <a:ln w="12700" cap="flat" cmpd="sng">
              <a:solidFill>
                <a:srgbClr val="D0DF00"/>
              </a:solidFill>
              <a:prstDash val="dot"/>
              <a:round/>
              <a:headEnd type="none" w="sm" len="sm"/>
              <a:tailEnd type="none" w="sm" len="sm"/>
            </a:ln>
          </p:spPr>
        </p:cxnSp>
        <p:cxnSp>
          <p:nvCxnSpPr>
            <p:cNvPr id="274" name="Google Shape;195;p7"/>
            <p:cNvCxnSpPr/>
            <p:nvPr/>
          </p:nvCxnSpPr>
          <p:spPr>
            <a:xfrm rot="-5400000" flipH="1">
              <a:off x="717711" y="3880815"/>
              <a:ext cx="1015531" cy="693513"/>
            </a:xfrm>
            <a:prstGeom prst="straightConnector1">
              <a:avLst/>
            </a:prstGeom>
            <a:noFill/>
            <a:ln w="12700" cap="flat" cmpd="sng">
              <a:solidFill>
                <a:srgbClr val="D0DF00"/>
              </a:solidFill>
              <a:prstDash val="dot"/>
              <a:round/>
              <a:headEnd type="none" w="sm" len="sm"/>
              <a:tailEnd type="none" w="sm" len="sm"/>
            </a:ln>
          </p:spPr>
        </p:cxnSp>
        <p:cxnSp>
          <p:nvCxnSpPr>
            <p:cNvPr id="275" name="Google Shape;196;p7"/>
            <p:cNvCxnSpPr/>
            <p:nvPr/>
          </p:nvCxnSpPr>
          <p:spPr>
            <a:xfrm rot="-5400000" flipH="1">
              <a:off x="423921" y="3621382"/>
              <a:ext cx="1583674" cy="674071"/>
            </a:xfrm>
            <a:prstGeom prst="straightConnector1">
              <a:avLst/>
            </a:prstGeom>
            <a:noFill/>
            <a:ln w="12700" cap="flat" cmpd="sng">
              <a:solidFill>
                <a:srgbClr val="D0DF00"/>
              </a:solidFill>
              <a:prstDash val="dot"/>
              <a:round/>
              <a:headEnd type="none" w="sm" len="sm"/>
              <a:tailEnd type="none" w="sm" len="sm"/>
            </a:ln>
          </p:spPr>
        </p:cxnSp>
        <p:cxnSp>
          <p:nvCxnSpPr>
            <p:cNvPr id="276" name="Google Shape;197;p7"/>
            <p:cNvCxnSpPr>
              <a:endCxn id="278" idx="2"/>
            </p:cNvCxnSpPr>
            <p:nvPr/>
          </p:nvCxnSpPr>
          <p:spPr>
            <a:xfrm rot="-5400000" flipH="1">
              <a:off x="-101429" y="3053853"/>
              <a:ext cx="2564400" cy="778800"/>
            </a:xfrm>
            <a:prstGeom prst="straightConnector1">
              <a:avLst/>
            </a:prstGeom>
            <a:noFill/>
            <a:ln w="12700" cap="flat" cmpd="sng">
              <a:solidFill>
                <a:srgbClr val="D0DF00"/>
              </a:solidFill>
              <a:prstDash val="dot"/>
              <a:round/>
              <a:headEnd type="none" w="sm" len="sm"/>
              <a:tailEnd type="none" w="sm" len="sm"/>
            </a:ln>
          </p:spPr>
        </p:cxnSp>
        <p:cxnSp>
          <p:nvCxnSpPr>
            <p:cNvPr id="277" name="Google Shape;198;p7"/>
            <p:cNvCxnSpPr/>
            <p:nvPr/>
          </p:nvCxnSpPr>
          <p:spPr>
            <a:xfrm rot="-5400000" flipH="1">
              <a:off x="-318757" y="2838989"/>
              <a:ext cx="3074427" cy="679473"/>
            </a:xfrm>
            <a:prstGeom prst="straightConnector1">
              <a:avLst/>
            </a:prstGeom>
            <a:noFill/>
            <a:ln w="12700" cap="flat" cmpd="sng">
              <a:solidFill>
                <a:srgbClr val="D0DF00"/>
              </a:solidFill>
              <a:prstDash val="dot"/>
              <a:round/>
              <a:headEnd type="none" w="sm" len="sm"/>
              <a:tailEnd type="none" w="sm" len="sm"/>
            </a:ln>
          </p:spPr>
        </p:cxnSp>
        <p:sp>
          <p:nvSpPr>
            <p:cNvPr id="278" name="Google Shape;187;p7"/>
            <p:cNvSpPr/>
            <p:nvPr/>
          </p:nvSpPr>
          <p:spPr>
            <a:xfrm>
              <a:off x="1570171" y="1680037"/>
              <a:ext cx="735310" cy="3045416"/>
            </a:xfrm>
            <a:prstGeom prst="rightBrace">
              <a:avLst>
                <a:gd name="adj1" fmla="val 76092"/>
                <a:gd name="adj2" fmla="val 50000"/>
              </a:avLst>
            </a:prstGeom>
            <a:noFill/>
            <a:ln w="25400" cap="flat" cmpd="sng">
              <a:solidFill>
                <a:srgbClr val="ACC800"/>
              </a:solidFill>
              <a:prstDash val="solid"/>
              <a:round/>
              <a:headEnd type="none" w="sm" len="sm"/>
              <a:tailEnd type="none" w="sm" len="sm"/>
            </a:ln>
          </p:spPr>
          <p:txBody>
            <a:bodyPr spcFirstLastPara="1" wrap="square" lIns="243800" tIns="121867" rIns="243800" bIns="121867" anchor="ctr" anchorCtr="0">
              <a:noAutofit/>
            </a:bodyPr>
            <a:lstStyle/>
            <a:p>
              <a:pPr algn="ctr">
                <a:buClr>
                  <a:srgbClr val="000000"/>
                </a:buClr>
                <a:buFont typeface="Arial"/>
                <a:buNone/>
                <a:defRPr/>
              </a:pPr>
              <a:endParaRPr lang="en-US" sz="4800" kern="0" dirty="0" smtClean="0">
                <a:solidFill>
                  <a:srgbClr val="333F48"/>
                </a:solidFill>
                <a:latin typeface="Calibri" panose="020F0502020204030204" pitchFamily="34" charset="0"/>
                <a:ea typeface="Source Sans Pro"/>
                <a:cs typeface="Source Sans Pro"/>
                <a:sym typeface="Source Sans Pro"/>
              </a:endParaRPr>
            </a:p>
          </p:txBody>
        </p:sp>
        <p:sp>
          <p:nvSpPr>
            <p:cNvPr id="279" name="Google Shape;199;p7"/>
            <p:cNvSpPr/>
            <p:nvPr/>
          </p:nvSpPr>
          <p:spPr>
            <a:xfrm rot="16200000">
              <a:off x="1246009" y="843109"/>
              <a:ext cx="995611" cy="639445"/>
            </a:xfrm>
            <a:prstGeom prst="rect">
              <a:avLst/>
            </a:prstGeom>
            <a:noFill/>
            <a:ln>
              <a:noFill/>
            </a:ln>
          </p:spPr>
          <p:txBody>
            <a:bodyPr spcFirstLastPara="1" wrap="square" lIns="243800" tIns="121867" rIns="243800" bIns="121867" anchor="t" anchorCtr="0">
              <a:spAutoFit/>
            </a:bodyPr>
            <a:lstStyle/>
            <a:p>
              <a:pPr>
                <a:buClr>
                  <a:srgbClr val="000000"/>
                </a:buClr>
                <a:buFont typeface="Arial"/>
                <a:buNone/>
                <a:defRPr/>
              </a:pPr>
              <a:r>
                <a:rPr lang="en-US" sz="2133" kern="0" dirty="0" smtClean="0">
                  <a:solidFill>
                    <a:srgbClr val="333F48"/>
                  </a:solidFill>
                  <a:latin typeface="Calibri" panose="020F0502020204030204" pitchFamily="34" charset="0"/>
                  <a:ea typeface="Source Sans Pro"/>
                  <a:cs typeface="Source Sans Pro"/>
                  <a:sym typeface="Source Sans Pro"/>
                </a:rPr>
                <a:t>Real-Time Streams</a:t>
              </a:r>
              <a:endParaRPr lang="en-US" sz="3733" kern="0" dirty="0" smtClean="0">
                <a:solidFill>
                  <a:srgbClr val="000000"/>
                </a:solidFill>
                <a:latin typeface="Calibri" panose="020F0502020204030204" pitchFamily="34" charset="0"/>
                <a:cs typeface="Arial"/>
                <a:sym typeface="Arial"/>
              </a:endParaRPr>
            </a:p>
          </p:txBody>
        </p:sp>
        <p:sp>
          <p:nvSpPr>
            <p:cNvPr id="280" name="Google Shape;200;p7"/>
            <p:cNvSpPr/>
            <p:nvPr/>
          </p:nvSpPr>
          <p:spPr>
            <a:xfrm rot="16200000">
              <a:off x="1391396" y="4781653"/>
              <a:ext cx="693955" cy="639445"/>
            </a:xfrm>
            <a:prstGeom prst="rect">
              <a:avLst/>
            </a:prstGeom>
            <a:noFill/>
            <a:ln>
              <a:noFill/>
            </a:ln>
          </p:spPr>
          <p:txBody>
            <a:bodyPr spcFirstLastPara="1" wrap="square" lIns="243800" tIns="121867" rIns="243800" bIns="121867" anchor="t" anchorCtr="0">
              <a:spAutoFit/>
            </a:bodyPr>
            <a:lstStyle/>
            <a:p>
              <a:pPr>
                <a:buClr>
                  <a:srgbClr val="000000"/>
                </a:buClr>
                <a:buFont typeface="Arial"/>
                <a:buNone/>
                <a:defRPr/>
              </a:pPr>
              <a:r>
                <a:rPr lang="en-US" sz="2133" kern="0" dirty="0" smtClean="0">
                  <a:solidFill>
                    <a:srgbClr val="333F48"/>
                  </a:solidFill>
                  <a:latin typeface="Calibri" panose="020F0502020204030204" pitchFamily="34" charset="0"/>
                  <a:ea typeface="Source Sans Pro"/>
                  <a:cs typeface="Source Sans Pro"/>
                  <a:sym typeface="Source Sans Pro"/>
                </a:rPr>
                <a:t>Devo Relays</a:t>
              </a:r>
              <a:endParaRPr lang="en-US" sz="3733" kern="0" dirty="0" smtClean="0">
                <a:solidFill>
                  <a:srgbClr val="000000"/>
                </a:solidFill>
                <a:latin typeface="Calibri" panose="020F0502020204030204" pitchFamily="34" charset="0"/>
                <a:cs typeface="Arial"/>
                <a:sym typeface="Arial"/>
              </a:endParaRPr>
            </a:p>
          </p:txBody>
        </p:sp>
      </p:grpSp>
      <p:sp>
        <p:nvSpPr>
          <p:cNvPr id="222" name="Google Shape;201;p7"/>
          <p:cNvSpPr/>
          <p:nvPr/>
        </p:nvSpPr>
        <p:spPr>
          <a:xfrm>
            <a:off x="3409813" y="3714248"/>
            <a:ext cx="17640437" cy="738557"/>
          </a:xfrm>
          <a:prstGeom prst="rect">
            <a:avLst/>
          </a:prstGeom>
          <a:gradFill>
            <a:gsLst>
              <a:gs pos="0">
                <a:srgbClr val="FFFFFF">
                  <a:alpha val="46666"/>
                </a:srgbClr>
              </a:gs>
              <a:gs pos="100000">
                <a:srgbClr val="FFFFFF">
                  <a:alpha val="0"/>
                </a:srgbClr>
              </a:gs>
            </a:gsLst>
            <a:path path="circle">
              <a:fillToRect l="50000" t="50000" r="50000" b="50000"/>
            </a:path>
            <a:tileRect/>
          </a:gradFill>
          <a:ln>
            <a:noFill/>
          </a:ln>
        </p:spPr>
        <p:txBody>
          <a:bodyPr spcFirstLastPara="1" wrap="square" lIns="243800" tIns="121867" rIns="243800" bIns="121867" anchor="t" anchorCtr="0">
            <a:spAutoFit/>
          </a:bodyPr>
          <a:lstStyle/>
          <a:p>
            <a:pPr algn="ctr">
              <a:buClr>
                <a:srgbClr val="000000"/>
              </a:buClr>
              <a:buFont typeface="Arial"/>
              <a:buNone/>
              <a:defRPr/>
            </a:pPr>
            <a:r>
              <a:rPr lang="en-US" sz="3200" b="1" kern="0" dirty="0" smtClean="0">
                <a:solidFill>
                  <a:srgbClr val="333F48"/>
                </a:solidFill>
                <a:latin typeface="Calibri" panose="020F0502020204030204" pitchFamily="34" charset="0"/>
                <a:ea typeface="Source Sans Pro"/>
                <a:cs typeface="Source Sans Pro"/>
                <a:sym typeface="Source Sans Pro"/>
              </a:rPr>
              <a:t>ANY DATA SOURCE, ANY FORMAT, MULTIPLE TBs to PBs PER DAY</a:t>
            </a:r>
            <a:endParaRPr lang="en-US" sz="2400" b="1" kern="0" dirty="0" smtClean="0">
              <a:solidFill>
                <a:srgbClr val="333F48"/>
              </a:solidFill>
              <a:latin typeface="Calibri" panose="020F0502020204030204" pitchFamily="34" charset="0"/>
              <a:ea typeface="Source Sans Pro"/>
              <a:cs typeface="Source Sans Pro"/>
              <a:sym typeface="Source Sans Pro"/>
            </a:endParaRPr>
          </a:p>
        </p:txBody>
      </p:sp>
      <p:grpSp>
        <p:nvGrpSpPr>
          <p:cNvPr id="223" name="Google Shape;202;p7"/>
          <p:cNvGrpSpPr/>
          <p:nvPr/>
        </p:nvGrpSpPr>
        <p:grpSpPr>
          <a:xfrm>
            <a:off x="5200260" y="12380639"/>
            <a:ext cx="1873878" cy="1099635"/>
            <a:chOff x="542548" y="3902573"/>
            <a:chExt cx="609461" cy="471579"/>
          </a:xfrm>
        </p:grpSpPr>
        <p:pic>
          <p:nvPicPr>
            <p:cNvPr id="262" name="Google Shape;203;p7"/>
            <p:cNvPicPr preferRelativeResize="0"/>
            <p:nvPr/>
          </p:nvPicPr>
          <p:blipFill rotWithShape="1">
            <a:blip r:embed="rId7" cstate="print">
              <a:alphaModFix amt="85000"/>
              <a:extLst>
                <a:ext uri="{28A0092B-C50C-407E-A947-70E740481C1C}">
                  <a14:useLocalDpi xmlns:a14="http://schemas.microsoft.com/office/drawing/2010/main" val="0"/>
                </a:ext>
              </a:extLst>
            </a:blip>
            <a:srcRect/>
            <a:stretch/>
          </p:blipFill>
          <p:spPr>
            <a:xfrm>
              <a:off x="666490" y="3902573"/>
              <a:ext cx="361578" cy="246658"/>
            </a:xfrm>
            <a:prstGeom prst="rect">
              <a:avLst/>
            </a:prstGeom>
            <a:noFill/>
            <a:ln>
              <a:noFill/>
            </a:ln>
          </p:spPr>
        </p:pic>
        <p:sp>
          <p:nvSpPr>
            <p:cNvPr id="263" name="Google Shape;204;p7"/>
            <p:cNvSpPr/>
            <p:nvPr/>
          </p:nvSpPr>
          <p:spPr>
            <a:xfrm>
              <a:off x="542548" y="4127843"/>
              <a:ext cx="609461" cy="246309"/>
            </a:xfrm>
            <a:prstGeom prst="rect">
              <a:avLst/>
            </a:prstGeom>
            <a:noFill/>
            <a:ln>
              <a:noFill/>
            </a:ln>
          </p:spPr>
          <p:txBody>
            <a:bodyPr spcFirstLastPara="1" wrap="square" lIns="243800" tIns="121867" rIns="243800" bIns="121867" anchor="t" anchorCtr="0">
              <a:spAutoFit/>
            </a:bodyPr>
            <a:lstStyle/>
            <a:p>
              <a:pPr algn="ctr">
                <a:buClr>
                  <a:srgbClr val="000000"/>
                </a:buClr>
                <a:buFont typeface="Arial"/>
                <a:buNone/>
                <a:defRPr/>
              </a:pPr>
              <a:r>
                <a:rPr lang="en-US" sz="2133" b="1" kern="0" dirty="0" smtClean="0">
                  <a:solidFill>
                    <a:srgbClr val="333F48"/>
                  </a:solidFill>
                  <a:latin typeface="Calibri" panose="020F0502020204030204" pitchFamily="34" charset="0"/>
                  <a:ea typeface="Source Sans Pro"/>
                  <a:cs typeface="Source Sans Pro"/>
                  <a:sym typeface="Source Sans Pro"/>
                </a:rPr>
                <a:t>Rest API</a:t>
              </a:r>
            </a:p>
          </p:txBody>
        </p:sp>
      </p:grpSp>
      <p:sp>
        <p:nvSpPr>
          <p:cNvPr id="224" name="Google Shape;205;p7"/>
          <p:cNvSpPr/>
          <p:nvPr/>
        </p:nvSpPr>
        <p:spPr>
          <a:xfrm rot="16200000">
            <a:off x="11762783" y="3531887"/>
            <a:ext cx="852885" cy="9363582"/>
          </a:xfrm>
          <a:prstGeom prst="rightBrace">
            <a:avLst>
              <a:gd name="adj1" fmla="val 76092"/>
              <a:gd name="adj2" fmla="val 50000"/>
            </a:avLst>
          </a:prstGeom>
          <a:noFill/>
          <a:ln w="25400" cap="flat" cmpd="sng">
            <a:solidFill>
              <a:srgbClr val="ACC800"/>
            </a:solidFill>
            <a:prstDash val="solid"/>
            <a:round/>
            <a:headEnd type="none" w="sm" len="sm"/>
            <a:tailEnd type="none" w="sm" len="sm"/>
          </a:ln>
        </p:spPr>
        <p:txBody>
          <a:bodyPr spcFirstLastPara="1" wrap="square" lIns="243800" tIns="121867" rIns="243800" bIns="121867" anchor="ctr" anchorCtr="0">
            <a:noAutofit/>
          </a:bodyPr>
          <a:lstStyle/>
          <a:p>
            <a:pPr algn="ctr">
              <a:buClr>
                <a:srgbClr val="000000"/>
              </a:buClr>
              <a:buFont typeface="Arial"/>
              <a:buNone/>
              <a:defRPr/>
            </a:pPr>
            <a:endParaRPr lang="en-US" sz="4800" kern="0" dirty="0" smtClean="0">
              <a:solidFill>
                <a:srgbClr val="333F48"/>
              </a:solidFill>
              <a:ea typeface="Source Sans Pro"/>
              <a:cs typeface="Source Sans Pro"/>
              <a:sym typeface="Source Sans Pro"/>
            </a:endParaRPr>
          </a:p>
        </p:txBody>
      </p:sp>
      <p:cxnSp>
        <p:nvCxnSpPr>
          <p:cNvPr id="225" name="Google Shape;206;p7"/>
          <p:cNvCxnSpPr/>
          <p:nvPr/>
        </p:nvCxnSpPr>
        <p:spPr>
          <a:xfrm>
            <a:off x="12189225" y="7571049"/>
            <a:ext cx="0" cy="936000"/>
          </a:xfrm>
          <a:prstGeom prst="straightConnector1">
            <a:avLst/>
          </a:prstGeom>
          <a:noFill/>
          <a:ln w="25400" cap="flat" cmpd="sng">
            <a:solidFill>
              <a:srgbClr val="ACC800"/>
            </a:solidFill>
            <a:prstDash val="solid"/>
            <a:round/>
            <a:headEnd type="none" w="sm" len="sm"/>
            <a:tailEnd type="triangle" w="med" len="med"/>
          </a:ln>
        </p:spPr>
      </p:cxnSp>
      <p:cxnSp>
        <p:nvCxnSpPr>
          <p:cNvPr id="226" name="Google Shape;207;p7"/>
          <p:cNvCxnSpPr/>
          <p:nvPr/>
        </p:nvCxnSpPr>
        <p:spPr>
          <a:xfrm>
            <a:off x="12192002" y="6207208"/>
            <a:ext cx="0" cy="533053"/>
          </a:xfrm>
          <a:prstGeom prst="straightConnector1">
            <a:avLst/>
          </a:prstGeom>
          <a:noFill/>
          <a:ln w="25400" cap="flat" cmpd="sng">
            <a:solidFill>
              <a:srgbClr val="ACC800"/>
            </a:solidFill>
            <a:prstDash val="solid"/>
            <a:round/>
            <a:headEnd type="none" w="sm" len="sm"/>
            <a:tailEnd type="triangle" w="med" len="med"/>
          </a:ln>
        </p:spPr>
      </p:cxnSp>
      <p:cxnSp>
        <p:nvCxnSpPr>
          <p:cNvPr id="227" name="Google Shape;208;p7"/>
          <p:cNvCxnSpPr/>
          <p:nvPr/>
        </p:nvCxnSpPr>
        <p:spPr>
          <a:xfrm rot="10800000">
            <a:off x="5972907" y="11503426"/>
            <a:ext cx="0" cy="746274"/>
          </a:xfrm>
          <a:prstGeom prst="straightConnector1">
            <a:avLst/>
          </a:prstGeom>
          <a:noFill/>
          <a:ln w="25400" cap="flat" cmpd="sng">
            <a:solidFill>
              <a:srgbClr val="ACC800"/>
            </a:solidFill>
            <a:prstDash val="solid"/>
            <a:round/>
            <a:headEnd type="none" w="sm" len="sm"/>
            <a:tailEnd type="triangle" w="med" len="med"/>
          </a:ln>
        </p:spPr>
      </p:cxnSp>
      <p:cxnSp>
        <p:nvCxnSpPr>
          <p:cNvPr id="228" name="Google Shape;209;p7"/>
          <p:cNvCxnSpPr/>
          <p:nvPr/>
        </p:nvCxnSpPr>
        <p:spPr>
          <a:xfrm>
            <a:off x="6291183" y="11535185"/>
            <a:ext cx="0" cy="746274"/>
          </a:xfrm>
          <a:prstGeom prst="straightConnector1">
            <a:avLst/>
          </a:prstGeom>
          <a:noFill/>
          <a:ln w="25400" cap="flat" cmpd="sng">
            <a:solidFill>
              <a:srgbClr val="ACC800"/>
            </a:solidFill>
            <a:prstDash val="solid"/>
            <a:round/>
            <a:headEnd type="none" w="sm" len="sm"/>
            <a:tailEnd type="triangle" w="med" len="med"/>
          </a:ln>
        </p:spPr>
      </p:cxnSp>
      <p:grpSp>
        <p:nvGrpSpPr>
          <p:cNvPr id="229" name="Google Shape;210;p7"/>
          <p:cNvGrpSpPr/>
          <p:nvPr/>
        </p:nvGrpSpPr>
        <p:grpSpPr>
          <a:xfrm>
            <a:off x="17315006" y="12388042"/>
            <a:ext cx="1671806" cy="1099635"/>
            <a:chOff x="575410" y="3902573"/>
            <a:chExt cx="543739" cy="471579"/>
          </a:xfrm>
        </p:grpSpPr>
        <p:pic>
          <p:nvPicPr>
            <p:cNvPr id="260" name="Google Shape;211;p7"/>
            <p:cNvPicPr preferRelativeResize="0"/>
            <p:nvPr/>
          </p:nvPicPr>
          <p:blipFill rotWithShape="1">
            <a:blip r:embed="rId7" cstate="print">
              <a:alphaModFix amt="85000"/>
              <a:extLst>
                <a:ext uri="{28A0092B-C50C-407E-A947-70E740481C1C}">
                  <a14:useLocalDpi xmlns:a14="http://schemas.microsoft.com/office/drawing/2010/main" val="0"/>
                </a:ext>
              </a:extLst>
            </a:blip>
            <a:srcRect/>
            <a:stretch/>
          </p:blipFill>
          <p:spPr>
            <a:xfrm>
              <a:off x="666490" y="3902573"/>
              <a:ext cx="361578" cy="246658"/>
            </a:xfrm>
            <a:prstGeom prst="rect">
              <a:avLst/>
            </a:prstGeom>
            <a:noFill/>
            <a:ln>
              <a:noFill/>
            </a:ln>
          </p:spPr>
        </p:pic>
        <p:sp>
          <p:nvSpPr>
            <p:cNvPr id="261" name="Google Shape;212;p7"/>
            <p:cNvSpPr/>
            <p:nvPr/>
          </p:nvSpPr>
          <p:spPr>
            <a:xfrm>
              <a:off x="575410" y="4127843"/>
              <a:ext cx="543739" cy="246309"/>
            </a:xfrm>
            <a:prstGeom prst="rect">
              <a:avLst/>
            </a:prstGeom>
            <a:noFill/>
            <a:ln>
              <a:noFill/>
            </a:ln>
          </p:spPr>
          <p:txBody>
            <a:bodyPr spcFirstLastPara="1" wrap="square" lIns="243800" tIns="121867" rIns="243800" bIns="121867" anchor="t" anchorCtr="0">
              <a:spAutoFit/>
            </a:bodyPr>
            <a:lstStyle/>
            <a:p>
              <a:pPr algn="ctr">
                <a:buClr>
                  <a:srgbClr val="000000"/>
                </a:buClr>
                <a:buFont typeface="Arial"/>
                <a:buNone/>
                <a:defRPr/>
              </a:pPr>
              <a:r>
                <a:rPr lang="en-US" sz="2133" b="1" kern="0" dirty="0" smtClean="0">
                  <a:solidFill>
                    <a:srgbClr val="333F48"/>
                  </a:solidFill>
                  <a:latin typeface="Calibri" panose="020F0502020204030204" pitchFamily="34" charset="0"/>
                  <a:ea typeface="Source Sans Pro"/>
                  <a:cs typeface="Source Sans Pro"/>
                  <a:sym typeface="Source Sans Pro"/>
                </a:rPr>
                <a:t>Web UI</a:t>
              </a:r>
            </a:p>
          </p:txBody>
        </p:sp>
      </p:grpSp>
      <p:cxnSp>
        <p:nvCxnSpPr>
          <p:cNvPr id="230" name="Google Shape;213;p7"/>
          <p:cNvCxnSpPr/>
          <p:nvPr/>
        </p:nvCxnSpPr>
        <p:spPr>
          <a:xfrm rot="10800000">
            <a:off x="17990404" y="11528705"/>
            <a:ext cx="0" cy="746274"/>
          </a:xfrm>
          <a:prstGeom prst="straightConnector1">
            <a:avLst/>
          </a:prstGeom>
          <a:noFill/>
          <a:ln w="25400" cap="flat" cmpd="sng">
            <a:solidFill>
              <a:srgbClr val="ACC800"/>
            </a:solidFill>
            <a:prstDash val="solid"/>
            <a:round/>
            <a:headEnd type="none" w="sm" len="sm"/>
            <a:tailEnd type="triangle" w="med" len="med"/>
          </a:ln>
        </p:spPr>
      </p:cxnSp>
      <p:cxnSp>
        <p:nvCxnSpPr>
          <p:cNvPr id="231" name="Google Shape;214;p7"/>
          <p:cNvCxnSpPr/>
          <p:nvPr/>
        </p:nvCxnSpPr>
        <p:spPr>
          <a:xfrm>
            <a:off x="18308678" y="11560464"/>
            <a:ext cx="0" cy="746274"/>
          </a:xfrm>
          <a:prstGeom prst="straightConnector1">
            <a:avLst/>
          </a:prstGeom>
          <a:noFill/>
          <a:ln w="25400" cap="flat" cmpd="sng">
            <a:solidFill>
              <a:srgbClr val="ACC800"/>
            </a:solidFill>
            <a:prstDash val="solid"/>
            <a:round/>
            <a:headEnd type="none" w="sm" len="sm"/>
            <a:tailEnd type="triangle" w="med" len="med"/>
          </a:ln>
        </p:spPr>
      </p:cxnSp>
      <p:grpSp>
        <p:nvGrpSpPr>
          <p:cNvPr id="232" name="Google Shape;215;p7"/>
          <p:cNvGrpSpPr/>
          <p:nvPr/>
        </p:nvGrpSpPr>
        <p:grpSpPr>
          <a:xfrm>
            <a:off x="5556347" y="8493342"/>
            <a:ext cx="13223861" cy="1463007"/>
            <a:chOff x="2394631" y="3240280"/>
            <a:chExt cx="4300935" cy="522619"/>
          </a:xfrm>
        </p:grpSpPr>
        <p:grpSp>
          <p:nvGrpSpPr>
            <p:cNvPr id="253" name="Google Shape;216;p7"/>
            <p:cNvGrpSpPr/>
            <p:nvPr/>
          </p:nvGrpSpPr>
          <p:grpSpPr>
            <a:xfrm>
              <a:off x="2394631" y="3240280"/>
              <a:ext cx="4300935" cy="522619"/>
              <a:chOff x="2605668" y="3350447"/>
              <a:chExt cx="4106630" cy="479246"/>
            </a:xfrm>
          </p:grpSpPr>
          <p:sp>
            <p:nvSpPr>
              <p:cNvPr id="257" name="Google Shape;217;p7"/>
              <p:cNvSpPr/>
              <p:nvPr/>
            </p:nvSpPr>
            <p:spPr>
              <a:xfrm>
                <a:off x="2605668" y="3362781"/>
                <a:ext cx="1011340" cy="466912"/>
              </a:xfrm>
              <a:prstGeom prst="roundRect">
                <a:avLst>
                  <a:gd name="adj" fmla="val 0"/>
                </a:avLst>
              </a:prstGeom>
              <a:solidFill>
                <a:srgbClr val="D0DF00"/>
              </a:solidFill>
              <a:ln>
                <a:noFill/>
              </a:ln>
            </p:spPr>
            <p:txBody>
              <a:bodyPr spcFirstLastPara="1" wrap="square" lIns="243800" tIns="121867" rIns="243800" bIns="0" anchor="t" anchorCtr="0">
                <a:noAutofit/>
              </a:bodyPr>
              <a:lstStyle/>
              <a:p>
                <a:pPr algn="ctr">
                  <a:buClr>
                    <a:srgbClr val="000000"/>
                  </a:buClr>
                  <a:buFont typeface="Arial"/>
                  <a:buNone/>
                  <a:defRPr/>
                </a:pPr>
                <a:r>
                  <a:rPr lang="en-US" sz="3200" b="1" kern="0" dirty="0" smtClean="0">
                    <a:solidFill>
                      <a:srgbClr val="333F48"/>
                    </a:solidFill>
                    <a:latin typeface="Calibri" panose="020F0502020204030204" pitchFamily="34" charset="0"/>
                    <a:ea typeface="Source Sans Pro"/>
                    <a:cs typeface="Source Sans Pro"/>
                    <a:sym typeface="Source Sans Pro"/>
                  </a:rPr>
                  <a:t>DATA NODE</a:t>
                </a:r>
                <a:endParaRPr lang="en-US" sz="3733" kern="0" dirty="0" smtClean="0">
                  <a:solidFill>
                    <a:srgbClr val="000000"/>
                  </a:solidFill>
                  <a:latin typeface="Calibri" panose="020F0502020204030204" pitchFamily="34" charset="0"/>
                  <a:cs typeface="Arial"/>
                  <a:sym typeface="Arial"/>
                </a:endParaRPr>
              </a:p>
            </p:txBody>
          </p:sp>
          <p:sp>
            <p:nvSpPr>
              <p:cNvPr id="258" name="Google Shape;218;p7"/>
              <p:cNvSpPr/>
              <p:nvPr/>
            </p:nvSpPr>
            <p:spPr>
              <a:xfrm>
                <a:off x="4153312" y="3350447"/>
                <a:ext cx="1011341" cy="461665"/>
              </a:xfrm>
              <a:prstGeom prst="roundRect">
                <a:avLst>
                  <a:gd name="adj" fmla="val 0"/>
                </a:avLst>
              </a:prstGeom>
              <a:solidFill>
                <a:srgbClr val="D0DF00"/>
              </a:solidFill>
              <a:ln>
                <a:noFill/>
              </a:ln>
            </p:spPr>
            <p:txBody>
              <a:bodyPr spcFirstLastPara="1" wrap="square" lIns="243800" tIns="121867" rIns="243800" bIns="0" anchor="t" anchorCtr="0">
                <a:noAutofit/>
              </a:bodyPr>
              <a:lstStyle/>
              <a:p>
                <a:pPr algn="ctr">
                  <a:buClr>
                    <a:srgbClr val="000000"/>
                  </a:buClr>
                  <a:buFont typeface="Arial"/>
                  <a:buNone/>
                  <a:defRPr/>
                </a:pPr>
                <a:r>
                  <a:rPr lang="en-US" sz="3200" b="1" kern="0" dirty="0" smtClean="0">
                    <a:solidFill>
                      <a:srgbClr val="333F48"/>
                    </a:solidFill>
                    <a:latin typeface="Calibri" panose="020F0502020204030204" pitchFamily="34" charset="0"/>
                    <a:ea typeface="Source Sans Pro"/>
                    <a:cs typeface="Source Sans Pro"/>
                    <a:sym typeface="Source Sans Pro"/>
                  </a:rPr>
                  <a:t>DATA NODE</a:t>
                </a:r>
                <a:endParaRPr lang="en-US" sz="3733" kern="0" dirty="0" smtClean="0">
                  <a:solidFill>
                    <a:srgbClr val="000000"/>
                  </a:solidFill>
                  <a:latin typeface="Calibri" panose="020F0502020204030204" pitchFamily="34" charset="0"/>
                  <a:cs typeface="Arial"/>
                  <a:sym typeface="Arial"/>
                </a:endParaRPr>
              </a:p>
            </p:txBody>
          </p:sp>
          <p:sp>
            <p:nvSpPr>
              <p:cNvPr id="259" name="Google Shape;219;p7"/>
              <p:cNvSpPr/>
              <p:nvPr/>
            </p:nvSpPr>
            <p:spPr>
              <a:xfrm>
                <a:off x="5700957" y="3362782"/>
                <a:ext cx="1011341" cy="461665"/>
              </a:xfrm>
              <a:prstGeom prst="roundRect">
                <a:avLst>
                  <a:gd name="adj" fmla="val 0"/>
                </a:avLst>
              </a:prstGeom>
              <a:solidFill>
                <a:srgbClr val="D0DF00"/>
              </a:solidFill>
              <a:ln>
                <a:noFill/>
              </a:ln>
            </p:spPr>
            <p:txBody>
              <a:bodyPr spcFirstLastPara="1" wrap="square" lIns="243800" tIns="121867" rIns="243800" bIns="0" anchor="t" anchorCtr="0">
                <a:noAutofit/>
              </a:bodyPr>
              <a:lstStyle/>
              <a:p>
                <a:pPr algn="ctr">
                  <a:buClr>
                    <a:srgbClr val="000000"/>
                  </a:buClr>
                  <a:buFont typeface="Arial"/>
                  <a:buNone/>
                  <a:defRPr/>
                </a:pPr>
                <a:r>
                  <a:rPr lang="en-US" sz="3200" b="1" kern="0" dirty="0" smtClean="0">
                    <a:solidFill>
                      <a:srgbClr val="333F48"/>
                    </a:solidFill>
                    <a:latin typeface="Calibri" panose="020F0502020204030204" pitchFamily="34" charset="0"/>
                    <a:ea typeface="Source Sans Pro"/>
                    <a:cs typeface="Source Sans Pro"/>
                    <a:sym typeface="Source Sans Pro"/>
                  </a:rPr>
                  <a:t>DATA NODE</a:t>
                </a:r>
                <a:endParaRPr lang="en-US" sz="3733" kern="0" dirty="0" smtClean="0">
                  <a:solidFill>
                    <a:srgbClr val="000000"/>
                  </a:solidFill>
                  <a:latin typeface="Calibri" panose="020F0502020204030204" pitchFamily="34" charset="0"/>
                  <a:cs typeface="Arial"/>
                  <a:sym typeface="Arial"/>
                </a:endParaRPr>
              </a:p>
              <a:p>
                <a:pPr algn="ctr">
                  <a:buClr>
                    <a:srgbClr val="000000"/>
                  </a:buClr>
                  <a:buFont typeface="Arial"/>
                  <a:buNone/>
                  <a:defRPr/>
                </a:pPr>
                <a:endParaRPr lang="en-US" sz="3200" b="1" kern="0" dirty="0" smtClean="0">
                  <a:solidFill>
                    <a:srgbClr val="333F48"/>
                  </a:solidFill>
                  <a:latin typeface="Calibri" panose="020F0502020204030204" pitchFamily="34" charset="0"/>
                  <a:ea typeface="Roboto Condensed"/>
                  <a:cs typeface="Roboto Condensed"/>
                  <a:sym typeface="Roboto Condensed"/>
                </a:endParaRPr>
              </a:p>
            </p:txBody>
          </p:sp>
        </p:grpSp>
        <p:sp>
          <p:nvSpPr>
            <p:cNvPr id="254" name="Google Shape;220;p7"/>
            <p:cNvSpPr/>
            <p:nvPr/>
          </p:nvSpPr>
          <p:spPr>
            <a:xfrm>
              <a:off x="2440996" y="3482559"/>
              <a:ext cx="976336" cy="231905"/>
            </a:xfrm>
            <a:prstGeom prst="leftRightArrow">
              <a:avLst>
                <a:gd name="adj1" fmla="val 100000"/>
                <a:gd name="adj2" fmla="val 28992"/>
              </a:avLst>
            </a:prstGeom>
            <a:solidFill>
              <a:srgbClr val="6A7F8C"/>
            </a:solidFill>
            <a:ln>
              <a:noFill/>
            </a:ln>
          </p:spPr>
          <p:txBody>
            <a:bodyPr spcFirstLastPara="1" wrap="square" lIns="243800" tIns="121867" rIns="243800" bIns="121867" anchor="ctr" anchorCtr="0">
              <a:noAutofit/>
            </a:bodyPr>
            <a:lstStyle/>
            <a:p>
              <a:pPr algn="ctr">
                <a:buClr>
                  <a:srgbClr val="000000"/>
                </a:buClr>
                <a:buFont typeface="Arial"/>
                <a:buNone/>
                <a:defRPr/>
              </a:pPr>
              <a:r>
                <a:rPr lang="en-US" sz="2133" kern="0" dirty="0" smtClean="0">
                  <a:solidFill>
                    <a:srgbClr val="FFFFFF"/>
                  </a:solidFill>
                  <a:latin typeface="Calibri" panose="020F0502020204030204" pitchFamily="34" charset="0"/>
                  <a:ea typeface="Source Sans Pro"/>
                  <a:cs typeface="Source Sans Pro"/>
                  <a:sym typeface="Source Sans Pro"/>
                </a:rPr>
                <a:t>Collection | Query</a:t>
              </a:r>
              <a:endParaRPr lang="en-US" sz="3733" kern="0" dirty="0" smtClean="0">
                <a:solidFill>
                  <a:srgbClr val="000000"/>
                </a:solidFill>
                <a:latin typeface="Calibri" panose="020F0502020204030204" pitchFamily="34" charset="0"/>
                <a:cs typeface="Arial"/>
                <a:sym typeface="Arial"/>
              </a:endParaRPr>
            </a:p>
          </p:txBody>
        </p:sp>
        <p:sp>
          <p:nvSpPr>
            <p:cNvPr id="255" name="Google Shape;221;p7"/>
            <p:cNvSpPr/>
            <p:nvPr/>
          </p:nvSpPr>
          <p:spPr>
            <a:xfrm>
              <a:off x="4055155" y="3482559"/>
              <a:ext cx="976336" cy="231905"/>
            </a:xfrm>
            <a:prstGeom prst="leftRightArrow">
              <a:avLst>
                <a:gd name="adj1" fmla="val 100000"/>
                <a:gd name="adj2" fmla="val 28992"/>
              </a:avLst>
            </a:prstGeom>
            <a:solidFill>
              <a:srgbClr val="6A7F8C"/>
            </a:solidFill>
            <a:ln>
              <a:noFill/>
            </a:ln>
          </p:spPr>
          <p:txBody>
            <a:bodyPr spcFirstLastPara="1" wrap="square" lIns="243800" tIns="121867" rIns="243800" bIns="121867" anchor="ctr" anchorCtr="0">
              <a:noAutofit/>
            </a:bodyPr>
            <a:lstStyle/>
            <a:p>
              <a:pPr algn="ctr">
                <a:buClr>
                  <a:srgbClr val="000000"/>
                </a:buClr>
                <a:buFont typeface="Arial"/>
                <a:buNone/>
                <a:defRPr/>
              </a:pPr>
              <a:r>
                <a:rPr lang="en-US" sz="2133" kern="0" dirty="0" smtClean="0">
                  <a:solidFill>
                    <a:srgbClr val="FFFFFF"/>
                  </a:solidFill>
                  <a:latin typeface="Calibri" panose="020F0502020204030204" pitchFamily="34" charset="0"/>
                  <a:ea typeface="Source Sans Pro"/>
                  <a:cs typeface="Source Sans Pro"/>
                  <a:sym typeface="Source Sans Pro"/>
                </a:rPr>
                <a:t>Collection | Query</a:t>
              </a:r>
              <a:endParaRPr lang="en-US" sz="3733" kern="0" dirty="0" smtClean="0">
                <a:solidFill>
                  <a:srgbClr val="000000"/>
                </a:solidFill>
                <a:latin typeface="Calibri" panose="020F0502020204030204" pitchFamily="34" charset="0"/>
                <a:cs typeface="Arial"/>
                <a:sym typeface="Arial"/>
              </a:endParaRPr>
            </a:p>
          </p:txBody>
        </p:sp>
        <p:sp>
          <p:nvSpPr>
            <p:cNvPr id="256" name="Google Shape;222;p7"/>
            <p:cNvSpPr/>
            <p:nvPr/>
          </p:nvSpPr>
          <p:spPr>
            <a:xfrm>
              <a:off x="5680208" y="3482559"/>
              <a:ext cx="976336" cy="231905"/>
            </a:xfrm>
            <a:prstGeom prst="leftRightArrow">
              <a:avLst>
                <a:gd name="adj1" fmla="val 100000"/>
                <a:gd name="adj2" fmla="val 28992"/>
              </a:avLst>
            </a:prstGeom>
            <a:solidFill>
              <a:srgbClr val="6A7F8C"/>
            </a:solidFill>
            <a:ln>
              <a:noFill/>
            </a:ln>
          </p:spPr>
          <p:txBody>
            <a:bodyPr spcFirstLastPara="1" wrap="square" lIns="243800" tIns="121867" rIns="243800" bIns="121867" anchor="ctr" anchorCtr="0">
              <a:noAutofit/>
            </a:bodyPr>
            <a:lstStyle/>
            <a:p>
              <a:pPr algn="ctr">
                <a:buClr>
                  <a:srgbClr val="000000"/>
                </a:buClr>
                <a:buFont typeface="Arial"/>
                <a:buNone/>
                <a:defRPr/>
              </a:pPr>
              <a:r>
                <a:rPr lang="en-US" sz="2133" kern="0" dirty="0" smtClean="0">
                  <a:solidFill>
                    <a:srgbClr val="FFFFFF"/>
                  </a:solidFill>
                  <a:latin typeface="Calibri" panose="020F0502020204030204" pitchFamily="34" charset="0"/>
                  <a:ea typeface="Source Sans Pro"/>
                  <a:cs typeface="Source Sans Pro"/>
                  <a:sym typeface="Source Sans Pro"/>
                </a:rPr>
                <a:t>Collection | Query</a:t>
              </a:r>
              <a:endParaRPr lang="en-US" sz="3733" kern="0" dirty="0" smtClean="0">
                <a:solidFill>
                  <a:srgbClr val="000000"/>
                </a:solidFill>
                <a:latin typeface="Calibri" panose="020F0502020204030204" pitchFamily="34" charset="0"/>
                <a:cs typeface="Arial"/>
                <a:sym typeface="Arial"/>
              </a:endParaRPr>
            </a:p>
          </p:txBody>
        </p:sp>
      </p:grpSp>
      <p:sp>
        <p:nvSpPr>
          <p:cNvPr id="233" name="Google Shape;223;p7"/>
          <p:cNvSpPr/>
          <p:nvPr/>
        </p:nvSpPr>
        <p:spPr>
          <a:xfrm>
            <a:off x="9018064" y="8684502"/>
            <a:ext cx="1440159" cy="984778"/>
          </a:xfrm>
          <a:prstGeom prst="rect">
            <a:avLst/>
          </a:prstGeom>
          <a:noFill/>
          <a:ln>
            <a:noFill/>
          </a:ln>
        </p:spPr>
        <p:txBody>
          <a:bodyPr spcFirstLastPara="1" wrap="square" lIns="243800" tIns="121867" rIns="243800" bIns="121867" anchor="t" anchorCtr="0">
            <a:spAutoFit/>
          </a:bodyPr>
          <a:lstStyle/>
          <a:p>
            <a:pPr algn="ctr">
              <a:buClr>
                <a:srgbClr val="000000"/>
              </a:buClr>
              <a:buFont typeface="Arial"/>
              <a:buNone/>
              <a:defRPr/>
            </a:pPr>
            <a:r>
              <a:rPr lang="en-US" sz="4800" b="1" kern="0" dirty="0" smtClean="0">
                <a:solidFill>
                  <a:srgbClr val="333F48"/>
                </a:solidFill>
                <a:latin typeface="Calibri" panose="020F0502020204030204" pitchFamily="34" charset="0"/>
                <a:ea typeface="Source Sans Pro"/>
                <a:cs typeface="Source Sans Pro"/>
                <a:sym typeface="Source Sans Pro"/>
              </a:rPr>
              <a:t>… </a:t>
            </a:r>
          </a:p>
        </p:txBody>
      </p:sp>
      <p:sp>
        <p:nvSpPr>
          <p:cNvPr id="234" name="Google Shape;224;p7"/>
          <p:cNvSpPr/>
          <p:nvPr/>
        </p:nvSpPr>
        <p:spPr>
          <a:xfrm>
            <a:off x="14083403" y="8648790"/>
            <a:ext cx="1440159" cy="984778"/>
          </a:xfrm>
          <a:prstGeom prst="rect">
            <a:avLst/>
          </a:prstGeom>
          <a:noFill/>
          <a:ln>
            <a:noFill/>
          </a:ln>
        </p:spPr>
        <p:txBody>
          <a:bodyPr spcFirstLastPara="1" wrap="square" lIns="243800" tIns="121867" rIns="243800" bIns="121867" anchor="t" anchorCtr="0">
            <a:spAutoFit/>
          </a:bodyPr>
          <a:lstStyle/>
          <a:p>
            <a:pPr algn="ctr">
              <a:buClr>
                <a:srgbClr val="000000"/>
              </a:buClr>
              <a:buFont typeface="Arial"/>
              <a:buNone/>
              <a:defRPr/>
            </a:pPr>
            <a:r>
              <a:rPr lang="en-US" sz="4800" b="1" kern="0" dirty="0" smtClean="0">
                <a:solidFill>
                  <a:srgbClr val="333F48"/>
                </a:solidFill>
                <a:latin typeface="Calibri" panose="020F0502020204030204" pitchFamily="34" charset="0"/>
                <a:ea typeface="Source Sans Pro"/>
                <a:cs typeface="Source Sans Pro"/>
                <a:sym typeface="Source Sans Pro"/>
              </a:rPr>
              <a:t>… </a:t>
            </a:r>
          </a:p>
        </p:txBody>
      </p:sp>
      <p:sp>
        <p:nvSpPr>
          <p:cNvPr id="235" name="Google Shape;225;p7"/>
          <p:cNvSpPr txBox="1"/>
          <p:nvPr/>
        </p:nvSpPr>
        <p:spPr>
          <a:xfrm>
            <a:off x="5309274" y="4488130"/>
            <a:ext cx="1632376" cy="574346"/>
          </a:xfrm>
          <a:prstGeom prst="rect">
            <a:avLst/>
          </a:prstGeom>
          <a:solidFill>
            <a:srgbClr val="6A7F8C"/>
          </a:solidFill>
          <a:ln>
            <a:noFill/>
          </a:ln>
        </p:spPr>
        <p:txBody>
          <a:bodyPr spcFirstLastPara="1" wrap="square" lIns="243800" tIns="121867" rIns="243800" bIns="121867" anchor="t" anchorCtr="0">
            <a:spAutoFit/>
          </a:bodyPr>
          <a:lstStyle/>
          <a:p>
            <a:pPr algn="ctr">
              <a:buClr>
                <a:srgbClr val="000000"/>
              </a:buClr>
              <a:buFont typeface="Arial"/>
              <a:buNone/>
              <a:defRPr/>
            </a:pPr>
            <a:r>
              <a:rPr lang="en-US" sz="2133" kern="0" dirty="0" smtClean="0">
                <a:solidFill>
                  <a:srgbClr val="FFFFFF"/>
                </a:solidFill>
                <a:latin typeface="Calibri" panose="020F0502020204030204" pitchFamily="34" charset="0"/>
                <a:ea typeface="Source Sans Pro"/>
                <a:cs typeface="Source Sans Pro"/>
                <a:sym typeface="Source Sans Pro"/>
              </a:rPr>
              <a:t>CLOUD</a:t>
            </a:r>
            <a:endParaRPr lang="en-US" sz="3733" kern="0" dirty="0" smtClean="0">
              <a:solidFill>
                <a:srgbClr val="000000"/>
              </a:solidFill>
              <a:latin typeface="Calibri" panose="020F0502020204030204" pitchFamily="34" charset="0"/>
              <a:cs typeface="Arial"/>
              <a:sym typeface="Arial"/>
            </a:endParaRPr>
          </a:p>
        </p:txBody>
      </p:sp>
      <p:sp>
        <p:nvSpPr>
          <p:cNvPr id="236" name="Google Shape;226;p7"/>
          <p:cNvSpPr txBox="1"/>
          <p:nvPr/>
        </p:nvSpPr>
        <p:spPr>
          <a:xfrm>
            <a:off x="7088262" y="4488130"/>
            <a:ext cx="2554040" cy="574346"/>
          </a:xfrm>
          <a:prstGeom prst="rect">
            <a:avLst/>
          </a:prstGeom>
          <a:solidFill>
            <a:srgbClr val="6A7F8C"/>
          </a:solidFill>
          <a:ln>
            <a:noFill/>
          </a:ln>
        </p:spPr>
        <p:txBody>
          <a:bodyPr spcFirstLastPara="1" wrap="square" lIns="243800" tIns="121867" rIns="243800" bIns="121867" anchor="t" anchorCtr="0">
            <a:spAutoFit/>
          </a:bodyPr>
          <a:lstStyle/>
          <a:p>
            <a:pPr algn="ctr">
              <a:buClr>
                <a:srgbClr val="000000"/>
              </a:buClr>
              <a:buFont typeface="Arial"/>
              <a:buNone/>
              <a:defRPr/>
            </a:pPr>
            <a:r>
              <a:rPr lang="en-US" sz="2133" kern="0" dirty="0" smtClean="0">
                <a:solidFill>
                  <a:srgbClr val="FFFFFF"/>
                </a:solidFill>
                <a:latin typeface="Calibri" panose="020F0502020204030204" pitchFamily="34" charset="0"/>
                <a:ea typeface="Source Sans Pro"/>
                <a:cs typeface="Source Sans Pro"/>
                <a:sym typeface="Source Sans Pro"/>
              </a:rPr>
              <a:t>CONTAINERS</a:t>
            </a:r>
            <a:endParaRPr lang="en-US" sz="3733" kern="0" dirty="0" smtClean="0">
              <a:solidFill>
                <a:srgbClr val="000000"/>
              </a:solidFill>
              <a:latin typeface="Calibri" panose="020F0502020204030204" pitchFamily="34" charset="0"/>
              <a:cs typeface="Arial"/>
              <a:sym typeface="Arial"/>
            </a:endParaRPr>
          </a:p>
        </p:txBody>
      </p:sp>
      <p:sp>
        <p:nvSpPr>
          <p:cNvPr id="237" name="Google Shape;227;p7"/>
          <p:cNvSpPr txBox="1"/>
          <p:nvPr/>
        </p:nvSpPr>
        <p:spPr>
          <a:xfrm>
            <a:off x="12391235" y="4488130"/>
            <a:ext cx="3317982" cy="574346"/>
          </a:xfrm>
          <a:prstGeom prst="rect">
            <a:avLst/>
          </a:prstGeom>
          <a:solidFill>
            <a:srgbClr val="6A7F8C"/>
          </a:solidFill>
          <a:ln>
            <a:noFill/>
          </a:ln>
        </p:spPr>
        <p:txBody>
          <a:bodyPr spcFirstLastPara="1" wrap="square" lIns="243800" tIns="121867" rIns="243800" bIns="121867" anchor="t" anchorCtr="0">
            <a:spAutoFit/>
          </a:bodyPr>
          <a:lstStyle/>
          <a:p>
            <a:pPr algn="ctr">
              <a:buClr>
                <a:srgbClr val="000000"/>
              </a:buClr>
              <a:buFont typeface="Arial"/>
              <a:buNone/>
              <a:defRPr/>
            </a:pPr>
            <a:r>
              <a:rPr lang="en-US" sz="2133" kern="0" dirty="0" smtClean="0">
                <a:solidFill>
                  <a:srgbClr val="FFFFFF"/>
                </a:solidFill>
                <a:latin typeface="Calibri" panose="020F0502020204030204" pitchFamily="34" charset="0"/>
                <a:ea typeface="Source Sans Pro"/>
                <a:cs typeface="Source Sans Pro"/>
                <a:sym typeface="Source Sans Pro"/>
              </a:rPr>
              <a:t>INFRASTRUCTURE</a:t>
            </a:r>
            <a:endParaRPr lang="en-US" sz="3733" kern="0" dirty="0" smtClean="0">
              <a:solidFill>
                <a:srgbClr val="000000"/>
              </a:solidFill>
              <a:latin typeface="Calibri" panose="020F0502020204030204" pitchFamily="34" charset="0"/>
              <a:cs typeface="Arial"/>
              <a:sym typeface="Arial"/>
            </a:endParaRPr>
          </a:p>
        </p:txBody>
      </p:sp>
      <p:sp>
        <p:nvSpPr>
          <p:cNvPr id="238" name="Google Shape;228;p7"/>
          <p:cNvSpPr txBox="1"/>
          <p:nvPr/>
        </p:nvSpPr>
        <p:spPr>
          <a:xfrm>
            <a:off x="17352657" y="4488130"/>
            <a:ext cx="2061170" cy="574346"/>
          </a:xfrm>
          <a:prstGeom prst="rect">
            <a:avLst/>
          </a:prstGeom>
          <a:solidFill>
            <a:srgbClr val="6A7F8C"/>
          </a:solidFill>
          <a:ln>
            <a:noFill/>
          </a:ln>
        </p:spPr>
        <p:txBody>
          <a:bodyPr spcFirstLastPara="1" wrap="square" lIns="243800" tIns="121867" rIns="243800" bIns="121867" anchor="t" anchorCtr="0">
            <a:spAutoFit/>
          </a:bodyPr>
          <a:lstStyle/>
          <a:p>
            <a:pPr algn="ctr">
              <a:buClr>
                <a:srgbClr val="000000"/>
              </a:buClr>
              <a:buFont typeface="Arial"/>
              <a:buNone/>
              <a:defRPr/>
            </a:pPr>
            <a:r>
              <a:rPr lang="en-US" sz="2133" kern="0" dirty="0" smtClean="0">
                <a:solidFill>
                  <a:srgbClr val="FFFFFF"/>
                </a:solidFill>
                <a:latin typeface="Calibri" panose="020F0502020204030204" pitchFamily="34" charset="0"/>
                <a:ea typeface="Source Sans Pro"/>
                <a:cs typeface="Source Sans Pro"/>
                <a:sym typeface="Source Sans Pro"/>
              </a:rPr>
              <a:t>SECURITY</a:t>
            </a:r>
            <a:endParaRPr lang="en-US" sz="3733" kern="0" dirty="0" smtClean="0">
              <a:solidFill>
                <a:srgbClr val="000000"/>
              </a:solidFill>
              <a:latin typeface="Calibri" panose="020F0502020204030204" pitchFamily="34" charset="0"/>
              <a:cs typeface="Arial"/>
              <a:sym typeface="Arial"/>
            </a:endParaRPr>
          </a:p>
        </p:txBody>
      </p:sp>
      <p:sp>
        <p:nvSpPr>
          <p:cNvPr id="239" name="Google Shape;229;p7"/>
          <p:cNvSpPr txBox="1"/>
          <p:nvPr/>
        </p:nvSpPr>
        <p:spPr>
          <a:xfrm>
            <a:off x="9784234" y="4488130"/>
            <a:ext cx="2460391" cy="574346"/>
          </a:xfrm>
          <a:prstGeom prst="rect">
            <a:avLst/>
          </a:prstGeom>
          <a:solidFill>
            <a:srgbClr val="6A7F8C"/>
          </a:solidFill>
          <a:ln>
            <a:noFill/>
          </a:ln>
        </p:spPr>
        <p:txBody>
          <a:bodyPr spcFirstLastPara="1" wrap="square" lIns="243800" tIns="121867" rIns="243800" bIns="121867" anchor="t" anchorCtr="0">
            <a:spAutoFit/>
          </a:bodyPr>
          <a:lstStyle/>
          <a:p>
            <a:pPr algn="ctr">
              <a:buClr>
                <a:srgbClr val="000000"/>
              </a:buClr>
              <a:buFont typeface="Arial"/>
              <a:buNone/>
              <a:defRPr/>
            </a:pPr>
            <a:r>
              <a:rPr lang="en-US" sz="2133" kern="0" dirty="0" smtClean="0">
                <a:solidFill>
                  <a:srgbClr val="FFFFFF"/>
                </a:solidFill>
                <a:latin typeface="Calibri" panose="020F0502020204030204" pitchFamily="34" charset="0"/>
                <a:ea typeface="Source Sans Pro"/>
                <a:cs typeface="Source Sans Pro"/>
                <a:sym typeface="Source Sans Pro"/>
              </a:rPr>
              <a:t>APP STACKS</a:t>
            </a:r>
            <a:endParaRPr lang="en-US" sz="3733" kern="0" dirty="0" smtClean="0">
              <a:solidFill>
                <a:srgbClr val="000000"/>
              </a:solidFill>
              <a:latin typeface="Calibri" panose="020F0502020204030204" pitchFamily="34" charset="0"/>
              <a:cs typeface="Arial"/>
              <a:sym typeface="Arial"/>
            </a:endParaRPr>
          </a:p>
        </p:txBody>
      </p:sp>
      <p:sp>
        <p:nvSpPr>
          <p:cNvPr id="240" name="Google Shape;230;p7"/>
          <p:cNvSpPr txBox="1"/>
          <p:nvPr/>
        </p:nvSpPr>
        <p:spPr>
          <a:xfrm>
            <a:off x="15855832" y="4488130"/>
            <a:ext cx="1356368" cy="574346"/>
          </a:xfrm>
          <a:prstGeom prst="rect">
            <a:avLst/>
          </a:prstGeom>
          <a:solidFill>
            <a:srgbClr val="6A7F8C"/>
          </a:solidFill>
          <a:ln>
            <a:noFill/>
          </a:ln>
        </p:spPr>
        <p:txBody>
          <a:bodyPr spcFirstLastPara="1" wrap="square" lIns="243800" tIns="121867" rIns="243800" bIns="121867" anchor="t" anchorCtr="0">
            <a:spAutoFit/>
          </a:bodyPr>
          <a:lstStyle/>
          <a:p>
            <a:pPr algn="ctr">
              <a:buClr>
                <a:srgbClr val="000000"/>
              </a:buClr>
              <a:buFont typeface="Arial"/>
              <a:buNone/>
              <a:defRPr/>
            </a:pPr>
            <a:r>
              <a:rPr lang="en-US" sz="2133" kern="0" dirty="0" smtClean="0">
                <a:solidFill>
                  <a:srgbClr val="FFFFFF"/>
                </a:solidFill>
                <a:latin typeface="Calibri" panose="020F0502020204030204" pitchFamily="34" charset="0"/>
                <a:ea typeface="Source Sans Pro"/>
                <a:cs typeface="Source Sans Pro"/>
                <a:sym typeface="Source Sans Pro"/>
              </a:rPr>
              <a:t>SAAS</a:t>
            </a:r>
            <a:endParaRPr lang="en-US" sz="3733" kern="0" dirty="0" smtClean="0">
              <a:solidFill>
                <a:srgbClr val="000000"/>
              </a:solidFill>
              <a:latin typeface="Calibri" panose="020F0502020204030204" pitchFamily="34" charset="0"/>
              <a:cs typeface="Arial"/>
              <a:sym typeface="Arial"/>
            </a:endParaRPr>
          </a:p>
        </p:txBody>
      </p:sp>
      <p:grpSp>
        <p:nvGrpSpPr>
          <p:cNvPr id="241" name="Google Shape;231;p7"/>
          <p:cNvGrpSpPr/>
          <p:nvPr/>
        </p:nvGrpSpPr>
        <p:grpSpPr>
          <a:xfrm>
            <a:off x="17151883" y="9981693"/>
            <a:ext cx="318276" cy="426442"/>
            <a:chOff x="2824875" y="3493598"/>
            <a:chExt cx="103516" cy="182880"/>
          </a:xfrm>
        </p:grpSpPr>
        <p:cxnSp>
          <p:nvCxnSpPr>
            <p:cNvPr id="251" name="Google Shape;232;p7"/>
            <p:cNvCxnSpPr/>
            <p:nvPr/>
          </p:nvCxnSpPr>
          <p:spPr>
            <a:xfrm rot="10800000">
              <a:off x="2824875" y="3493598"/>
              <a:ext cx="0" cy="182880"/>
            </a:xfrm>
            <a:prstGeom prst="straightConnector1">
              <a:avLst/>
            </a:prstGeom>
            <a:noFill/>
            <a:ln w="25400" cap="flat" cmpd="sng">
              <a:solidFill>
                <a:srgbClr val="ACC800"/>
              </a:solidFill>
              <a:prstDash val="solid"/>
              <a:round/>
              <a:headEnd type="none" w="sm" len="sm"/>
              <a:tailEnd type="triangle" w="med" len="med"/>
            </a:ln>
          </p:spPr>
        </p:cxnSp>
        <p:cxnSp>
          <p:nvCxnSpPr>
            <p:cNvPr id="252" name="Google Shape;233;p7"/>
            <p:cNvCxnSpPr/>
            <p:nvPr/>
          </p:nvCxnSpPr>
          <p:spPr>
            <a:xfrm>
              <a:off x="2928391" y="3493598"/>
              <a:ext cx="0" cy="182880"/>
            </a:xfrm>
            <a:prstGeom prst="straightConnector1">
              <a:avLst/>
            </a:prstGeom>
            <a:noFill/>
            <a:ln w="25400" cap="flat" cmpd="sng">
              <a:solidFill>
                <a:srgbClr val="ACC800"/>
              </a:solidFill>
              <a:prstDash val="solid"/>
              <a:round/>
              <a:headEnd type="none" w="sm" len="sm"/>
              <a:tailEnd type="triangle" w="med" len="med"/>
            </a:ln>
          </p:spPr>
        </p:cxnSp>
      </p:grpSp>
      <p:grpSp>
        <p:nvGrpSpPr>
          <p:cNvPr id="242" name="Google Shape;234;p7"/>
          <p:cNvGrpSpPr/>
          <p:nvPr/>
        </p:nvGrpSpPr>
        <p:grpSpPr>
          <a:xfrm>
            <a:off x="12029515" y="10004817"/>
            <a:ext cx="318276" cy="426442"/>
            <a:chOff x="2824875" y="3493598"/>
            <a:chExt cx="103516" cy="182880"/>
          </a:xfrm>
        </p:grpSpPr>
        <p:cxnSp>
          <p:nvCxnSpPr>
            <p:cNvPr id="249" name="Google Shape;235;p7"/>
            <p:cNvCxnSpPr/>
            <p:nvPr/>
          </p:nvCxnSpPr>
          <p:spPr>
            <a:xfrm rot="10800000">
              <a:off x="2824875" y="3493598"/>
              <a:ext cx="0" cy="182880"/>
            </a:xfrm>
            <a:prstGeom prst="straightConnector1">
              <a:avLst/>
            </a:prstGeom>
            <a:noFill/>
            <a:ln w="25400" cap="flat" cmpd="sng">
              <a:solidFill>
                <a:srgbClr val="ACC800"/>
              </a:solidFill>
              <a:prstDash val="solid"/>
              <a:round/>
              <a:headEnd type="none" w="sm" len="sm"/>
              <a:tailEnd type="triangle" w="med" len="med"/>
            </a:ln>
          </p:spPr>
        </p:cxnSp>
        <p:cxnSp>
          <p:nvCxnSpPr>
            <p:cNvPr id="250" name="Google Shape;236;p7"/>
            <p:cNvCxnSpPr/>
            <p:nvPr/>
          </p:nvCxnSpPr>
          <p:spPr>
            <a:xfrm>
              <a:off x="2928391" y="3493598"/>
              <a:ext cx="0" cy="182880"/>
            </a:xfrm>
            <a:prstGeom prst="straightConnector1">
              <a:avLst/>
            </a:prstGeom>
            <a:noFill/>
            <a:ln w="25400" cap="flat" cmpd="sng">
              <a:solidFill>
                <a:srgbClr val="ACC800"/>
              </a:solidFill>
              <a:prstDash val="solid"/>
              <a:round/>
              <a:headEnd type="none" w="sm" len="sm"/>
              <a:tailEnd type="triangle" w="med" len="med"/>
            </a:ln>
          </p:spPr>
        </p:cxnSp>
      </p:grpSp>
      <p:grpSp>
        <p:nvGrpSpPr>
          <p:cNvPr id="243" name="Google Shape;237;p7"/>
          <p:cNvGrpSpPr/>
          <p:nvPr/>
        </p:nvGrpSpPr>
        <p:grpSpPr>
          <a:xfrm>
            <a:off x="6907152" y="10008725"/>
            <a:ext cx="318276" cy="426442"/>
            <a:chOff x="2824875" y="3493598"/>
            <a:chExt cx="103516" cy="182880"/>
          </a:xfrm>
        </p:grpSpPr>
        <p:cxnSp>
          <p:nvCxnSpPr>
            <p:cNvPr id="247" name="Google Shape;238;p7"/>
            <p:cNvCxnSpPr/>
            <p:nvPr/>
          </p:nvCxnSpPr>
          <p:spPr>
            <a:xfrm rot="10800000">
              <a:off x="2824875" y="3493598"/>
              <a:ext cx="0" cy="182880"/>
            </a:xfrm>
            <a:prstGeom prst="straightConnector1">
              <a:avLst/>
            </a:prstGeom>
            <a:noFill/>
            <a:ln w="25400" cap="flat" cmpd="sng">
              <a:solidFill>
                <a:srgbClr val="ACC800"/>
              </a:solidFill>
              <a:prstDash val="solid"/>
              <a:round/>
              <a:headEnd type="none" w="sm" len="sm"/>
              <a:tailEnd type="triangle" w="med" len="med"/>
            </a:ln>
          </p:spPr>
        </p:cxnSp>
        <p:cxnSp>
          <p:nvCxnSpPr>
            <p:cNvPr id="248" name="Google Shape;239;p7"/>
            <p:cNvCxnSpPr/>
            <p:nvPr/>
          </p:nvCxnSpPr>
          <p:spPr>
            <a:xfrm>
              <a:off x="2928391" y="3493598"/>
              <a:ext cx="0" cy="182880"/>
            </a:xfrm>
            <a:prstGeom prst="straightConnector1">
              <a:avLst/>
            </a:prstGeom>
            <a:noFill/>
            <a:ln w="25400" cap="flat" cmpd="sng">
              <a:solidFill>
                <a:srgbClr val="ACC800"/>
              </a:solidFill>
              <a:prstDash val="solid"/>
              <a:round/>
              <a:headEnd type="none" w="sm" len="sm"/>
              <a:tailEnd type="triangle" w="med" len="med"/>
            </a:ln>
          </p:spPr>
        </p:cxnSp>
      </p:grpSp>
      <p:sp>
        <p:nvSpPr>
          <p:cNvPr id="282" name="Key" descr="{&quot;Key&quot;:&quot;POWER_USER_SHAPE_ICON&quot;,&quot;Value&quot;:&quot;POWER_USER_SHAPE_ICON_STYLE_1&quot;}"/>
          <p:cNvSpPr>
            <a:spLocks noChangeAspect="1" noEditPoints="1"/>
          </p:cNvSpPr>
          <p:nvPr>
            <p:custDataLst>
              <p:tags r:id="rId2"/>
            </p:custDataLst>
          </p:nvPr>
        </p:nvSpPr>
        <p:spPr bwMode="auto">
          <a:xfrm rot="9900000">
            <a:off x="11429027" y="6136687"/>
            <a:ext cx="469287" cy="542925"/>
          </a:xfrm>
          <a:custGeom>
            <a:avLst/>
            <a:gdLst>
              <a:gd name="T0" fmla="*/ 968 w 1002"/>
              <a:gd name="T1" fmla="*/ 25 h 1155"/>
              <a:gd name="T2" fmla="*/ 840 w 1002"/>
              <a:gd name="T3" fmla="*/ 39 h 1155"/>
              <a:gd name="T4" fmla="*/ 435 w 1002"/>
              <a:gd name="T5" fmla="*/ 549 h 1155"/>
              <a:gd name="T6" fmla="*/ 431 w 1002"/>
              <a:gd name="T7" fmla="*/ 555 h 1155"/>
              <a:gd name="T8" fmla="*/ 100 w 1002"/>
              <a:gd name="T9" fmla="*/ 646 h 1155"/>
              <a:gd name="T10" fmla="*/ 147 w 1002"/>
              <a:gd name="T11" fmla="*/ 1055 h 1155"/>
              <a:gd name="T12" fmla="*/ 556 w 1002"/>
              <a:gd name="T13" fmla="*/ 1009 h 1155"/>
              <a:gd name="T14" fmla="*/ 571 w 1002"/>
              <a:gd name="T15" fmla="*/ 668 h 1155"/>
              <a:gd name="T16" fmla="*/ 577 w 1002"/>
              <a:gd name="T17" fmla="*/ 662 h 1155"/>
              <a:gd name="T18" fmla="*/ 769 w 1002"/>
              <a:gd name="T19" fmla="*/ 421 h 1155"/>
              <a:gd name="T20" fmla="*/ 769 w 1002"/>
              <a:gd name="T21" fmla="*/ 421 h 1155"/>
              <a:gd name="T22" fmla="*/ 846 w 1002"/>
              <a:gd name="T23" fmla="*/ 385 h 1155"/>
              <a:gd name="T24" fmla="*/ 860 w 1002"/>
              <a:gd name="T25" fmla="*/ 316 h 1155"/>
              <a:gd name="T26" fmla="*/ 923 w 1002"/>
              <a:gd name="T27" fmla="*/ 287 h 1155"/>
              <a:gd name="T28" fmla="*/ 939 w 1002"/>
              <a:gd name="T29" fmla="*/ 209 h 1155"/>
              <a:gd name="T30" fmla="*/ 1000 w 1002"/>
              <a:gd name="T31" fmla="*/ 172 h 1155"/>
              <a:gd name="T32" fmla="*/ 968 w 1002"/>
              <a:gd name="T33" fmla="*/ 25 h 1155"/>
              <a:gd name="T34" fmla="*/ 399 w 1002"/>
              <a:gd name="T35" fmla="*/ 882 h 1155"/>
              <a:gd name="T36" fmla="*/ 277 w 1002"/>
              <a:gd name="T37" fmla="*/ 896 h 1155"/>
              <a:gd name="T38" fmla="*/ 263 w 1002"/>
              <a:gd name="T39" fmla="*/ 773 h 1155"/>
              <a:gd name="T40" fmla="*/ 385 w 1002"/>
              <a:gd name="T41" fmla="*/ 759 h 1155"/>
              <a:gd name="T42" fmla="*/ 399 w 1002"/>
              <a:gd name="T43" fmla="*/ 882 h 1155"/>
              <a:gd name="T44" fmla="*/ 514 w 1002"/>
              <a:gd name="T45" fmla="*/ 598 h 1155"/>
              <a:gd name="T46" fmla="*/ 490 w 1002"/>
              <a:gd name="T47" fmla="*/ 601 h 1155"/>
              <a:gd name="T48" fmla="*/ 487 w 1002"/>
              <a:gd name="T49" fmla="*/ 577 h 1155"/>
              <a:gd name="T50" fmla="*/ 886 w 1002"/>
              <a:gd name="T51" fmla="*/ 76 h 1155"/>
              <a:gd name="T52" fmla="*/ 910 w 1002"/>
              <a:gd name="T53" fmla="*/ 73 h 1155"/>
              <a:gd name="T54" fmla="*/ 916 w 1002"/>
              <a:gd name="T55" fmla="*/ 90 h 1155"/>
              <a:gd name="T56" fmla="*/ 910 w 1002"/>
              <a:gd name="T57" fmla="*/ 101 h 1155"/>
              <a:gd name="T58" fmla="*/ 514 w 1002"/>
              <a:gd name="T59" fmla="*/ 598 h 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2" h="1155">
                <a:moveTo>
                  <a:pt x="968" y="25"/>
                </a:moveTo>
                <a:cubicBezTo>
                  <a:pt x="968" y="25"/>
                  <a:pt x="872" y="0"/>
                  <a:pt x="840" y="39"/>
                </a:cubicBezTo>
                <a:lnTo>
                  <a:pt x="435" y="549"/>
                </a:lnTo>
                <a:cubicBezTo>
                  <a:pt x="433" y="551"/>
                  <a:pt x="432" y="553"/>
                  <a:pt x="431" y="555"/>
                </a:cubicBezTo>
                <a:cubicBezTo>
                  <a:pt x="316" y="512"/>
                  <a:pt x="181" y="545"/>
                  <a:pt x="100" y="646"/>
                </a:cubicBezTo>
                <a:cubicBezTo>
                  <a:pt x="0" y="772"/>
                  <a:pt x="21" y="955"/>
                  <a:pt x="147" y="1055"/>
                </a:cubicBezTo>
                <a:cubicBezTo>
                  <a:pt x="272" y="1155"/>
                  <a:pt x="455" y="1134"/>
                  <a:pt x="556" y="1009"/>
                </a:cubicBezTo>
                <a:cubicBezTo>
                  <a:pt x="636" y="908"/>
                  <a:pt x="638" y="770"/>
                  <a:pt x="571" y="668"/>
                </a:cubicBezTo>
                <a:cubicBezTo>
                  <a:pt x="573" y="666"/>
                  <a:pt x="575" y="665"/>
                  <a:pt x="577" y="662"/>
                </a:cubicBezTo>
                <a:lnTo>
                  <a:pt x="769" y="421"/>
                </a:lnTo>
                <a:lnTo>
                  <a:pt x="769" y="421"/>
                </a:lnTo>
                <a:lnTo>
                  <a:pt x="846" y="385"/>
                </a:lnTo>
                <a:lnTo>
                  <a:pt x="860" y="316"/>
                </a:lnTo>
                <a:lnTo>
                  <a:pt x="923" y="287"/>
                </a:lnTo>
                <a:lnTo>
                  <a:pt x="939" y="209"/>
                </a:lnTo>
                <a:lnTo>
                  <a:pt x="1000" y="172"/>
                </a:lnTo>
                <a:cubicBezTo>
                  <a:pt x="1000" y="172"/>
                  <a:pt x="1002" y="38"/>
                  <a:pt x="968" y="25"/>
                </a:cubicBezTo>
                <a:close/>
                <a:moveTo>
                  <a:pt x="399" y="882"/>
                </a:moveTo>
                <a:cubicBezTo>
                  <a:pt x="369" y="919"/>
                  <a:pt x="314" y="926"/>
                  <a:pt x="277" y="896"/>
                </a:cubicBezTo>
                <a:cubicBezTo>
                  <a:pt x="239" y="866"/>
                  <a:pt x="233" y="811"/>
                  <a:pt x="263" y="773"/>
                </a:cubicBezTo>
                <a:cubicBezTo>
                  <a:pt x="293" y="736"/>
                  <a:pt x="347" y="729"/>
                  <a:pt x="385" y="759"/>
                </a:cubicBezTo>
                <a:cubicBezTo>
                  <a:pt x="423" y="789"/>
                  <a:pt x="429" y="844"/>
                  <a:pt x="399" y="882"/>
                </a:cubicBezTo>
                <a:close/>
                <a:moveTo>
                  <a:pt x="514" y="598"/>
                </a:moveTo>
                <a:cubicBezTo>
                  <a:pt x="508" y="606"/>
                  <a:pt x="497" y="607"/>
                  <a:pt x="490" y="601"/>
                </a:cubicBezTo>
                <a:cubicBezTo>
                  <a:pt x="482" y="595"/>
                  <a:pt x="481" y="584"/>
                  <a:pt x="487" y="577"/>
                </a:cubicBezTo>
                <a:lnTo>
                  <a:pt x="886" y="76"/>
                </a:lnTo>
                <a:cubicBezTo>
                  <a:pt x="892" y="68"/>
                  <a:pt x="903" y="67"/>
                  <a:pt x="910" y="73"/>
                </a:cubicBezTo>
                <a:cubicBezTo>
                  <a:pt x="915" y="77"/>
                  <a:pt x="917" y="84"/>
                  <a:pt x="916" y="90"/>
                </a:cubicBezTo>
                <a:cubicBezTo>
                  <a:pt x="914" y="93"/>
                  <a:pt x="912" y="97"/>
                  <a:pt x="910" y="101"/>
                </a:cubicBezTo>
                <a:lnTo>
                  <a:pt x="514" y="598"/>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283" name="Key" descr="{&quot;Key&quot;:&quot;POWER_USER_SHAPE_ICON&quot;,&quot;Value&quot;:&quot;POWER_USER_SHAPE_ICON_STYLE_1&quot;}"/>
          <p:cNvSpPr>
            <a:spLocks noChangeAspect="1" noEditPoints="1"/>
          </p:cNvSpPr>
          <p:nvPr>
            <p:custDataLst>
              <p:tags r:id="rId3"/>
            </p:custDataLst>
          </p:nvPr>
        </p:nvSpPr>
        <p:spPr bwMode="auto">
          <a:xfrm rot="9900000">
            <a:off x="6580039" y="11679851"/>
            <a:ext cx="469287" cy="542925"/>
          </a:xfrm>
          <a:custGeom>
            <a:avLst/>
            <a:gdLst>
              <a:gd name="T0" fmla="*/ 968 w 1002"/>
              <a:gd name="T1" fmla="*/ 25 h 1155"/>
              <a:gd name="T2" fmla="*/ 840 w 1002"/>
              <a:gd name="T3" fmla="*/ 39 h 1155"/>
              <a:gd name="T4" fmla="*/ 435 w 1002"/>
              <a:gd name="T5" fmla="*/ 549 h 1155"/>
              <a:gd name="T6" fmla="*/ 431 w 1002"/>
              <a:gd name="T7" fmla="*/ 555 h 1155"/>
              <a:gd name="T8" fmla="*/ 100 w 1002"/>
              <a:gd name="T9" fmla="*/ 646 h 1155"/>
              <a:gd name="T10" fmla="*/ 147 w 1002"/>
              <a:gd name="T11" fmla="*/ 1055 h 1155"/>
              <a:gd name="T12" fmla="*/ 556 w 1002"/>
              <a:gd name="T13" fmla="*/ 1009 h 1155"/>
              <a:gd name="T14" fmla="*/ 571 w 1002"/>
              <a:gd name="T15" fmla="*/ 668 h 1155"/>
              <a:gd name="T16" fmla="*/ 577 w 1002"/>
              <a:gd name="T17" fmla="*/ 662 h 1155"/>
              <a:gd name="T18" fmla="*/ 769 w 1002"/>
              <a:gd name="T19" fmla="*/ 421 h 1155"/>
              <a:gd name="T20" fmla="*/ 769 w 1002"/>
              <a:gd name="T21" fmla="*/ 421 h 1155"/>
              <a:gd name="T22" fmla="*/ 846 w 1002"/>
              <a:gd name="T23" fmla="*/ 385 h 1155"/>
              <a:gd name="T24" fmla="*/ 860 w 1002"/>
              <a:gd name="T25" fmla="*/ 316 h 1155"/>
              <a:gd name="T26" fmla="*/ 923 w 1002"/>
              <a:gd name="T27" fmla="*/ 287 h 1155"/>
              <a:gd name="T28" fmla="*/ 939 w 1002"/>
              <a:gd name="T29" fmla="*/ 209 h 1155"/>
              <a:gd name="T30" fmla="*/ 1000 w 1002"/>
              <a:gd name="T31" fmla="*/ 172 h 1155"/>
              <a:gd name="T32" fmla="*/ 968 w 1002"/>
              <a:gd name="T33" fmla="*/ 25 h 1155"/>
              <a:gd name="T34" fmla="*/ 399 w 1002"/>
              <a:gd name="T35" fmla="*/ 882 h 1155"/>
              <a:gd name="T36" fmla="*/ 277 w 1002"/>
              <a:gd name="T37" fmla="*/ 896 h 1155"/>
              <a:gd name="T38" fmla="*/ 263 w 1002"/>
              <a:gd name="T39" fmla="*/ 773 h 1155"/>
              <a:gd name="T40" fmla="*/ 385 w 1002"/>
              <a:gd name="T41" fmla="*/ 759 h 1155"/>
              <a:gd name="T42" fmla="*/ 399 w 1002"/>
              <a:gd name="T43" fmla="*/ 882 h 1155"/>
              <a:gd name="T44" fmla="*/ 514 w 1002"/>
              <a:gd name="T45" fmla="*/ 598 h 1155"/>
              <a:gd name="T46" fmla="*/ 490 w 1002"/>
              <a:gd name="T47" fmla="*/ 601 h 1155"/>
              <a:gd name="T48" fmla="*/ 487 w 1002"/>
              <a:gd name="T49" fmla="*/ 577 h 1155"/>
              <a:gd name="T50" fmla="*/ 886 w 1002"/>
              <a:gd name="T51" fmla="*/ 76 h 1155"/>
              <a:gd name="T52" fmla="*/ 910 w 1002"/>
              <a:gd name="T53" fmla="*/ 73 h 1155"/>
              <a:gd name="T54" fmla="*/ 916 w 1002"/>
              <a:gd name="T55" fmla="*/ 90 h 1155"/>
              <a:gd name="T56" fmla="*/ 910 w 1002"/>
              <a:gd name="T57" fmla="*/ 101 h 1155"/>
              <a:gd name="T58" fmla="*/ 514 w 1002"/>
              <a:gd name="T59" fmla="*/ 598 h 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2" h="1155">
                <a:moveTo>
                  <a:pt x="968" y="25"/>
                </a:moveTo>
                <a:cubicBezTo>
                  <a:pt x="968" y="25"/>
                  <a:pt x="872" y="0"/>
                  <a:pt x="840" y="39"/>
                </a:cubicBezTo>
                <a:lnTo>
                  <a:pt x="435" y="549"/>
                </a:lnTo>
                <a:cubicBezTo>
                  <a:pt x="433" y="551"/>
                  <a:pt x="432" y="553"/>
                  <a:pt x="431" y="555"/>
                </a:cubicBezTo>
                <a:cubicBezTo>
                  <a:pt x="316" y="512"/>
                  <a:pt x="181" y="545"/>
                  <a:pt x="100" y="646"/>
                </a:cubicBezTo>
                <a:cubicBezTo>
                  <a:pt x="0" y="772"/>
                  <a:pt x="21" y="955"/>
                  <a:pt x="147" y="1055"/>
                </a:cubicBezTo>
                <a:cubicBezTo>
                  <a:pt x="272" y="1155"/>
                  <a:pt x="455" y="1134"/>
                  <a:pt x="556" y="1009"/>
                </a:cubicBezTo>
                <a:cubicBezTo>
                  <a:pt x="636" y="908"/>
                  <a:pt x="638" y="770"/>
                  <a:pt x="571" y="668"/>
                </a:cubicBezTo>
                <a:cubicBezTo>
                  <a:pt x="573" y="666"/>
                  <a:pt x="575" y="665"/>
                  <a:pt x="577" y="662"/>
                </a:cubicBezTo>
                <a:lnTo>
                  <a:pt x="769" y="421"/>
                </a:lnTo>
                <a:lnTo>
                  <a:pt x="769" y="421"/>
                </a:lnTo>
                <a:lnTo>
                  <a:pt x="846" y="385"/>
                </a:lnTo>
                <a:lnTo>
                  <a:pt x="860" y="316"/>
                </a:lnTo>
                <a:lnTo>
                  <a:pt x="923" y="287"/>
                </a:lnTo>
                <a:lnTo>
                  <a:pt x="939" y="209"/>
                </a:lnTo>
                <a:lnTo>
                  <a:pt x="1000" y="172"/>
                </a:lnTo>
                <a:cubicBezTo>
                  <a:pt x="1000" y="172"/>
                  <a:pt x="1002" y="38"/>
                  <a:pt x="968" y="25"/>
                </a:cubicBezTo>
                <a:close/>
                <a:moveTo>
                  <a:pt x="399" y="882"/>
                </a:moveTo>
                <a:cubicBezTo>
                  <a:pt x="369" y="919"/>
                  <a:pt x="314" y="926"/>
                  <a:pt x="277" y="896"/>
                </a:cubicBezTo>
                <a:cubicBezTo>
                  <a:pt x="239" y="866"/>
                  <a:pt x="233" y="811"/>
                  <a:pt x="263" y="773"/>
                </a:cubicBezTo>
                <a:cubicBezTo>
                  <a:pt x="293" y="736"/>
                  <a:pt x="347" y="729"/>
                  <a:pt x="385" y="759"/>
                </a:cubicBezTo>
                <a:cubicBezTo>
                  <a:pt x="423" y="789"/>
                  <a:pt x="429" y="844"/>
                  <a:pt x="399" y="882"/>
                </a:cubicBezTo>
                <a:close/>
                <a:moveTo>
                  <a:pt x="514" y="598"/>
                </a:moveTo>
                <a:cubicBezTo>
                  <a:pt x="508" y="606"/>
                  <a:pt x="497" y="607"/>
                  <a:pt x="490" y="601"/>
                </a:cubicBezTo>
                <a:cubicBezTo>
                  <a:pt x="482" y="595"/>
                  <a:pt x="481" y="584"/>
                  <a:pt x="487" y="577"/>
                </a:cubicBezTo>
                <a:lnTo>
                  <a:pt x="886" y="76"/>
                </a:lnTo>
                <a:cubicBezTo>
                  <a:pt x="892" y="68"/>
                  <a:pt x="903" y="67"/>
                  <a:pt x="910" y="73"/>
                </a:cubicBezTo>
                <a:cubicBezTo>
                  <a:pt x="915" y="77"/>
                  <a:pt x="917" y="84"/>
                  <a:pt x="916" y="90"/>
                </a:cubicBezTo>
                <a:cubicBezTo>
                  <a:pt x="914" y="93"/>
                  <a:pt x="912" y="97"/>
                  <a:pt x="910" y="101"/>
                </a:cubicBezTo>
                <a:lnTo>
                  <a:pt x="514" y="598"/>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284" name="Key" descr="{&quot;Key&quot;:&quot;POWER_USER_SHAPE_ICON&quot;,&quot;Value&quot;:&quot;POWER_USER_SHAPE_ICON_STYLE_1&quot;}"/>
          <p:cNvSpPr>
            <a:spLocks noChangeAspect="1" noEditPoints="1"/>
          </p:cNvSpPr>
          <p:nvPr>
            <p:custDataLst>
              <p:tags r:id="rId4"/>
            </p:custDataLst>
          </p:nvPr>
        </p:nvSpPr>
        <p:spPr bwMode="auto">
          <a:xfrm rot="9900000">
            <a:off x="17318095" y="11679851"/>
            <a:ext cx="469287" cy="542925"/>
          </a:xfrm>
          <a:custGeom>
            <a:avLst/>
            <a:gdLst>
              <a:gd name="T0" fmla="*/ 968 w 1002"/>
              <a:gd name="T1" fmla="*/ 25 h 1155"/>
              <a:gd name="T2" fmla="*/ 840 w 1002"/>
              <a:gd name="T3" fmla="*/ 39 h 1155"/>
              <a:gd name="T4" fmla="*/ 435 w 1002"/>
              <a:gd name="T5" fmla="*/ 549 h 1155"/>
              <a:gd name="T6" fmla="*/ 431 w 1002"/>
              <a:gd name="T7" fmla="*/ 555 h 1155"/>
              <a:gd name="T8" fmla="*/ 100 w 1002"/>
              <a:gd name="T9" fmla="*/ 646 h 1155"/>
              <a:gd name="T10" fmla="*/ 147 w 1002"/>
              <a:gd name="T11" fmla="*/ 1055 h 1155"/>
              <a:gd name="T12" fmla="*/ 556 w 1002"/>
              <a:gd name="T13" fmla="*/ 1009 h 1155"/>
              <a:gd name="T14" fmla="*/ 571 w 1002"/>
              <a:gd name="T15" fmla="*/ 668 h 1155"/>
              <a:gd name="T16" fmla="*/ 577 w 1002"/>
              <a:gd name="T17" fmla="*/ 662 h 1155"/>
              <a:gd name="T18" fmla="*/ 769 w 1002"/>
              <a:gd name="T19" fmla="*/ 421 h 1155"/>
              <a:gd name="T20" fmla="*/ 769 w 1002"/>
              <a:gd name="T21" fmla="*/ 421 h 1155"/>
              <a:gd name="T22" fmla="*/ 846 w 1002"/>
              <a:gd name="T23" fmla="*/ 385 h 1155"/>
              <a:gd name="T24" fmla="*/ 860 w 1002"/>
              <a:gd name="T25" fmla="*/ 316 h 1155"/>
              <a:gd name="T26" fmla="*/ 923 w 1002"/>
              <a:gd name="T27" fmla="*/ 287 h 1155"/>
              <a:gd name="T28" fmla="*/ 939 w 1002"/>
              <a:gd name="T29" fmla="*/ 209 h 1155"/>
              <a:gd name="T30" fmla="*/ 1000 w 1002"/>
              <a:gd name="T31" fmla="*/ 172 h 1155"/>
              <a:gd name="T32" fmla="*/ 968 w 1002"/>
              <a:gd name="T33" fmla="*/ 25 h 1155"/>
              <a:gd name="T34" fmla="*/ 399 w 1002"/>
              <a:gd name="T35" fmla="*/ 882 h 1155"/>
              <a:gd name="T36" fmla="*/ 277 w 1002"/>
              <a:gd name="T37" fmla="*/ 896 h 1155"/>
              <a:gd name="T38" fmla="*/ 263 w 1002"/>
              <a:gd name="T39" fmla="*/ 773 h 1155"/>
              <a:gd name="T40" fmla="*/ 385 w 1002"/>
              <a:gd name="T41" fmla="*/ 759 h 1155"/>
              <a:gd name="T42" fmla="*/ 399 w 1002"/>
              <a:gd name="T43" fmla="*/ 882 h 1155"/>
              <a:gd name="T44" fmla="*/ 514 w 1002"/>
              <a:gd name="T45" fmla="*/ 598 h 1155"/>
              <a:gd name="T46" fmla="*/ 490 w 1002"/>
              <a:gd name="T47" fmla="*/ 601 h 1155"/>
              <a:gd name="T48" fmla="*/ 487 w 1002"/>
              <a:gd name="T49" fmla="*/ 577 h 1155"/>
              <a:gd name="T50" fmla="*/ 886 w 1002"/>
              <a:gd name="T51" fmla="*/ 76 h 1155"/>
              <a:gd name="T52" fmla="*/ 910 w 1002"/>
              <a:gd name="T53" fmla="*/ 73 h 1155"/>
              <a:gd name="T54" fmla="*/ 916 w 1002"/>
              <a:gd name="T55" fmla="*/ 90 h 1155"/>
              <a:gd name="T56" fmla="*/ 910 w 1002"/>
              <a:gd name="T57" fmla="*/ 101 h 1155"/>
              <a:gd name="T58" fmla="*/ 514 w 1002"/>
              <a:gd name="T59" fmla="*/ 598 h 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2" h="1155">
                <a:moveTo>
                  <a:pt x="968" y="25"/>
                </a:moveTo>
                <a:cubicBezTo>
                  <a:pt x="968" y="25"/>
                  <a:pt x="872" y="0"/>
                  <a:pt x="840" y="39"/>
                </a:cubicBezTo>
                <a:lnTo>
                  <a:pt x="435" y="549"/>
                </a:lnTo>
                <a:cubicBezTo>
                  <a:pt x="433" y="551"/>
                  <a:pt x="432" y="553"/>
                  <a:pt x="431" y="555"/>
                </a:cubicBezTo>
                <a:cubicBezTo>
                  <a:pt x="316" y="512"/>
                  <a:pt x="181" y="545"/>
                  <a:pt x="100" y="646"/>
                </a:cubicBezTo>
                <a:cubicBezTo>
                  <a:pt x="0" y="772"/>
                  <a:pt x="21" y="955"/>
                  <a:pt x="147" y="1055"/>
                </a:cubicBezTo>
                <a:cubicBezTo>
                  <a:pt x="272" y="1155"/>
                  <a:pt x="455" y="1134"/>
                  <a:pt x="556" y="1009"/>
                </a:cubicBezTo>
                <a:cubicBezTo>
                  <a:pt x="636" y="908"/>
                  <a:pt x="638" y="770"/>
                  <a:pt x="571" y="668"/>
                </a:cubicBezTo>
                <a:cubicBezTo>
                  <a:pt x="573" y="666"/>
                  <a:pt x="575" y="665"/>
                  <a:pt x="577" y="662"/>
                </a:cubicBezTo>
                <a:lnTo>
                  <a:pt x="769" y="421"/>
                </a:lnTo>
                <a:lnTo>
                  <a:pt x="769" y="421"/>
                </a:lnTo>
                <a:lnTo>
                  <a:pt x="846" y="385"/>
                </a:lnTo>
                <a:lnTo>
                  <a:pt x="860" y="316"/>
                </a:lnTo>
                <a:lnTo>
                  <a:pt x="923" y="287"/>
                </a:lnTo>
                <a:lnTo>
                  <a:pt x="939" y="209"/>
                </a:lnTo>
                <a:lnTo>
                  <a:pt x="1000" y="172"/>
                </a:lnTo>
                <a:cubicBezTo>
                  <a:pt x="1000" y="172"/>
                  <a:pt x="1002" y="38"/>
                  <a:pt x="968" y="25"/>
                </a:cubicBezTo>
                <a:close/>
                <a:moveTo>
                  <a:pt x="399" y="882"/>
                </a:moveTo>
                <a:cubicBezTo>
                  <a:pt x="369" y="919"/>
                  <a:pt x="314" y="926"/>
                  <a:pt x="277" y="896"/>
                </a:cubicBezTo>
                <a:cubicBezTo>
                  <a:pt x="239" y="866"/>
                  <a:pt x="233" y="811"/>
                  <a:pt x="263" y="773"/>
                </a:cubicBezTo>
                <a:cubicBezTo>
                  <a:pt x="293" y="736"/>
                  <a:pt x="347" y="729"/>
                  <a:pt x="385" y="759"/>
                </a:cubicBezTo>
                <a:cubicBezTo>
                  <a:pt x="423" y="789"/>
                  <a:pt x="429" y="844"/>
                  <a:pt x="399" y="882"/>
                </a:cubicBezTo>
                <a:close/>
                <a:moveTo>
                  <a:pt x="514" y="598"/>
                </a:moveTo>
                <a:cubicBezTo>
                  <a:pt x="508" y="606"/>
                  <a:pt x="497" y="607"/>
                  <a:pt x="490" y="601"/>
                </a:cubicBezTo>
                <a:cubicBezTo>
                  <a:pt x="482" y="595"/>
                  <a:pt x="481" y="584"/>
                  <a:pt x="487" y="577"/>
                </a:cubicBezTo>
                <a:lnTo>
                  <a:pt x="886" y="76"/>
                </a:lnTo>
                <a:cubicBezTo>
                  <a:pt x="892" y="68"/>
                  <a:pt x="903" y="67"/>
                  <a:pt x="910" y="73"/>
                </a:cubicBezTo>
                <a:cubicBezTo>
                  <a:pt x="915" y="77"/>
                  <a:pt x="917" y="84"/>
                  <a:pt x="916" y="90"/>
                </a:cubicBezTo>
                <a:cubicBezTo>
                  <a:pt x="914" y="93"/>
                  <a:pt x="912" y="97"/>
                  <a:pt x="910" y="101"/>
                </a:cubicBezTo>
                <a:lnTo>
                  <a:pt x="514" y="598"/>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Calibri" panose="020F0502020204030204"/>
            </a:endParaRPr>
          </a:p>
        </p:txBody>
      </p:sp>
      <p:sp>
        <p:nvSpPr>
          <p:cNvPr id="286" name="Rectangle 285"/>
          <p:cNvSpPr/>
          <p:nvPr/>
        </p:nvSpPr>
        <p:spPr>
          <a:xfrm>
            <a:off x="19578904" y="6478444"/>
            <a:ext cx="3454005" cy="1977079"/>
          </a:xfrm>
          <a:prstGeom prst="rect">
            <a:avLst/>
          </a:prstGeom>
          <a:solidFill>
            <a:schemeClr val="accent3">
              <a:lumMod val="20000"/>
              <a:lumOff val="80000"/>
            </a:schemeClr>
          </a:solidFill>
          <a:ln w="19050" cap="flat" cmpd="sng">
            <a:solidFill>
              <a:schemeClr val="bg1">
                <a:lumMod val="65000"/>
              </a:schemeClr>
            </a:solidFill>
            <a:prstDash val="solid"/>
            <a:round/>
            <a:headEnd type="none" w="sm" len="sm"/>
            <a:tailEnd type="none" w="sm" len="sm"/>
          </a:ln>
        </p:spPr>
        <p:txBody>
          <a:bodyPr spcFirstLastPara="1" wrap="square" lIns="108000" tIns="180000" rIns="108000" bIns="45700" anchor="ctr" anchorCtr="0">
            <a:noAutofit/>
          </a:bodyPr>
          <a:lstStyle/>
          <a:p>
            <a:r>
              <a:rPr lang="en-US" sz="2200" b="1" dirty="0">
                <a:solidFill>
                  <a:srgbClr val="000000"/>
                </a:solidFill>
                <a:latin typeface="Calibri" panose="020F0502020204030204" pitchFamily="34" charset="0"/>
                <a:cs typeface="Arial" panose="020B0604020202020204" pitchFamily="34" charset="0"/>
                <a:sym typeface="Source Sans Pro"/>
              </a:rPr>
              <a:t>All data </a:t>
            </a:r>
            <a:r>
              <a:rPr lang="en-US" sz="2200" dirty="0">
                <a:solidFill>
                  <a:srgbClr val="000000"/>
                </a:solidFill>
                <a:latin typeface="Calibri" panose="020F0502020204030204" pitchFamily="34" charset="0"/>
                <a:cs typeface="Arial" panose="020B0604020202020204" pitchFamily="34" charset="0"/>
                <a:sym typeface="Source Sans Pro"/>
              </a:rPr>
              <a:t>is received by an Event Load Balancer which distributes data to Data </a:t>
            </a:r>
            <a:r>
              <a:rPr lang="en-US" sz="2200" dirty="0" smtClean="0">
                <a:solidFill>
                  <a:srgbClr val="000000"/>
                </a:solidFill>
                <a:latin typeface="Calibri" panose="020F0502020204030204" pitchFamily="34" charset="0"/>
                <a:cs typeface="Arial" panose="020B0604020202020204" pitchFamily="34" charset="0"/>
                <a:sym typeface="Source Sans Pro"/>
              </a:rPr>
              <a:t>Nodes</a:t>
            </a:r>
            <a:endParaRPr lang="en-US" sz="2200" dirty="0">
              <a:solidFill>
                <a:srgbClr val="000000"/>
              </a:solidFill>
              <a:latin typeface="Calibri" panose="020F0502020204030204" pitchFamily="34" charset="0"/>
              <a:cs typeface="Arial" panose="020B0604020202020204" pitchFamily="34" charset="0"/>
            </a:endParaRPr>
          </a:p>
        </p:txBody>
      </p:sp>
      <p:sp>
        <p:nvSpPr>
          <p:cNvPr id="287" name="Rectangle 286"/>
          <p:cNvSpPr/>
          <p:nvPr/>
        </p:nvSpPr>
        <p:spPr>
          <a:xfrm>
            <a:off x="886732" y="7571049"/>
            <a:ext cx="3454005" cy="4747133"/>
          </a:xfrm>
          <a:prstGeom prst="rect">
            <a:avLst/>
          </a:prstGeom>
          <a:solidFill>
            <a:schemeClr val="accent3">
              <a:lumMod val="20000"/>
              <a:lumOff val="80000"/>
            </a:schemeClr>
          </a:solidFill>
          <a:ln w="19050" cap="flat" cmpd="sng">
            <a:solidFill>
              <a:schemeClr val="bg1">
                <a:lumMod val="65000"/>
              </a:schemeClr>
            </a:solidFill>
            <a:prstDash val="solid"/>
            <a:round/>
            <a:headEnd type="none" w="sm" len="sm"/>
            <a:tailEnd type="none" w="sm" len="sm"/>
          </a:ln>
        </p:spPr>
        <p:txBody>
          <a:bodyPr spcFirstLastPara="1" wrap="square" lIns="108000" tIns="180000" rIns="108000" bIns="45700" anchor="ctr" anchorCtr="0">
            <a:noAutofit/>
          </a:bodyPr>
          <a:lstStyle/>
          <a:p>
            <a:r>
              <a:rPr lang="en-US" sz="2200" b="1" dirty="0">
                <a:solidFill>
                  <a:srgbClr val="000000"/>
                </a:solidFill>
                <a:latin typeface="Calibri" panose="020F0502020204030204" pitchFamily="34" charset="0"/>
                <a:cs typeface="Arial" panose="020B0604020202020204" pitchFamily="34" charset="0"/>
                <a:sym typeface="Source Sans Pro"/>
              </a:rPr>
              <a:t>Data Nodes </a:t>
            </a:r>
            <a:r>
              <a:rPr lang="en-US" sz="2200" dirty="0">
                <a:solidFill>
                  <a:srgbClr val="000000"/>
                </a:solidFill>
                <a:latin typeface="Calibri" panose="020F0502020204030204" pitchFamily="34" charset="0"/>
                <a:cs typeface="Arial" panose="020B0604020202020204" pitchFamily="34" charset="0"/>
                <a:sym typeface="Source Sans Pro"/>
              </a:rPr>
              <a:t>have four primary functions:</a:t>
            </a:r>
          </a:p>
          <a:p>
            <a:endParaRPr lang="en-US" sz="2200" dirty="0">
              <a:solidFill>
                <a:srgbClr val="000000"/>
              </a:solidFill>
              <a:latin typeface="Calibri" panose="020F0502020204030204" pitchFamily="34" charset="0"/>
              <a:cs typeface="Arial" panose="020B0604020202020204" pitchFamily="34" charset="0"/>
              <a:sym typeface="Source Sans Pro"/>
            </a:endParaRPr>
          </a:p>
          <a:p>
            <a:pPr marL="342900" indent="-247650">
              <a:buFont typeface="Arial" panose="020B0604020202020204" pitchFamily="34" charset="0"/>
              <a:buChar char="•"/>
            </a:pPr>
            <a:r>
              <a:rPr lang="en-US" sz="2200" b="1" dirty="0">
                <a:solidFill>
                  <a:srgbClr val="000000"/>
                </a:solidFill>
                <a:latin typeface="Calibri" panose="020F0502020204030204" pitchFamily="34" charset="0"/>
                <a:cs typeface="Arial" panose="020B0604020202020204" pitchFamily="34" charset="0"/>
                <a:sym typeface="Source Sans Pro"/>
              </a:rPr>
              <a:t>Collect and store </a:t>
            </a:r>
            <a:r>
              <a:rPr lang="en-US" sz="2200" dirty="0">
                <a:solidFill>
                  <a:srgbClr val="000000"/>
                </a:solidFill>
                <a:latin typeface="Calibri" panose="020F0502020204030204" pitchFamily="34" charset="0"/>
                <a:cs typeface="Arial" panose="020B0604020202020204" pitchFamily="34" charset="0"/>
                <a:sym typeface="Source Sans Pro"/>
              </a:rPr>
              <a:t>events completely unmodified to disk</a:t>
            </a:r>
          </a:p>
          <a:p>
            <a:pPr marL="342900" indent="-247650">
              <a:buFont typeface="Arial" panose="020B0604020202020204" pitchFamily="34" charset="0"/>
              <a:buChar char="•"/>
            </a:pPr>
            <a:r>
              <a:rPr lang="en-US" sz="2200" b="1" dirty="0">
                <a:solidFill>
                  <a:srgbClr val="000000"/>
                </a:solidFill>
                <a:latin typeface="Calibri" panose="020F0502020204030204" pitchFamily="34" charset="0"/>
                <a:cs typeface="Arial" panose="020B0604020202020204" pitchFamily="34" charset="0"/>
                <a:sym typeface="Source Sans Pro"/>
              </a:rPr>
              <a:t>Query</a:t>
            </a:r>
            <a:r>
              <a:rPr lang="en-US" sz="2200" dirty="0">
                <a:solidFill>
                  <a:srgbClr val="000000"/>
                </a:solidFill>
                <a:latin typeface="Calibri" panose="020F0502020204030204" pitchFamily="34" charset="0"/>
                <a:cs typeface="Arial" panose="020B0604020202020204" pitchFamily="34" charset="0"/>
                <a:sym typeface="Source Sans Pro"/>
              </a:rPr>
              <a:t> the stored data in real-time</a:t>
            </a:r>
          </a:p>
          <a:p>
            <a:pPr marL="342900" indent="-247650">
              <a:buFont typeface="Arial" panose="020B0604020202020204" pitchFamily="34" charset="0"/>
              <a:buChar char="•"/>
            </a:pPr>
            <a:r>
              <a:rPr lang="en-US" sz="2200" b="1" dirty="0">
                <a:solidFill>
                  <a:srgbClr val="000000"/>
                </a:solidFill>
                <a:latin typeface="Calibri" panose="020F0502020204030204" pitchFamily="34" charset="0"/>
                <a:cs typeface="Arial" panose="020B0604020202020204" pitchFamily="34" charset="0"/>
                <a:sym typeface="Source Sans Pro"/>
              </a:rPr>
              <a:t>Compress</a:t>
            </a:r>
            <a:r>
              <a:rPr lang="en-US" sz="2200" dirty="0">
                <a:solidFill>
                  <a:srgbClr val="000000"/>
                </a:solidFill>
                <a:latin typeface="Calibri" panose="020F0502020204030204" pitchFamily="34" charset="0"/>
                <a:cs typeface="Arial" panose="020B0604020202020204" pitchFamily="34" charset="0"/>
                <a:sym typeface="Source Sans Pro"/>
              </a:rPr>
              <a:t> the data on average 10:1</a:t>
            </a:r>
          </a:p>
          <a:p>
            <a:pPr marL="342900" indent="-247650">
              <a:buFont typeface="Arial" panose="020B0604020202020204" pitchFamily="34" charset="0"/>
              <a:buChar char="•"/>
            </a:pPr>
            <a:r>
              <a:rPr lang="en-US" sz="2200" b="1" dirty="0">
                <a:solidFill>
                  <a:srgbClr val="000000"/>
                </a:solidFill>
                <a:latin typeface="Calibri" panose="020F0502020204030204" pitchFamily="34" charset="0"/>
                <a:cs typeface="Arial" panose="020B0604020202020204" pitchFamily="34" charset="0"/>
                <a:sym typeface="Source Sans Pro"/>
              </a:rPr>
              <a:t>Index</a:t>
            </a:r>
            <a:r>
              <a:rPr lang="en-US" sz="2200" dirty="0">
                <a:solidFill>
                  <a:srgbClr val="000000"/>
                </a:solidFill>
                <a:latin typeface="Calibri" panose="020F0502020204030204" pitchFamily="34" charset="0"/>
                <a:cs typeface="Arial" panose="020B0604020202020204" pitchFamily="34" charset="0"/>
                <a:sym typeface="Source Sans Pro"/>
              </a:rPr>
              <a:t> the data asynchronously</a:t>
            </a:r>
          </a:p>
          <a:p>
            <a:endParaRPr lang="en-US" sz="2200" dirty="0">
              <a:solidFill>
                <a:srgbClr val="000000"/>
              </a:solidFill>
              <a:latin typeface="Calibri" panose="020F0502020204030204" pitchFamily="34" charset="0"/>
              <a:cs typeface="Arial" panose="020B0604020202020204" pitchFamily="34" charset="0"/>
            </a:endParaRPr>
          </a:p>
        </p:txBody>
      </p:sp>
      <p:sp>
        <p:nvSpPr>
          <p:cNvPr id="288" name="Rectangle 287"/>
          <p:cNvSpPr/>
          <p:nvPr/>
        </p:nvSpPr>
        <p:spPr>
          <a:xfrm>
            <a:off x="19653970" y="9264354"/>
            <a:ext cx="3454005" cy="2340000"/>
          </a:xfrm>
          <a:prstGeom prst="rect">
            <a:avLst/>
          </a:prstGeom>
          <a:solidFill>
            <a:schemeClr val="accent3">
              <a:lumMod val="20000"/>
              <a:lumOff val="80000"/>
            </a:schemeClr>
          </a:solidFill>
          <a:ln w="19050" cap="flat" cmpd="sng">
            <a:solidFill>
              <a:schemeClr val="bg1">
                <a:lumMod val="65000"/>
              </a:schemeClr>
            </a:solidFill>
            <a:prstDash val="solid"/>
            <a:round/>
            <a:headEnd type="none" w="sm" len="sm"/>
            <a:tailEnd type="none" w="sm" len="sm"/>
          </a:ln>
        </p:spPr>
        <p:txBody>
          <a:bodyPr spcFirstLastPara="1" wrap="square" lIns="108000" tIns="180000" rIns="108000" bIns="45700" anchor="ctr" anchorCtr="0">
            <a:noAutofit/>
          </a:bodyPr>
          <a:lstStyle/>
          <a:p>
            <a:r>
              <a:rPr lang="en-US" sz="2200" b="1" dirty="0">
                <a:solidFill>
                  <a:srgbClr val="000000"/>
                </a:solidFill>
                <a:latin typeface="Calibri" panose="020F0502020204030204" pitchFamily="34" charset="0"/>
                <a:cs typeface="Arial" panose="020B0604020202020204" pitchFamily="34" charset="0"/>
                <a:sym typeface="Source Sans Pro"/>
              </a:rPr>
              <a:t>Meta Nodes </a:t>
            </a:r>
            <a:r>
              <a:rPr lang="en-US" sz="2200" dirty="0">
                <a:solidFill>
                  <a:srgbClr val="000000"/>
                </a:solidFill>
                <a:latin typeface="Calibri" panose="020F0502020204030204" pitchFamily="34" charset="0"/>
                <a:cs typeface="Arial" panose="020B0604020202020204" pitchFamily="34" charset="0"/>
                <a:sym typeface="Source Sans Pro"/>
              </a:rPr>
              <a:t>distribute query requests to the Data Nodes, assemble the parsed responses, and return the results to the requestor</a:t>
            </a:r>
          </a:p>
        </p:txBody>
      </p:sp>
      <p:cxnSp>
        <p:nvCxnSpPr>
          <p:cNvPr id="290" name="Straight Connector 289"/>
          <p:cNvCxnSpPr/>
          <p:nvPr/>
        </p:nvCxnSpPr>
        <p:spPr>
          <a:xfrm>
            <a:off x="4340737" y="10012889"/>
            <a:ext cx="1215609" cy="1038184"/>
          </a:xfrm>
          <a:prstGeom prst="line">
            <a:avLst/>
          </a:prstGeom>
          <a:ln w="19050">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stCxn id="286" idx="1"/>
            <a:endCxn id="219" idx="3"/>
          </p:cNvCxnSpPr>
          <p:nvPr/>
        </p:nvCxnSpPr>
        <p:spPr>
          <a:xfrm flipH="1" flipV="1">
            <a:off x="17275401" y="7205246"/>
            <a:ext cx="2303503" cy="261738"/>
          </a:xfrm>
          <a:prstGeom prst="line">
            <a:avLst/>
          </a:prstGeom>
          <a:ln w="19050">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a:stCxn id="288" idx="1"/>
            <a:endCxn id="220" idx="3"/>
          </p:cNvCxnSpPr>
          <p:nvPr/>
        </p:nvCxnSpPr>
        <p:spPr>
          <a:xfrm flipH="1">
            <a:off x="18778212" y="10434354"/>
            <a:ext cx="875758" cy="551104"/>
          </a:xfrm>
          <a:prstGeom prst="line">
            <a:avLst/>
          </a:prstGeom>
          <a:ln w="19050">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53960"/>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pPr>
            <a:r>
              <a:rPr lang="en-US" sz="4000" b="1" cap="all" dirty="0">
                <a:solidFill>
                  <a:prstClr val="black"/>
                </a:solidFill>
                <a:latin typeface="Calibri" panose="020F0502020204030204" pitchFamily="34" charset="0"/>
              </a:rPr>
              <a:t>The Devo Data Node</a:t>
            </a:r>
          </a:p>
        </p:txBody>
      </p:sp>
      <p:sp>
        <p:nvSpPr>
          <p:cNvPr id="6"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Arquitecture</a:t>
            </a:r>
            <a:endParaRPr lang="en-US" altLang="es-ES" sz="2400" b="1" dirty="0">
              <a:solidFill>
                <a:srgbClr val="A6A6A6"/>
              </a:solidFill>
              <a:latin typeface="Calibri" panose="020F0502020204030204" pitchFamily="34" charset="0"/>
            </a:endParaRPr>
          </a:p>
        </p:txBody>
      </p:sp>
      <p:sp>
        <p:nvSpPr>
          <p:cNvPr id="7" name="TextBox 6"/>
          <p:cNvSpPr txBox="1"/>
          <p:nvPr/>
        </p:nvSpPr>
        <p:spPr>
          <a:xfrm>
            <a:off x="1390800" y="1923150"/>
            <a:ext cx="21583500" cy="1569660"/>
          </a:xfrm>
          <a:prstGeom prst="rect">
            <a:avLst/>
          </a:prstGeom>
          <a:noFill/>
        </p:spPr>
        <p:txBody>
          <a:bodyPr wrap="square" rtlCol="0">
            <a:spAutoFit/>
          </a:bodyPr>
          <a:lstStyle/>
          <a:p>
            <a:r>
              <a:rPr lang="en-US" sz="3200" dirty="0">
                <a:solidFill>
                  <a:srgbClr val="000000"/>
                </a:solidFill>
                <a:latin typeface="Calibri" panose="020F0502020204030204" pitchFamily="34" charset="0"/>
                <a:cs typeface="Arial" panose="020B0604020202020204" pitchFamily="34" charset="0"/>
              </a:rPr>
              <a:t>The Data Node is designed to ingest and query data as quickly as </a:t>
            </a:r>
            <a:r>
              <a:rPr lang="en-US" sz="3200" dirty="0" smtClean="0">
                <a:solidFill>
                  <a:srgbClr val="000000"/>
                </a:solidFill>
                <a:latin typeface="Calibri" panose="020F0502020204030204" pitchFamily="34" charset="0"/>
                <a:cs typeface="Arial" panose="020B0604020202020204" pitchFamily="34" charset="0"/>
              </a:rPr>
              <a:t>possible. All </a:t>
            </a:r>
            <a:r>
              <a:rPr lang="en-US" sz="3200" dirty="0">
                <a:solidFill>
                  <a:srgbClr val="000000"/>
                </a:solidFill>
                <a:latin typeface="Calibri" panose="020F0502020204030204" pitchFamily="34" charset="0"/>
                <a:cs typeface="Arial" panose="020B0604020202020204" pitchFamily="34" charset="0"/>
              </a:rPr>
              <a:t>processes run independently to meet this goal. Workload management is automatic.</a:t>
            </a:r>
          </a:p>
          <a:p>
            <a:endParaRPr lang="en-US" sz="3200" dirty="0">
              <a:solidFill>
                <a:srgbClr val="000000"/>
              </a:solidFill>
              <a:latin typeface="Calibri" panose="020F0502020204030204" pitchFamily="34" charset="0"/>
              <a:cs typeface="Arial" panose="020B0604020202020204" pitchFamily="34" charset="0"/>
            </a:endParaRPr>
          </a:p>
        </p:txBody>
      </p:sp>
      <p:sp>
        <p:nvSpPr>
          <p:cNvPr id="20"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Arquitecture</a:t>
            </a:r>
            <a:endParaRPr lang="en-US" sz="2400" b="1" dirty="0">
              <a:solidFill>
                <a:prstClr val="white"/>
              </a:solidFill>
              <a:latin typeface="Calibri" panose="020F0502020204030204" pitchFamily="34" charset="0"/>
            </a:endParaRPr>
          </a:p>
        </p:txBody>
      </p:sp>
      <p:sp>
        <p:nvSpPr>
          <p:cNvPr id="87" name="Google Shape;665;p13"/>
          <p:cNvSpPr/>
          <p:nvPr/>
        </p:nvSpPr>
        <p:spPr>
          <a:xfrm>
            <a:off x="6904446" y="4274866"/>
            <a:ext cx="10556452" cy="8099966"/>
          </a:xfrm>
          <a:prstGeom prst="roundRect">
            <a:avLst>
              <a:gd name="adj" fmla="val 0"/>
            </a:avLst>
          </a:prstGeom>
          <a:solidFill>
            <a:srgbClr val="D0DF00"/>
          </a:solidFill>
          <a:ln>
            <a:noFill/>
          </a:ln>
        </p:spPr>
        <p:txBody>
          <a:bodyPr spcFirstLastPara="1" wrap="square" lIns="91425" tIns="45700" rIns="91425" bIns="45700" anchor="ctr" anchorCtr="0">
            <a:noAutofit/>
          </a:bodyPr>
          <a:lstStyle/>
          <a:p>
            <a:pPr algn="ctr">
              <a:buClr>
                <a:srgbClr val="000000"/>
              </a:buClr>
              <a:buFont typeface="Arial"/>
              <a:buNone/>
              <a:defRPr/>
            </a:pPr>
            <a:endParaRPr lang="en-US" sz="2000" kern="0" dirty="0" smtClean="0">
              <a:solidFill>
                <a:srgbClr val="FFFFFF"/>
              </a:solidFill>
              <a:latin typeface="Source Sans Pro"/>
              <a:ea typeface="Source Sans Pro"/>
              <a:cs typeface="Source Sans Pro"/>
              <a:sym typeface="Source Sans Pro"/>
            </a:endParaRPr>
          </a:p>
        </p:txBody>
      </p:sp>
      <p:sp>
        <p:nvSpPr>
          <p:cNvPr id="88" name="Google Shape;666;p13"/>
          <p:cNvSpPr/>
          <p:nvPr/>
        </p:nvSpPr>
        <p:spPr>
          <a:xfrm>
            <a:off x="8872397" y="7163351"/>
            <a:ext cx="6602152" cy="2669552"/>
          </a:xfrm>
          <a:prstGeom prst="rect">
            <a:avLst/>
          </a:prstGeom>
          <a:solidFill>
            <a:srgbClr val="D8D8D8"/>
          </a:solidFill>
          <a:ln>
            <a:noFill/>
          </a:ln>
        </p:spPr>
        <p:txBody>
          <a:bodyPr spcFirstLastPara="1" wrap="square" lIns="91425" tIns="137150" rIns="91425" bIns="45700" anchor="t" anchorCtr="0">
            <a:noAutofit/>
          </a:bodyPr>
          <a:lstStyle/>
          <a:p>
            <a:pPr algn="ctr">
              <a:buClr>
                <a:srgbClr val="000000"/>
              </a:buClr>
              <a:buFont typeface="Arial"/>
              <a:buNone/>
              <a:defRPr/>
            </a:pPr>
            <a:r>
              <a:rPr lang="en-US" sz="2400" kern="0" dirty="0" smtClean="0">
                <a:solidFill>
                  <a:srgbClr val="4B5760"/>
                </a:solidFill>
                <a:latin typeface="Calibri" panose="020F0502020204030204" pitchFamily="34" charset="0"/>
                <a:ea typeface="Source Sans Pro"/>
                <a:cs typeface="Source Sans Pro"/>
                <a:sym typeface="Source Sans Pro"/>
              </a:rPr>
              <a:t>RAPID ACCESS DATA STORE</a:t>
            </a:r>
            <a:endParaRPr lang="en-US" sz="2400" kern="0" dirty="0" smtClean="0">
              <a:solidFill>
                <a:srgbClr val="000000"/>
              </a:solidFill>
              <a:latin typeface="Calibri" panose="020F0502020204030204" pitchFamily="34" charset="0"/>
              <a:cs typeface="Arial"/>
              <a:sym typeface="Arial"/>
            </a:endParaRPr>
          </a:p>
          <a:p>
            <a:pPr algn="ctr">
              <a:buClr>
                <a:srgbClr val="000000"/>
              </a:buClr>
              <a:buFont typeface="Arial"/>
              <a:buNone/>
              <a:defRPr/>
            </a:pPr>
            <a:endParaRPr lang="en-US" sz="1050" kern="0" dirty="0" smtClean="0">
              <a:solidFill>
                <a:srgbClr val="333F48"/>
              </a:solidFill>
              <a:latin typeface="Calibri" panose="020F0502020204030204" pitchFamily="34" charset="0"/>
              <a:ea typeface="Source Sans Pro"/>
              <a:cs typeface="Source Sans Pro"/>
              <a:sym typeface="Source Sans Pro"/>
            </a:endParaRPr>
          </a:p>
        </p:txBody>
      </p:sp>
      <p:sp>
        <p:nvSpPr>
          <p:cNvPr id="89" name="Google Shape;667;p13"/>
          <p:cNvSpPr txBox="1"/>
          <p:nvPr/>
        </p:nvSpPr>
        <p:spPr>
          <a:xfrm>
            <a:off x="9667615" y="8352278"/>
            <a:ext cx="5067432" cy="957411"/>
          </a:xfrm>
          <a:prstGeom prst="rect">
            <a:avLst/>
          </a:prstGeom>
          <a:solidFill>
            <a:srgbClr val="4B5760"/>
          </a:solidFill>
          <a:ln>
            <a:noFill/>
          </a:ln>
        </p:spPr>
        <p:txBody>
          <a:bodyPr spcFirstLastPara="1" wrap="square" lIns="0" tIns="0" rIns="0" bIns="0" anchor="ctr" anchorCtr="0">
            <a:noAutofit/>
          </a:bodyPr>
          <a:lstStyle/>
          <a:p>
            <a:pPr algn="ctr">
              <a:buClr>
                <a:srgbClr val="000000"/>
              </a:buClr>
              <a:buFont typeface="Arial"/>
              <a:buNone/>
              <a:defRPr/>
            </a:pPr>
            <a:r>
              <a:rPr lang="en-US" sz="1600" kern="0" dirty="0" smtClean="0">
                <a:solidFill>
                  <a:srgbClr val="D8D8D8"/>
                </a:solidFill>
                <a:latin typeface="Calibri" panose="020F0502020204030204" pitchFamily="34" charset="0"/>
                <a:ea typeface="Source Sans Pro"/>
                <a:cs typeface="Source Sans Pro"/>
                <a:sym typeface="Source Sans Pro"/>
              </a:rPr>
              <a:t>TIME | TENANT | DATA TYPE</a:t>
            </a:r>
            <a:endParaRPr lang="en-US" sz="2400" kern="0" dirty="0" smtClean="0">
              <a:solidFill>
                <a:srgbClr val="000000"/>
              </a:solidFill>
              <a:latin typeface="Calibri" panose="020F0502020204030204" pitchFamily="34" charset="0"/>
              <a:cs typeface="Arial"/>
              <a:sym typeface="Arial"/>
            </a:endParaRPr>
          </a:p>
        </p:txBody>
      </p:sp>
      <p:sp>
        <p:nvSpPr>
          <p:cNvPr id="91" name="Google Shape;669;p13"/>
          <p:cNvSpPr/>
          <p:nvPr/>
        </p:nvSpPr>
        <p:spPr>
          <a:xfrm>
            <a:off x="8878543" y="5799088"/>
            <a:ext cx="6602152" cy="880285"/>
          </a:xfrm>
          <a:prstGeom prst="roundRect">
            <a:avLst>
              <a:gd name="adj" fmla="val 0"/>
            </a:avLst>
          </a:prstGeom>
          <a:solidFill>
            <a:srgbClr val="4B5760"/>
          </a:solidFill>
          <a:ln>
            <a:noFill/>
          </a:ln>
        </p:spPr>
        <p:txBody>
          <a:bodyPr spcFirstLastPara="1" wrap="square" lIns="91425" tIns="45700" rIns="91425" bIns="45700" anchor="ctr" anchorCtr="0">
            <a:noAutofit/>
          </a:bodyPr>
          <a:lstStyle/>
          <a:p>
            <a:pPr algn="ctr">
              <a:buClr>
                <a:srgbClr val="000000"/>
              </a:buClr>
              <a:buFont typeface="Arial"/>
              <a:buNone/>
              <a:defRPr/>
            </a:pPr>
            <a:r>
              <a:rPr lang="en-US" sz="2400" kern="0" dirty="0" smtClean="0">
                <a:solidFill>
                  <a:srgbClr val="FFFFFF"/>
                </a:solidFill>
                <a:latin typeface="Calibri" panose="020F0502020204030204" pitchFamily="34" charset="0"/>
                <a:ea typeface="Source Sans Pro"/>
                <a:cs typeface="Source Sans Pro"/>
                <a:sym typeface="Source Sans Pro"/>
              </a:rPr>
              <a:t>INDEXING ENGINE</a:t>
            </a:r>
            <a:endParaRPr lang="en-US" sz="2400" kern="0" dirty="0" smtClean="0">
              <a:solidFill>
                <a:srgbClr val="000000"/>
              </a:solidFill>
              <a:latin typeface="Calibri" panose="020F0502020204030204" pitchFamily="34" charset="0"/>
              <a:cs typeface="Arial"/>
              <a:sym typeface="Arial"/>
            </a:endParaRPr>
          </a:p>
        </p:txBody>
      </p:sp>
      <p:sp>
        <p:nvSpPr>
          <p:cNvPr id="92" name="Google Shape;670;p13"/>
          <p:cNvSpPr txBox="1"/>
          <p:nvPr/>
        </p:nvSpPr>
        <p:spPr>
          <a:xfrm>
            <a:off x="10200037" y="4585405"/>
            <a:ext cx="4002602" cy="646291"/>
          </a:xfrm>
          <a:prstGeom prst="rect">
            <a:avLst/>
          </a:prstGeom>
          <a:noFill/>
          <a:ln>
            <a:noFill/>
          </a:ln>
        </p:spPr>
        <p:txBody>
          <a:bodyPr spcFirstLastPara="1" wrap="square" lIns="91425" tIns="45700" rIns="91425" bIns="45700" anchor="t" anchorCtr="0">
            <a:spAutoFit/>
          </a:bodyPr>
          <a:lstStyle/>
          <a:p>
            <a:pPr algn="ctr">
              <a:buClr>
                <a:srgbClr val="000000"/>
              </a:buClr>
              <a:buFont typeface="Arial"/>
              <a:buNone/>
              <a:defRPr/>
            </a:pPr>
            <a:r>
              <a:rPr lang="en-US" sz="3600" b="1" kern="0" dirty="0" smtClean="0">
                <a:solidFill>
                  <a:srgbClr val="333F48"/>
                </a:solidFill>
                <a:latin typeface="Calibri" panose="020F0502020204030204" pitchFamily="34" charset="0"/>
                <a:ea typeface="Source Sans Pro"/>
                <a:cs typeface="Source Sans Pro"/>
                <a:sym typeface="Source Sans Pro"/>
              </a:rPr>
              <a:t>DATA NODE</a:t>
            </a:r>
            <a:endParaRPr lang="en-US" sz="2400" kern="0" dirty="0" smtClean="0">
              <a:solidFill>
                <a:srgbClr val="000000"/>
              </a:solidFill>
              <a:latin typeface="Calibri" panose="020F0502020204030204" pitchFamily="34" charset="0"/>
              <a:cs typeface="Arial"/>
              <a:sym typeface="Arial"/>
            </a:endParaRPr>
          </a:p>
        </p:txBody>
      </p:sp>
      <p:sp>
        <p:nvSpPr>
          <p:cNvPr id="93" name="Google Shape;671;p13"/>
          <p:cNvSpPr/>
          <p:nvPr/>
        </p:nvSpPr>
        <p:spPr>
          <a:xfrm>
            <a:off x="8849706" y="10317410"/>
            <a:ext cx="6602152" cy="880285"/>
          </a:xfrm>
          <a:prstGeom prst="roundRect">
            <a:avLst>
              <a:gd name="adj" fmla="val 0"/>
            </a:avLst>
          </a:prstGeom>
          <a:solidFill>
            <a:srgbClr val="4B5760"/>
          </a:solidFill>
          <a:ln>
            <a:noFill/>
          </a:ln>
        </p:spPr>
        <p:txBody>
          <a:bodyPr spcFirstLastPara="1" wrap="square" lIns="91425" tIns="45700" rIns="91425" bIns="45700" anchor="ctr" anchorCtr="0">
            <a:noAutofit/>
          </a:bodyPr>
          <a:lstStyle/>
          <a:p>
            <a:pPr algn="ctr">
              <a:buClr>
                <a:srgbClr val="000000"/>
              </a:buClr>
              <a:buFont typeface="Arial"/>
              <a:buNone/>
              <a:defRPr/>
            </a:pPr>
            <a:r>
              <a:rPr lang="en-US" sz="2400" kern="0" dirty="0" smtClean="0">
                <a:solidFill>
                  <a:srgbClr val="FFFFFF"/>
                </a:solidFill>
                <a:latin typeface="Calibri" panose="020F0502020204030204" pitchFamily="34" charset="0"/>
                <a:ea typeface="Source Sans Pro"/>
                <a:cs typeface="Source Sans Pro"/>
                <a:sym typeface="Source Sans Pro"/>
              </a:rPr>
              <a:t>COMPRESSION ENGINE </a:t>
            </a:r>
            <a:endParaRPr lang="en-US" sz="2400" kern="0" dirty="0" smtClean="0">
              <a:solidFill>
                <a:srgbClr val="000000"/>
              </a:solidFill>
              <a:latin typeface="Calibri" panose="020F0502020204030204" pitchFamily="34" charset="0"/>
              <a:cs typeface="Arial"/>
              <a:sym typeface="Arial"/>
            </a:endParaRPr>
          </a:p>
        </p:txBody>
      </p:sp>
      <p:sp>
        <p:nvSpPr>
          <p:cNvPr id="95" name="Google Shape;673;p13"/>
          <p:cNvSpPr/>
          <p:nvPr/>
        </p:nvSpPr>
        <p:spPr>
          <a:xfrm rot="16200000">
            <a:off x="5244917" y="8061674"/>
            <a:ext cx="5391753" cy="880289"/>
          </a:xfrm>
          <a:prstGeom prst="roundRect">
            <a:avLst>
              <a:gd name="adj" fmla="val 0"/>
            </a:avLst>
          </a:prstGeom>
          <a:solidFill>
            <a:srgbClr val="4B5760"/>
          </a:solidFill>
          <a:ln>
            <a:noFill/>
          </a:ln>
        </p:spPr>
        <p:txBody>
          <a:bodyPr spcFirstLastPara="1" wrap="square" lIns="91425" tIns="45700" rIns="91425" bIns="45700" anchor="ctr" anchorCtr="0">
            <a:noAutofit/>
          </a:bodyPr>
          <a:lstStyle/>
          <a:p>
            <a:pPr algn="ctr">
              <a:buClr>
                <a:srgbClr val="000000"/>
              </a:buClr>
              <a:buFont typeface="Arial"/>
              <a:buNone/>
              <a:defRPr/>
            </a:pPr>
            <a:r>
              <a:rPr lang="en-US" sz="2400" kern="0" dirty="0" smtClean="0">
                <a:solidFill>
                  <a:srgbClr val="FFFFFF"/>
                </a:solidFill>
                <a:latin typeface="Calibri" panose="020F0502020204030204" pitchFamily="34" charset="0"/>
                <a:ea typeface="Source Sans Pro"/>
                <a:cs typeface="Source Sans Pro"/>
                <a:sym typeface="Source Sans Pro"/>
              </a:rPr>
              <a:t>COLLECTION ENGINE</a:t>
            </a:r>
            <a:endParaRPr lang="en-US" sz="2400" kern="0" dirty="0" smtClean="0">
              <a:solidFill>
                <a:srgbClr val="000000"/>
              </a:solidFill>
              <a:latin typeface="Calibri" panose="020F0502020204030204" pitchFamily="34" charset="0"/>
              <a:cs typeface="Arial"/>
              <a:sym typeface="Arial"/>
            </a:endParaRPr>
          </a:p>
        </p:txBody>
      </p:sp>
      <p:sp>
        <p:nvSpPr>
          <p:cNvPr id="101" name="Google Shape;687;p13"/>
          <p:cNvSpPr txBox="1"/>
          <p:nvPr/>
        </p:nvSpPr>
        <p:spPr>
          <a:xfrm>
            <a:off x="6923105" y="11493925"/>
            <a:ext cx="10556450" cy="461623"/>
          </a:xfrm>
          <a:prstGeom prst="rect">
            <a:avLst/>
          </a:prstGeom>
          <a:noFill/>
          <a:ln>
            <a:noFill/>
          </a:ln>
        </p:spPr>
        <p:txBody>
          <a:bodyPr spcFirstLastPara="1" wrap="square" lIns="91425" tIns="45700" rIns="91425" bIns="45700" anchor="t" anchorCtr="0">
            <a:spAutoFit/>
          </a:bodyPr>
          <a:lstStyle/>
          <a:p>
            <a:pPr algn="ctr">
              <a:buClr>
                <a:srgbClr val="000000"/>
              </a:buClr>
              <a:buFont typeface="Arial"/>
              <a:buNone/>
            </a:pPr>
            <a:r>
              <a:rPr lang="en-US" sz="2400" kern="0" dirty="0" smtClean="0">
                <a:solidFill>
                  <a:srgbClr val="333F48"/>
                </a:solidFill>
                <a:latin typeface="Calibri" panose="020F0502020204030204" pitchFamily="34" charset="0"/>
                <a:ea typeface="Source Sans Pro"/>
                <a:cs typeface="Source Sans Pro"/>
                <a:sym typeface="Source Sans Pro"/>
              </a:rPr>
              <a:t>ADAPTIVE WORKLOAD MANAGEMENT</a:t>
            </a:r>
            <a:endParaRPr lang="en-US" sz="2400" kern="0" dirty="0">
              <a:solidFill>
                <a:srgbClr val="000000"/>
              </a:solidFill>
              <a:latin typeface="Calibri" panose="020F0502020204030204" pitchFamily="34" charset="0"/>
              <a:cs typeface="Arial"/>
              <a:sym typeface="Arial"/>
            </a:endParaRPr>
          </a:p>
        </p:txBody>
      </p:sp>
      <p:cxnSp>
        <p:nvCxnSpPr>
          <p:cNvPr id="103" name="Google Shape;684;p13"/>
          <p:cNvCxnSpPr/>
          <p:nvPr/>
        </p:nvCxnSpPr>
        <p:spPr>
          <a:xfrm rot="16200000" flipH="1">
            <a:off x="8669743" y="8854833"/>
            <a:ext cx="0" cy="521582"/>
          </a:xfrm>
          <a:prstGeom prst="straightConnector1">
            <a:avLst/>
          </a:prstGeom>
          <a:noFill/>
          <a:ln w="53975" cap="flat" cmpd="sng">
            <a:solidFill>
              <a:srgbClr val="FFFFFF"/>
            </a:solidFill>
            <a:prstDash val="solid"/>
            <a:round/>
            <a:headEnd type="none" w="sm" len="sm"/>
            <a:tailEnd type="triangle" w="med" len="med"/>
          </a:ln>
        </p:spPr>
      </p:cxnSp>
      <p:cxnSp>
        <p:nvCxnSpPr>
          <p:cNvPr id="104" name="Google Shape;685;p13"/>
          <p:cNvCxnSpPr/>
          <p:nvPr/>
        </p:nvCxnSpPr>
        <p:spPr>
          <a:xfrm rot="16200000" flipH="1">
            <a:off x="8669743" y="8218020"/>
            <a:ext cx="0" cy="521582"/>
          </a:xfrm>
          <a:prstGeom prst="straightConnector1">
            <a:avLst/>
          </a:prstGeom>
          <a:noFill/>
          <a:ln w="53975" cap="flat" cmpd="sng">
            <a:solidFill>
              <a:srgbClr val="FFFFFF"/>
            </a:solidFill>
            <a:prstDash val="solid"/>
            <a:round/>
            <a:headEnd type="none" w="sm" len="sm"/>
            <a:tailEnd type="triangle" w="med" len="med"/>
          </a:ln>
        </p:spPr>
      </p:cxnSp>
      <p:cxnSp>
        <p:nvCxnSpPr>
          <p:cNvPr id="105" name="Google Shape;686;p13"/>
          <p:cNvCxnSpPr/>
          <p:nvPr/>
        </p:nvCxnSpPr>
        <p:spPr>
          <a:xfrm rot="16200000" flipH="1">
            <a:off x="8669743" y="7581207"/>
            <a:ext cx="0" cy="521582"/>
          </a:xfrm>
          <a:prstGeom prst="straightConnector1">
            <a:avLst/>
          </a:prstGeom>
          <a:noFill/>
          <a:ln w="53975" cap="flat" cmpd="sng">
            <a:solidFill>
              <a:srgbClr val="FFFFFF"/>
            </a:solidFill>
            <a:prstDash val="solid"/>
            <a:round/>
            <a:headEnd type="none" w="sm" len="sm"/>
            <a:tailEnd type="triangle" w="med" len="med"/>
          </a:ln>
        </p:spPr>
      </p:cxnSp>
      <p:cxnSp>
        <p:nvCxnSpPr>
          <p:cNvPr id="106" name="Google Shape;684;p13"/>
          <p:cNvCxnSpPr/>
          <p:nvPr/>
        </p:nvCxnSpPr>
        <p:spPr>
          <a:xfrm rot="5400000" flipH="1">
            <a:off x="15699193" y="8816733"/>
            <a:ext cx="0" cy="521582"/>
          </a:xfrm>
          <a:prstGeom prst="straightConnector1">
            <a:avLst/>
          </a:prstGeom>
          <a:noFill/>
          <a:ln w="53975" cap="flat" cmpd="sng">
            <a:solidFill>
              <a:srgbClr val="FFFFFF"/>
            </a:solidFill>
            <a:prstDash val="solid"/>
            <a:round/>
            <a:headEnd type="none" w="sm" len="sm"/>
            <a:tailEnd type="triangle" w="med" len="med"/>
          </a:ln>
        </p:spPr>
      </p:cxnSp>
      <p:cxnSp>
        <p:nvCxnSpPr>
          <p:cNvPr id="107" name="Google Shape;685;p13"/>
          <p:cNvCxnSpPr/>
          <p:nvPr/>
        </p:nvCxnSpPr>
        <p:spPr>
          <a:xfrm rot="5400000" flipH="1">
            <a:off x="15699193" y="8179920"/>
            <a:ext cx="0" cy="521582"/>
          </a:xfrm>
          <a:prstGeom prst="straightConnector1">
            <a:avLst/>
          </a:prstGeom>
          <a:noFill/>
          <a:ln w="53975" cap="flat" cmpd="sng">
            <a:solidFill>
              <a:srgbClr val="FFFFFF"/>
            </a:solidFill>
            <a:prstDash val="solid"/>
            <a:round/>
            <a:headEnd type="none" w="sm" len="sm"/>
            <a:tailEnd type="triangle" w="med" len="med"/>
          </a:ln>
        </p:spPr>
      </p:cxnSp>
      <p:cxnSp>
        <p:nvCxnSpPr>
          <p:cNvPr id="108" name="Google Shape;686;p13"/>
          <p:cNvCxnSpPr/>
          <p:nvPr/>
        </p:nvCxnSpPr>
        <p:spPr>
          <a:xfrm rot="5400000" flipH="1">
            <a:off x="15699193" y="7543107"/>
            <a:ext cx="0" cy="521582"/>
          </a:xfrm>
          <a:prstGeom prst="straightConnector1">
            <a:avLst/>
          </a:prstGeom>
          <a:noFill/>
          <a:ln w="53975" cap="flat" cmpd="sng">
            <a:solidFill>
              <a:srgbClr val="FFFFFF"/>
            </a:solidFill>
            <a:prstDash val="solid"/>
            <a:round/>
            <a:headEnd type="none" w="sm" len="sm"/>
            <a:tailEnd type="triangle" w="med" len="med"/>
          </a:ln>
        </p:spPr>
      </p:cxnSp>
      <p:cxnSp>
        <p:nvCxnSpPr>
          <p:cNvPr id="109" name="Google Shape;684;p13"/>
          <p:cNvCxnSpPr/>
          <p:nvPr/>
        </p:nvCxnSpPr>
        <p:spPr>
          <a:xfrm rot="10800000" flipH="1">
            <a:off x="10955743" y="9818220"/>
            <a:ext cx="0" cy="521582"/>
          </a:xfrm>
          <a:prstGeom prst="straightConnector1">
            <a:avLst/>
          </a:prstGeom>
          <a:noFill/>
          <a:ln w="53975" cap="flat" cmpd="sng">
            <a:solidFill>
              <a:srgbClr val="FFFFFF"/>
            </a:solidFill>
            <a:prstDash val="solid"/>
            <a:round/>
            <a:headEnd type="none" w="sm" len="sm"/>
            <a:tailEnd type="triangle" w="med" len="med"/>
          </a:ln>
        </p:spPr>
      </p:cxnSp>
      <p:cxnSp>
        <p:nvCxnSpPr>
          <p:cNvPr id="110" name="Google Shape;685;p13"/>
          <p:cNvCxnSpPr/>
          <p:nvPr/>
        </p:nvCxnSpPr>
        <p:spPr>
          <a:xfrm rot="10800000" flipH="1">
            <a:off x="12289243" y="9818220"/>
            <a:ext cx="0" cy="521582"/>
          </a:xfrm>
          <a:prstGeom prst="straightConnector1">
            <a:avLst/>
          </a:prstGeom>
          <a:noFill/>
          <a:ln w="53975" cap="flat" cmpd="sng">
            <a:solidFill>
              <a:srgbClr val="FFFFFF"/>
            </a:solidFill>
            <a:prstDash val="solid"/>
            <a:round/>
            <a:headEnd type="none" w="sm" len="sm"/>
            <a:tailEnd type="triangle" w="med" len="med"/>
          </a:ln>
        </p:spPr>
      </p:cxnSp>
      <p:cxnSp>
        <p:nvCxnSpPr>
          <p:cNvPr id="111" name="Google Shape;686;p13"/>
          <p:cNvCxnSpPr/>
          <p:nvPr/>
        </p:nvCxnSpPr>
        <p:spPr>
          <a:xfrm rot="10800000" flipH="1">
            <a:off x="13622744" y="9818220"/>
            <a:ext cx="0" cy="521582"/>
          </a:xfrm>
          <a:prstGeom prst="straightConnector1">
            <a:avLst/>
          </a:prstGeom>
          <a:noFill/>
          <a:ln w="53975" cap="flat" cmpd="sng">
            <a:solidFill>
              <a:srgbClr val="FFFFFF"/>
            </a:solidFill>
            <a:prstDash val="solid"/>
            <a:round/>
            <a:headEnd type="none" w="sm" len="sm"/>
            <a:tailEnd type="triangle" w="med" len="med"/>
          </a:ln>
        </p:spPr>
      </p:cxnSp>
      <p:cxnSp>
        <p:nvCxnSpPr>
          <p:cNvPr id="112" name="Google Shape;684;p13"/>
          <p:cNvCxnSpPr/>
          <p:nvPr/>
        </p:nvCxnSpPr>
        <p:spPr>
          <a:xfrm flipH="1">
            <a:off x="11070043" y="6694020"/>
            <a:ext cx="0" cy="521582"/>
          </a:xfrm>
          <a:prstGeom prst="straightConnector1">
            <a:avLst/>
          </a:prstGeom>
          <a:noFill/>
          <a:ln w="53975" cap="flat" cmpd="sng">
            <a:solidFill>
              <a:srgbClr val="FFFFFF"/>
            </a:solidFill>
            <a:prstDash val="solid"/>
            <a:round/>
            <a:headEnd type="none" w="sm" len="sm"/>
            <a:tailEnd type="triangle" w="med" len="med"/>
          </a:ln>
        </p:spPr>
      </p:cxnSp>
      <p:cxnSp>
        <p:nvCxnSpPr>
          <p:cNvPr id="113" name="Google Shape;685;p13"/>
          <p:cNvCxnSpPr/>
          <p:nvPr/>
        </p:nvCxnSpPr>
        <p:spPr>
          <a:xfrm flipH="1">
            <a:off x="12403543" y="6694020"/>
            <a:ext cx="0" cy="521582"/>
          </a:xfrm>
          <a:prstGeom prst="straightConnector1">
            <a:avLst/>
          </a:prstGeom>
          <a:noFill/>
          <a:ln w="53975" cap="flat" cmpd="sng">
            <a:solidFill>
              <a:srgbClr val="FFFFFF"/>
            </a:solidFill>
            <a:prstDash val="solid"/>
            <a:round/>
            <a:headEnd type="none" w="sm" len="sm"/>
            <a:tailEnd type="triangle" w="med" len="med"/>
          </a:ln>
        </p:spPr>
      </p:cxnSp>
      <p:cxnSp>
        <p:nvCxnSpPr>
          <p:cNvPr id="114" name="Google Shape;686;p13"/>
          <p:cNvCxnSpPr/>
          <p:nvPr/>
        </p:nvCxnSpPr>
        <p:spPr>
          <a:xfrm flipH="1">
            <a:off x="13737044" y="6694020"/>
            <a:ext cx="0" cy="521582"/>
          </a:xfrm>
          <a:prstGeom prst="straightConnector1">
            <a:avLst/>
          </a:prstGeom>
          <a:noFill/>
          <a:ln w="53975" cap="flat" cmpd="sng">
            <a:solidFill>
              <a:srgbClr val="FFFFFF"/>
            </a:solidFill>
            <a:prstDash val="solid"/>
            <a:round/>
            <a:headEnd type="none" w="sm" len="sm"/>
            <a:tailEnd type="triangle" w="med" len="med"/>
          </a:ln>
        </p:spPr>
      </p:cxnSp>
      <p:sp>
        <p:nvSpPr>
          <p:cNvPr id="115" name="Google Shape;721;p14"/>
          <p:cNvSpPr/>
          <p:nvPr/>
        </p:nvSpPr>
        <p:spPr>
          <a:xfrm>
            <a:off x="447860" y="5022768"/>
            <a:ext cx="6120000" cy="2947595"/>
          </a:xfrm>
          <a:prstGeom prst="rect">
            <a:avLst/>
          </a:prstGeom>
          <a:solidFill>
            <a:srgbClr val="EDEDED"/>
          </a:solidFill>
          <a:ln w="19050" cap="flat" cmpd="sng">
            <a:solidFill>
              <a:srgbClr val="A6A6A6"/>
            </a:solidFill>
            <a:prstDash val="solid"/>
            <a:round/>
            <a:headEnd type="none" w="sm" len="sm"/>
            <a:tailEnd type="none" w="sm" len="sm"/>
          </a:ln>
        </p:spPr>
        <p:txBody>
          <a:bodyPr spcFirstLastPara="1" wrap="square" lIns="108000" tIns="180000" rIns="108000" bIns="45700" anchor="ctr" anchorCtr="0">
            <a:noAutofit/>
          </a:bodyPr>
          <a:lstStyle/>
          <a:p>
            <a:r>
              <a:rPr lang="en-US" sz="2200" dirty="0" smtClean="0">
                <a:solidFill>
                  <a:srgbClr val="000000"/>
                </a:solidFill>
                <a:latin typeface="Calibri" panose="020F0502020204030204" pitchFamily="34" charset="0"/>
                <a:ea typeface="Source Sans Pro"/>
                <a:cs typeface="Source Sans Pro"/>
                <a:sym typeface="Source Sans Pro"/>
              </a:rPr>
              <a:t>The </a:t>
            </a:r>
            <a:r>
              <a:rPr lang="en-US" sz="2200" b="1" dirty="0" smtClean="0">
                <a:solidFill>
                  <a:srgbClr val="000000"/>
                </a:solidFill>
                <a:latin typeface="Calibri" panose="020F0502020204030204" pitchFamily="34" charset="0"/>
                <a:ea typeface="Source Sans Pro"/>
                <a:cs typeface="Source Sans Pro"/>
                <a:sym typeface="Source Sans Pro"/>
              </a:rPr>
              <a:t>Collection Engine </a:t>
            </a:r>
            <a:r>
              <a:rPr lang="en-US" sz="2200" dirty="0" smtClean="0">
                <a:solidFill>
                  <a:srgbClr val="000000"/>
                </a:solidFill>
                <a:latin typeface="Calibri" panose="020F0502020204030204" pitchFamily="34" charset="0"/>
                <a:ea typeface="Source Sans Pro"/>
                <a:cs typeface="Source Sans Pro"/>
                <a:sym typeface="Source Sans Pro"/>
              </a:rPr>
              <a:t>ingests data and writes it to a secured, predefined location. It can handle 10x ingest bursts without dropping an event</a:t>
            </a:r>
            <a:endParaRPr lang="en-US" sz="2200" dirty="0">
              <a:solidFill>
                <a:srgbClr val="000000"/>
              </a:solidFill>
              <a:latin typeface="Calibri" panose="020F0502020204030204" pitchFamily="34" charset="0"/>
            </a:endParaRPr>
          </a:p>
        </p:txBody>
      </p:sp>
      <p:sp>
        <p:nvSpPr>
          <p:cNvPr id="116" name="Google Shape;753;p15"/>
          <p:cNvSpPr/>
          <p:nvPr/>
        </p:nvSpPr>
        <p:spPr>
          <a:xfrm>
            <a:off x="17720630" y="3137787"/>
            <a:ext cx="6120000" cy="2436029"/>
          </a:xfrm>
          <a:prstGeom prst="rect">
            <a:avLst/>
          </a:prstGeom>
          <a:solidFill>
            <a:srgbClr val="EDEDED"/>
          </a:solidFill>
          <a:ln w="19050" cap="flat" cmpd="sng">
            <a:solidFill>
              <a:srgbClr val="A6A6A6"/>
            </a:solidFill>
            <a:prstDash val="solid"/>
            <a:round/>
            <a:headEnd type="none" w="sm" len="sm"/>
            <a:tailEnd type="none" w="sm" len="sm"/>
          </a:ln>
        </p:spPr>
        <p:txBody>
          <a:bodyPr spcFirstLastPara="1" wrap="square" lIns="108000" tIns="180000" rIns="108000" bIns="45700" anchor="ctr" anchorCtr="0">
            <a:noAutofit/>
          </a:bodyPr>
          <a:lstStyle/>
          <a:p>
            <a:r>
              <a:rPr lang="en-US" sz="2200" dirty="0" smtClean="0">
                <a:solidFill>
                  <a:srgbClr val="000000"/>
                </a:solidFill>
                <a:latin typeface="Calibri" panose="020F0502020204030204" pitchFamily="34" charset="0"/>
                <a:ea typeface="Source Sans Pro"/>
                <a:cs typeface="Source Sans Pro"/>
                <a:sym typeface="Source Sans Pro"/>
              </a:rPr>
              <a:t>The </a:t>
            </a:r>
            <a:r>
              <a:rPr lang="en-US" sz="2200" b="1" dirty="0" smtClean="0">
                <a:solidFill>
                  <a:srgbClr val="000000"/>
                </a:solidFill>
                <a:latin typeface="Calibri" panose="020F0502020204030204" pitchFamily="34" charset="0"/>
                <a:ea typeface="Source Sans Pro"/>
                <a:cs typeface="Source Sans Pro"/>
                <a:sym typeface="Source Sans Pro"/>
              </a:rPr>
              <a:t>Indexing Engine </a:t>
            </a:r>
            <a:r>
              <a:rPr lang="en-US" sz="2200" dirty="0" smtClean="0">
                <a:solidFill>
                  <a:srgbClr val="000000"/>
                </a:solidFill>
                <a:latin typeface="Calibri" panose="020F0502020204030204" pitchFamily="34" charset="0"/>
                <a:ea typeface="Source Sans Pro"/>
                <a:cs typeface="Source Sans Pro"/>
                <a:sym typeface="Source Sans Pro"/>
              </a:rPr>
              <a:t>asynchronously creates indexes ensuring no contention on ingest. Indexes are not required to deliver real-time responses to queries – they speed up certain queries. These are not traditional indexes.</a:t>
            </a:r>
            <a:endParaRPr lang="en-US" sz="2200" dirty="0">
              <a:solidFill>
                <a:srgbClr val="000000"/>
              </a:solidFill>
              <a:latin typeface="Calibri" panose="020F0502020204030204" pitchFamily="34" charset="0"/>
            </a:endParaRPr>
          </a:p>
        </p:txBody>
      </p:sp>
      <p:sp>
        <p:nvSpPr>
          <p:cNvPr id="117" name="Google Shape;785;p16"/>
          <p:cNvSpPr/>
          <p:nvPr/>
        </p:nvSpPr>
        <p:spPr>
          <a:xfrm>
            <a:off x="419126" y="10368134"/>
            <a:ext cx="6120000" cy="2947595"/>
          </a:xfrm>
          <a:prstGeom prst="rect">
            <a:avLst/>
          </a:prstGeom>
          <a:solidFill>
            <a:srgbClr val="EDEDED"/>
          </a:solidFill>
          <a:ln w="19050" cap="flat" cmpd="sng">
            <a:solidFill>
              <a:srgbClr val="A6A6A6"/>
            </a:solidFill>
            <a:prstDash val="solid"/>
            <a:round/>
            <a:headEnd type="none" w="sm" len="sm"/>
            <a:tailEnd type="none" w="sm" len="sm"/>
          </a:ln>
        </p:spPr>
        <p:txBody>
          <a:bodyPr spcFirstLastPara="1" wrap="square" lIns="108000" tIns="180000" rIns="108000" bIns="45700" anchor="ctr" anchorCtr="0">
            <a:noAutofit/>
          </a:bodyPr>
          <a:lstStyle/>
          <a:p>
            <a:r>
              <a:rPr lang="en-US" sz="2200" dirty="0" smtClean="0">
                <a:solidFill>
                  <a:srgbClr val="000000"/>
                </a:solidFill>
                <a:latin typeface="Calibri" panose="020F0502020204030204" pitchFamily="34" charset="0"/>
                <a:ea typeface="Source Sans Pro"/>
                <a:cs typeface="Source Sans Pro"/>
                <a:sym typeface="Source Sans Pro"/>
              </a:rPr>
              <a:t>The </a:t>
            </a:r>
            <a:r>
              <a:rPr lang="en-US" sz="2200" b="1" dirty="0" smtClean="0">
                <a:solidFill>
                  <a:srgbClr val="000000"/>
                </a:solidFill>
                <a:latin typeface="Calibri" panose="020F0502020204030204" pitchFamily="34" charset="0"/>
                <a:ea typeface="Source Sans Pro"/>
                <a:cs typeface="Source Sans Pro"/>
                <a:sym typeface="Source Sans Pro"/>
              </a:rPr>
              <a:t>Compression Engine </a:t>
            </a:r>
            <a:r>
              <a:rPr lang="en-US" sz="2200" dirty="0" smtClean="0">
                <a:solidFill>
                  <a:srgbClr val="000000"/>
                </a:solidFill>
                <a:latin typeface="Calibri" panose="020F0502020204030204" pitchFamily="34" charset="0"/>
                <a:ea typeface="Source Sans Pro"/>
                <a:cs typeface="Source Sans Pro"/>
                <a:sym typeface="Source Sans Pro"/>
              </a:rPr>
              <a:t>asynchronously compresses data each day. Average compression is 10:1 enabling more data to be stored for longer</a:t>
            </a:r>
            <a:endParaRPr lang="en-US" sz="2200" dirty="0">
              <a:solidFill>
                <a:srgbClr val="000000"/>
              </a:solidFill>
              <a:latin typeface="Calibri" panose="020F0502020204030204" pitchFamily="34" charset="0"/>
            </a:endParaRPr>
          </a:p>
        </p:txBody>
      </p:sp>
      <p:sp>
        <p:nvSpPr>
          <p:cNvPr id="119" name="Google Shape;817;p17"/>
          <p:cNvSpPr/>
          <p:nvPr/>
        </p:nvSpPr>
        <p:spPr>
          <a:xfrm>
            <a:off x="17720630" y="9018447"/>
            <a:ext cx="6120000" cy="3566591"/>
          </a:xfrm>
          <a:prstGeom prst="rect">
            <a:avLst/>
          </a:prstGeom>
          <a:solidFill>
            <a:srgbClr val="EDEDED"/>
          </a:solidFill>
          <a:ln w="19050" cap="flat" cmpd="sng">
            <a:solidFill>
              <a:srgbClr val="A6A6A6"/>
            </a:solidFill>
            <a:prstDash val="solid"/>
            <a:round/>
            <a:headEnd type="none" w="sm" len="sm"/>
            <a:tailEnd type="none" w="sm" len="sm"/>
          </a:ln>
        </p:spPr>
        <p:txBody>
          <a:bodyPr spcFirstLastPara="1" wrap="square" lIns="108000" tIns="180000" rIns="108000" bIns="45700" anchor="ctr" anchorCtr="0">
            <a:noAutofit/>
          </a:bodyPr>
          <a:lstStyle/>
          <a:p>
            <a:r>
              <a:rPr lang="en-US" sz="2200" dirty="0" smtClean="0">
                <a:solidFill>
                  <a:srgbClr val="000000"/>
                </a:solidFill>
                <a:latin typeface="Calibri" panose="020F0502020204030204" pitchFamily="34" charset="0"/>
                <a:ea typeface="Source Sans Pro"/>
                <a:cs typeface="Source Sans Pro"/>
                <a:sym typeface="Source Sans Pro"/>
              </a:rPr>
              <a:t>The </a:t>
            </a:r>
            <a:r>
              <a:rPr lang="en-US" sz="2200" b="1" dirty="0" smtClean="0">
                <a:solidFill>
                  <a:srgbClr val="000000"/>
                </a:solidFill>
                <a:latin typeface="Calibri" panose="020F0502020204030204" pitchFamily="34" charset="0"/>
                <a:ea typeface="Source Sans Pro"/>
                <a:cs typeface="Source Sans Pro"/>
                <a:sym typeface="Source Sans Pro"/>
              </a:rPr>
              <a:t>Rapid Access Data Store </a:t>
            </a:r>
            <a:r>
              <a:rPr lang="en-US" sz="2200" dirty="0" smtClean="0">
                <a:solidFill>
                  <a:srgbClr val="000000"/>
                </a:solidFill>
                <a:latin typeface="Calibri" panose="020F0502020204030204" pitchFamily="34" charset="0"/>
                <a:ea typeface="Source Sans Pro"/>
                <a:cs typeface="Source Sans Pro"/>
                <a:sym typeface="Source Sans Pro"/>
              </a:rPr>
              <a:t>is an encrypted Linux file system. Data is always hot. All data source types can be queried at the same level of performance no matter the age of the data. Multi-tenancy is enabled by segregating data by tenant. </a:t>
            </a:r>
            <a:endParaRPr lang="en-US" sz="2200" dirty="0">
              <a:solidFill>
                <a:srgbClr val="000000"/>
              </a:solidFill>
              <a:latin typeface="Calibri" panose="020F0502020204030204" pitchFamily="34" charset="0"/>
            </a:endParaRPr>
          </a:p>
        </p:txBody>
      </p:sp>
      <p:sp>
        <p:nvSpPr>
          <p:cNvPr id="120" name="Google Shape;849;p18"/>
          <p:cNvSpPr/>
          <p:nvPr/>
        </p:nvSpPr>
        <p:spPr>
          <a:xfrm>
            <a:off x="17720630" y="6285249"/>
            <a:ext cx="6120000" cy="1830225"/>
          </a:xfrm>
          <a:prstGeom prst="rect">
            <a:avLst/>
          </a:prstGeom>
          <a:solidFill>
            <a:srgbClr val="EDEDED"/>
          </a:solidFill>
          <a:ln w="19050" cap="flat" cmpd="sng">
            <a:solidFill>
              <a:srgbClr val="A6A6A6"/>
            </a:solidFill>
            <a:prstDash val="solid"/>
            <a:round/>
            <a:headEnd type="none" w="sm" len="sm"/>
            <a:tailEnd type="none" w="sm" len="sm"/>
          </a:ln>
        </p:spPr>
        <p:txBody>
          <a:bodyPr spcFirstLastPara="1" wrap="square" lIns="108000" tIns="180000" rIns="108000" bIns="45700" anchor="ctr" anchorCtr="0">
            <a:noAutofit/>
          </a:bodyPr>
          <a:lstStyle/>
          <a:p>
            <a:r>
              <a:rPr lang="en-US" sz="2200" dirty="0" smtClean="0">
                <a:solidFill>
                  <a:srgbClr val="000000"/>
                </a:solidFill>
                <a:latin typeface="Calibri" panose="020F0502020204030204" pitchFamily="34" charset="0"/>
                <a:ea typeface="Source Sans Pro"/>
                <a:cs typeface="Source Sans Pro"/>
                <a:sym typeface="Source Sans Pro"/>
              </a:rPr>
              <a:t>The </a:t>
            </a:r>
            <a:r>
              <a:rPr lang="en-US" sz="2200" b="1" dirty="0" smtClean="0">
                <a:solidFill>
                  <a:srgbClr val="000000"/>
                </a:solidFill>
                <a:latin typeface="Calibri" panose="020F0502020204030204" pitchFamily="34" charset="0"/>
                <a:ea typeface="Source Sans Pro"/>
                <a:cs typeface="Source Sans Pro"/>
                <a:sym typeface="Source Sans Pro"/>
              </a:rPr>
              <a:t>Query Engine </a:t>
            </a:r>
            <a:r>
              <a:rPr lang="en-US" sz="2200" dirty="0" smtClean="0">
                <a:solidFill>
                  <a:srgbClr val="000000"/>
                </a:solidFill>
                <a:latin typeface="Calibri" panose="020F0502020204030204" pitchFamily="34" charset="0"/>
                <a:ea typeface="Source Sans Pro"/>
                <a:cs typeface="Source Sans Pro"/>
                <a:sym typeface="Source Sans Pro"/>
              </a:rPr>
              <a:t>intelligently utilizes the indexes to query data or performs a full scan of the relevant data set. Either way all searches are performed in real-time.</a:t>
            </a:r>
            <a:endParaRPr lang="en-US" sz="2200" dirty="0">
              <a:solidFill>
                <a:srgbClr val="000000"/>
              </a:solidFill>
              <a:latin typeface="Calibri" panose="020F0502020204030204" pitchFamily="34" charset="0"/>
            </a:endParaRPr>
          </a:p>
        </p:txBody>
      </p:sp>
      <p:cxnSp>
        <p:nvCxnSpPr>
          <p:cNvPr id="8" name="Straight Arrow Connector 7"/>
          <p:cNvCxnSpPr>
            <a:stCxn id="115" idx="3"/>
            <a:endCxn id="95" idx="0"/>
          </p:cNvCxnSpPr>
          <p:nvPr/>
        </p:nvCxnSpPr>
        <p:spPr>
          <a:xfrm>
            <a:off x="6567860" y="6496566"/>
            <a:ext cx="932789" cy="2005252"/>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117" idx="3"/>
          </p:cNvCxnSpPr>
          <p:nvPr/>
        </p:nvCxnSpPr>
        <p:spPr>
          <a:xfrm flipV="1">
            <a:off x="6539126" y="11410950"/>
            <a:ext cx="2185774" cy="430982"/>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116" idx="1"/>
          </p:cNvCxnSpPr>
          <p:nvPr/>
        </p:nvCxnSpPr>
        <p:spPr>
          <a:xfrm flipH="1">
            <a:off x="12801600" y="4355802"/>
            <a:ext cx="4919030" cy="137824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120" idx="1"/>
          </p:cNvCxnSpPr>
          <p:nvPr/>
        </p:nvCxnSpPr>
        <p:spPr>
          <a:xfrm flipH="1">
            <a:off x="16916400" y="7200362"/>
            <a:ext cx="804230" cy="110543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119" idx="1"/>
          </p:cNvCxnSpPr>
          <p:nvPr/>
        </p:nvCxnSpPr>
        <p:spPr>
          <a:xfrm flipH="1" flipV="1">
            <a:off x="15182850" y="9677400"/>
            <a:ext cx="2537780" cy="1124343"/>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Google Shape;668;p13"/>
          <p:cNvSpPr/>
          <p:nvPr/>
        </p:nvSpPr>
        <p:spPr>
          <a:xfrm rot="5400000">
            <a:off x="13715458" y="8058247"/>
            <a:ext cx="5398607" cy="880289"/>
          </a:xfrm>
          <a:prstGeom prst="roundRect">
            <a:avLst>
              <a:gd name="adj" fmla="val 2351"/>
            </a:avLst>
          </a:prstGeom>
          <a:solidFill>
            <a:srgbClr val="4B5760"/>
          </a:solidFill>
          <a:ln>
            <a:noFill/>
          </a:ln>
        </p:spPr>
        <p:txBody>
          <a:bodyPr spcFirstLastPara="1" wrap="square" lIns="91425" tIns="45700" rIns="91425" bIns="45700" anchor="ctr" anchorCtr="0">
            <a:noAutofit/>
          </a:bodyPr>
          <a:lstStyle/>
          <a:p>
            <a:pPr algn="ctr">
              <a:buClr>
                <a:srgbClr val="000000"/>
              </a:buClr>
              <a:buFont typeface="Arial"/>
              <a:buNone/>
              <a:defRPr/>
            </a:pPr>
            <a:r>
              <a:rPr lang="en-US" sz="2400" kern="0" dirty="0" smtClean="0">
                <a:solidFill>
                  <a:srgbClr val="FFFFFF"/>
                </a:solidFill>
                <a:latin typeface="Calibri" panose="020F0502020204030204" pitchFamily="34" charset="0"/>
                <a:ea typeface="Source Sans Pro"/>
                <a:cs typeface="Source Sans Pro"/>
                <a:sym typeface="Source Sans Pro"/>
              </a:rPr>
              <a:t>QUERY ENGINE</a:t>
            </a:r>
            <a:endParaRPr lang="en-US" sz="2400" kern="0" dirty="0" smtClean="0">
              <a:solidFill>
                <a:srgbClr val="000000"/>
              </a:solidFill>
              <a:latin typeface="Calibri" panose="020F0502020204030204" pitchFamily="34" charset="0"/>
              <a:cs typeface="Arial"/>
              <a:sym typeface="Arial"/>
            </a:endParaRPr>
          </a:p>
        </p:txBody>
      </p:sp>
    </p:spTree>
    <p:extLst>
      <p:ext uri="{BB962C8B-B14F-4D97-AF65-F5344CB8AC3E}">
        <p14:creationId xmlns:p14="http://schemas.microsoft.com/office/powerpoint/2010/main" val="3926928149"/>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to 9"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72" name="Diapositiva de think-cell" r:id="rId6" imgW="384" imgH="385" progId="TCLayout.ActiveDocument.1">
                  <p:embed/>
                </p:oleObj>
              </mc:Choice>
              <mc:Fallback>
                <p:oleObj name="Diapositiva de think-cell" r:id="rId6" imgW="384" imgH="385"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defRPr/>
            </a:pPr>
            <a:r>
              <a:rPr lang="en-US" sz="4000" b="1" dirty="0" smtClean="0">
                <a:solidFill>
                  <a:prstClr val="black"/>
                </a:solidFill>
                <a:latin typeface="Calibri" panose="020F0502020204030204" pitchFamily="34" charset="0"/>
              </a:rPr>
              <a:t>Allot Probes and DPI</a:t>
            </a:r>
            <a:endParaRPr lang="en-US" sz="4000" b="1" dirty="0">
              <a:solidFill>
                <a:prstClr val="black"/>
              </a:solidFill>
              <a:latin typeface="Calibri" panose="020F0502020204030204" pitchFamily="34" charset="0"/>
            </a:endParaRPr>
          </a:p>
        </p:txBody>
      </p:sp>
      <p:sp>
        <p:nvSpPr>
          <p:cNvPr id="6" name="Text Box 2"/>
          <p:cNvSpPr txBox="1">
            <a:spLocks noChangeArrowheads="1"/>
          </p:cNvSpPr>
          <p:nvPr>
            <p:custDataLst>
              <p:tags r:id="rId3"/>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Arquitecture</a:t>
            </a:r>
            <a:endParaRPr lang="en-US" altLang="es-ES" sz="2400" b="1" dirty="0">
              <a:solidFill>
                <a:srgbClr val="A6A6A6"/>
              </a:solidFill>
              <a:latin typeface="Calibri" panose="020F0502020204030204" pitchFamily="34" charset="0"/>
            </a:endParaRPr>
          </a:p>
        </p:txBody>
      </p:sp>
      <p:sp>
        <p:nvSpPr>
          <p:cNvPr id="20"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Arquitecture</a:t>
            </a:r>
            <a:endParaRPr lang="en-US" sz="2400" b="1" dirty="0">
              <a:solidFill>
                <a:prstClr val="white"/>
              </a:solidFill>
              <a:latin typeface="Calibri" panose="020F0502020204030204" pitchFamily="34" charset="0"/>
            </a:endParaRPr>
          </a:p>
        </p:txBody>
      </p:sp>
      <p:sp>
        <p:nvSpPr>
          <p:cNvPr id="27" name="TextBox 26"/>
          <p:cNvSpPr txBox="1"/>
          <p:nvPr/>
        </p:nvSpPr>
        <p:spPr>
          <a:xfrm>
            <a:off x="1400250" y="1730395"/>
            <a:ext cx="21583500" cy="1569660"/>
          </a:xfrm>
          <a:prstGeom prst="rect">
            <a:avLst/>
          </a:prstGeom>
          <a:noFill/>
        </p:spPr>
        <p:txBody>
          <a:bodyPr wrap="square" rtlCol="0">
            <a:spAutoFit/>
          </a:bodyPr>
          <a:lstStyle/>
          <a:p>
            <a:r>
              <a:rPr lang="en-US" sz="3200" dirty="0">
                <a:solidFill>
                  <a:prstClr val="black"/>
                </a:solidFill>
                <a:latin typeface="Calibri" panose="020F0502020204030204" pitchFamily="34" charset="0"/>
              </a:rPr>
              <a:t>The SOC core solution will be developed in a high availability architecture using both logic and geographical redundancy to ensure hardware and processing systems continuity with minimum service interruption operating in a virtualized environment having its own DCN</a:t>
            </a:r>
          </a:p>
        </p:txBody>
      </p:sp>
      <p:grpSp>
        <p:nvGrpSpPr>
          <p:cNvPr id="46" name="Group 45"/>
          <p:cNvGrpSpPr/>
          <p:nvPr/>
        </p:nvGrpSpPr>
        <p:grpSpPr>
          <a:xfrm>
            <a:off x="349135" y="3332632"/>
            <a:ext cx="23366900" cy="9638473"/>
            <a:chOff x="349135" y="3332632"/>
            <a:chExt cx="23366900" cy="9638473"/>
          </a:xfrm>
        </p:grpSpPr>
        <p:grpSp>
          <p:nvGrpSpPr>
            <p:cNvPr id="28" name="Grupo 6"/>
            <p:cNvGrpSpPr/>
            <p:nvPr/>
          </p:nvGrpSpPr>
          <p:grpSpPr>
            <a:xfrm>
              <a:off x="349135" y="4054029"/>
              <a:ext cx="23225165" cy="8917076"/>
              <a:chOff x="1682635" y="3980006"/>
              <a:chExt cx="23225165" cy="8917076"/>
            </a:xfrm>
          </p:grpSpPr>
          <p:pic>
            <p:nvPicPr>
              <p:cNvPr id="29" name="Picture 28">
                <a:extLst>
                  <a:ext uri="{FF2B5EF4-FFF2-40B4-BE49-F238E27FC236}">
                    <a16:creationId xmlns:a16="http://schemas.microsoft.com/office/drawing/2014/main" xmlns="" id="{48D5ABAF-9FC7-4028-8274-17A199F119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0700" y="4672185"/>
                <a:ext cx="15105448" cy="5637068"/>
              </a:xfrm>
              <a:prstGeom prst="rect">
                <a:avLst/>
              </a:prstGeom>
            </p:spPr>
          </p:pic>
          <p:sp>
            <p:nvSpPr>
              <p:cNvPr id="30" name="CuadroTexto 3"/>
              <p:cNvSpPr txBox="1"/>
              <p:nvPr/>
            </p:nvSpPr>
            <p:spPr>
              <a:xfrm>
                <a:off x="1682635" y="7210011"/>
                <a:ext cx="4267200" cy="646331"/>
              </a:xfrm>
              <a:prstGeom prst="rect">
                <a:avLst/>
              </a:prstGeom>
              <a:noFill/>
            </p:spPr>
            <p:txBody>
              <a:bodyPr wrap="square" rtlCol="0">
                <a:spAutoFit/>
              </a:bodyPr>
              <a:lstStyle/>
              <a:p>
                <a:pPr algn="ctr"/>
                <a:r>
                  <a:rPr lang="en-US" dirty="0">
                    <a:solidFill>
                      <a:prstClr val="black"/>
                    </a:solidFill>
                    <a:latin typeface="Calibri" panose="020F0502020204030204" pitchFamily="34" charset="0"/>
                    <a:ea typeface="Calibri" panose="020F0502020204030204" pitchFamily="34" charset="0"/>
                    <a:cs typeface="Arial" panose="020B0604020202020204" pitchFamily="34" charset="0"/>
                  </a:rPr>
                  <a:t>RADIUS server performs the AAA functionality for the new subscriber session</a:t>
                </a:r>
              </a:p>
            </p:txBody>
          </p:sp>
          <p:sp>
            <p:nvSpPr>
              <p:cNvPr id="31" name="CuadroTexto 11"/>
              <p:cNvSpPr txBox="1"/>
              <p:nvPr/>
            </p:nvSpPr>
            <p:spPr>
              <a:xfrm>
                <a:off x="4748148" y="4762449"/>
                <a:ext cx="4267200" cy="646331"/>
              </a:xfrm>
              <a:prstGeom prst="rect">
                <a:avLst/>
              </a:prstGeom>
              <a:noFill/>
            </p:spPr>
            <p:txBody>
              <a:bodyPr wrap="square" rtlCol="0">
                <a:spAutoFit/>
              </a:bodyPr>
              <a:lstStyle/>
              <a:p>
                <a:pPr algn="just"/>
                <a:r>
                  <a:rPr lang="en-US" dirty="0">
                    <a:solidFill>
                      <a:prstClr val="black"/>
                    </a:solidFill>
                    <a:latin typeface="Calibri" panose="020F0502020204030204" pitchFamily="34" charset="0"/>
                    <a:ea typeface="Calibri" panose="020F0502020204030204" pitchFamily="34" charset="0"/>
                    <a:cs typeface="Arial" panose="020B0604020202020204" pitchFamily="34" charset="0"/>
                  </a:rPr>
                  <a:t>The RADIUS Server passes the RADIUS accounting message to the SMP</a:t>
                </a:r>
              </a:p>
            </p:txBody>
          </p:sp>
          <p:sp>
            <p:nvSpPr>
              <p:cNvPr id="32" name="CuadroTexto 12"/>
              <p:cNvSpPr txBox="1"/>
              <p:nvPr/>
            </p:nvSpPr>
            <p:spPr>
              <a:xfrm>
                <a:off x="8554541" y="11142756"/>
                <a:ext cx="3691247" cy="1754326"/>
              </a:xfrm>
              <a:prstGeom prst="rect">
                <a:avLst/>
              </a:prstGeom>
              <a:noFill/>
            </p:spPr>
            <p:txBody>
              <a:bodyPr wrap="square" rtlCol="0">
                <a:spAutoFit/>
              </a:bodyPr>
              <a:lstStyle/>
              <a:p>
                <a:pPr algn="just"/>
                <a:r>
                  <a:rPr lang="en-US" dirty="0">
                    <a:solidFill>
                      <a:prstClr val="black"/>
                    </a:solidFill>
                    <a:latin typeface="Calibri" panose="020F0502020204030204" pitchFamily="34" charset="0"/>
                    <a:ea typeface="Calibri" panose="020F0502020204030204" pitchFamily="34" charset="0"/>
                    <a:cs typeface="Arial" panose="020B0604020202020204" pitchFamily="34" charset="0"/>
                  </a:rPr>
                  <a:t>The SMP extracts relevant subscriber information from the RADIUS message and passes this on to the In-line Platform. It also generates SDR buckets which aggregate this information on the SMP</a:t>
                </a:r>
              </a:p>
            </p:txBody>
          </p:sp>
          <p:sp>
            <p:nvSpPr>
              <p:cNvPr id="33" name="CuadroTexto 13"/>
              <p:cNvSpPr txBox="1"/>
              <p:nvPr/>
            </p:nvSpPr>
            <p:spPr>
              <a:xfrm>
                <a:off x="3335920" y="9763356"/>
                <a:ext cx="4267200" cy="1754326"/>
              </a:xfrm>
              <a:prstGeom prst="rect">
                <a:avLst/>
              </a:prstGeom>
              <a:noFill/>
            </p:spPr>
            <p:txBody>
              <a:bodyPr wrap="square" rtlCol="0">
                <a:spAutoFit/>
              </a:bodyPr>
              <a:lstStyle/>
              <a:p>
                <a:pPr algn="just"/>
                <a:r>
                  <a:rPr lang="en-US" dirty="0">
                    <a:solidFill>
                      <a:prstClr val="black"/>
                    </a:solidFill>
                    <a:latin typeface="Calibri" panose="020F0502020204030204" pitchFamily="34" charset="0"/>
                    <a:ea typeface="Calibri" panose="020F0502020204030204" pitchFamily="34" charset="0"/>
                    <a:cs typeface="Arial" panose="020B0604020202020204" pitchFamily="34" charset="0"/>
                  </a:rPr>
                  <a:t>The subscriber is granted access to the Internet and subscriber traffic flows through the In-line platform. The In-line platform records the relevant subscriber data (in a series of different data buckets) and… </a:t>
                </a:r>
              </a:p>
            </p:txBody>
          </p:sp>
          <p:sp>
            <p:nvSpPr>
              <p:cNvPr id="34" name="CuadroTexto 14"/>
              <p:cNvSpPr txBox="1"/>
              <p:nvPr/>
            </p:nvSpPr>
            <p:spPr>
              <a:xfrm>
                <a:off x="13397794" y="10530295"/>
                <a:ext cx="3565597" cy="646331"/>
              </a:xfrm>
              <a:prstGeom prst="rect">
                <a:avLst/>
              </a:prstGeom>
              <a:noFill/>
            </p:spPr>
            <p:txBody>
              <a:bodyPr wrap="square" rtlCol="0">
                <a:spAutoFit/>
              </a:bodyPr>
              <a:lstStyle/>
              <a:p>
                <a:pPr algn="just"/>
                <a:r>
                  <a:rPr lang="en-US" dirty="0">
                    <a:solidFill>
                      <a:prstClr val="black"/>
                    </a:solidFill>
                    <a:latin typeface="Calibri" panose="020F0502020204030204" pitchFamily="34" charset="0"/>
                    <a:ea typeface="Calibri" panose="020F0502020204030204" pitchFamily="34" charset="0"/>
                    <a:cs typeface="Arial" panose="020B0604020202020204" pitchFamily="34" charset="0"/>
                  </a:rPr>
                  <a:t>…forwards the subscriber’s traffic to the internet. </a:t>
                </a:r>
              </a:p>
            </p:txBody>
          </p:sp>
          <p:sp>
            <p:nvSpPr>
              <p:cNvPr id="35" name="CuadroTexto 15"/>
              <p:cNvSpPr txBox="1"/>
              <p:nvPr/>
            </p:nvSpPr>
            <p:spPr>
              <a:xfrm>
                <a:off x="11636899" y="3980006"/>
                <a:ext cx="5095128" cy="923330"/>
              </a:xfrm>
              <a:prstGeom prst="rect">
                <a:avLst/>
              </a:prstGeom>
              <a:noFill/>
            </p:spPr>
            <p:txBody>
              <a:bodyPr wrap="square" rtlCol="0">
                <a:spAutoFit/>
              </a:bodyPr>
              <a:lstStyle/>
              <a:p>
                <a:pPr algn="just"/>
                <a:r>
                  <a:rPr lang="en-US" dirty="0">
                    <a:solidFill>
                      <a:prstClr val="black"/>
                    </a:solidFill>
                    <a:latin typeface="Calibri" panose="020F0502020204030204" pitchFamily="34" charset="0"/>
                    <a:ea typeface="Calibri" panose="020F0502020204030204" pitchFamily="34" charset="0"/>
                    <a:cs typeface="Arial" panose="020B0604020202020204" pitchFamily="34" charset="0"/>
                  </a:rPr>
                  <a:t>The Data Mediator polls the various data sources (in this case the In-line Platform and the SMP) for the configured data buckets</a:t>
                </a:r>
              </a:p>
            </p:txBody>
          </p:sp>
          <p:sp>
            <p:nvSpPr>
              <p:cNvPr id="36" name="CuadroTexto 16"/>
              <p:cNvSpPr txBox="1"/>
              <p:nvPr/>
            </p:nvSpPr>
            <p:spPr>
              <a:xfrm>
                <a:off x="19812672" y="5660314"/>
                <a:ext cx="5095128" cy="923330"/>
              </a:xfrm>
              <a:prstGeom prst="rect">
                <a:avLst/>
              </a:prstGeom>
              <a:noFill/>
            </p:spPr>
            <p:txBody>
              <a:bodyPr wrap="square" rtlCol="0">
                <a:spAutoFit/>
              </a:bodyPr>
              <a:lstStyle/>
              <a:p>
                <a:pPr algn="just"/>
                <a:r>
                  <a:rPr lang="en-US" b="1" dirty="0">
                    <a:solidFill>
                      <a:prstClr val="black"/>
                    </a:solidFill>
                    <a:latin typeface="Calibri" panose="020F0502020204030204" pitchFamily="34" charset="0"/>
                    <a:ea typeface="Calibri" panose="020F0502020204030204" pitchFamily="34" charset="0"/>
                    <a:cs typeface="Arial" panose="020B0604020202020204" pitchFamily="34" charset="0"/>
                  </a:rPr>
                  <a:t>T</a:t>
                </a:r>
                <a:r>
                  <a:rPr lang="en-US" dirty="0">
                    <a:solidFill>
                      <a:prstClr val="black"/>
                    </a:solidFill>
                    <a:latin typeface="Calibri" panose="020F0502020204030204" pitchFamily="34" charset="0"/>
                    <a:ea typeface="Calibri" panose="020F0502020204030204" pitchFamily="34" charset="0"/>
                    <a:cs typeface="Arial" panose="020B0604020202020204" pitchFamily="34" charset="0"/>
                  </a:rPr>
                  <a:t>he Data Mediator formats the data and sends it on to the Data Warehouse or third-party analytics system</a:t>
                </a:r>
              </a:p>
            </p:txBody>
          </p:sp>
        </p:grpSp>
        <p:sp>
          <p:nvSpPr>
            <p:cNvPr id="37" name="Rectangle 1"/>
            <p:cNvSpPr/>
            <p:nvPr/>
          </p:nvSpPr>
          <p:spPr>
            <a:xfrm>
              <a:off x="1390799" y="3578405"/>
              <a:ext cx="9601051" cy="928652"/>
            </a:xfrm>
            <a:prstGeom prst="rect">
              <a:avLst/>
            </a:prstGeom>
          </p:spPr>
          <p:txBody>
            <a:bodyPr wrap="square">
              <a:spAutoFit/>
            </a:bodyPr>
            <a:lstStyle/>
            <a:p>
              <a:pPr>
                <a:lnSpc>
                  <a:spcPct val="107000"/>
                </a:lnSpc>
                <a:spcAft>
                  <a:spcPts val="800"/>
                </a:spcAft>
              </a:pPr>
              <a:r>
                <a:rPr lang="en-US" sz="2400" b="1" dirty="0">
                  <a:solidFill>
                    <a:prstClr val="black"/>
                  </a:solidFill>
                  <a:latin typeface="Calibri" panose="020F0502020204030204" pitchFamily="34" charset="0"/>
                  <a:ea typeface="Calibri" panose="020F0502020204030204" pitchFamily="34" charset="0"/>
                  <a:cs typeface="Arial" panose="020B0604020202020204" pitchFamily="34" charset="0"/>
                </a:rPr>
                <a:t>Allot Data Flow – System Level counts with 6 steps</a:t>
              </a:r>
              <a:endParaRPr lang="en-US" sz="2400" dirty="0">
                <a:solidFill>
                  <a:prstClr val="black"/>
                </a:solidFill>
                <a:latin typeface="Calibri" panose="020F0502020204030204" pitchFamily="34" charset="0"/>
                <a:ea typeface="Tahoma" panose="020B0604030504040204" pitchFamily="34" charset="0"/>
                <a:cs typeface="Arial" panose="020B0604020202020204" pitchFamily="34" charset="0"/>
              </a:endParaRPr>
            </a:p>
            <a:p>
              <a:pPr marL="457200" algn="just"/>
              <a:r>
                <a:rPr lang="en-US" sz="2200" dirty="0">
                  <a:solidFill>
                    <a:prstClr val="black"/>
                  </a:solidFill>
                  <a:latin typeface="Calibri" panose="020F0502020204030204" pitchFamily="34" charset="0"/>
                  <a:ea typeface="Calibri" panose="020F0502020204030204" pitchFamily="34" charset="0"/>
                  <a:cs typeface="Arial" panose="020B0604020202020204" pitchFamily="34" charset="0"/>
                </a:rPr>
                <a:t> </a:t>
              </a:r>
            </a:p>
          </p:txBody>
        </p:sp>
        <p:sp>
          <p:nvSpPr>
            <p:cNvPr id="38" name="Oval 37"/>
            <p:cNvSpPr/>
            <p:nvPr/>
          </p:nvSpPr>
          <p:spPr>
            <a:xfrm>
              <a:off x="2118466" y="6528175"/>
              <a:ext cx="720000" cy="720000"/>
            </a:xfrm>
            <a:prstGeom prst="ellipse">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0000"/>
                  </a:solidFill>
                  <a:latin typeface="Calibri" panose="020F0502020204030204" pitchFamily="34" charset="0"/>
                </a:rPr>
                <a:t>1</a:t>
              </a:r>
            </a:p>
          </p:txBody>
        </p:sp>
        <p:sp>
          <p:nvSpPr>
            <p:cNvPr id="39" name="Oval 17"/>
            <p:cNvSpPr/>
            <p:nvPr/>
          </p:nvSpPr>
          <p:spPr>
            <a:xfrm>
              <a:off x="5083477" y="4103890"/>
              <a:ext cx="720000" cy="720000"/>
            </a:xfrm>
            <a:prstGeom prst="ellipse">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latin typeface="Calibri" panose="020F0502020204030204" pitchFamily="34" charset="0"/>
                </a:rPr>
                <a:t>2</a:t>
              </a:r>
            </a:p>
          </p:txBody>
        </p:sp>
        <p:sp>
          <p:nvSpPr>
            <p:cNvPr id="40" name="Oval 17"/>
            <p:cNvSpPr/>
            <p:nvPr/>
          </p:nvSpPr>
          <p:spPr>
            <a:xfrm>
              <a:off x="8514414" y="10404555"/>
              <a:ext cx="720000" cy="720000"/>
            </a:xfrm>
            <a:prstGeom prst="ellipse">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latin typeface="Calibri" panose="020F0502020204030204" pitchFamily="34" charset="0"/>
                </a:rPr>
                <a:t>3</a:t>
              </a:r>
            </a:p>
          </p:txBody>
        </p:sp>
        <p:sp>
          <p:nvSpPr>
            <p:cNvPr id="41" name="Oval 17"/>
            <p:cNvSpPr/>
            <p:nvPr/>
          </p:nvSpPr>
          <p:spPr>
            <a:xfrm>
              <a:off x="3616442" y="9091740"/>
              <a:ext cx="720000" cy="720000"/>
            </a:xfrm>
            <a:prstGeom prst="ellipse">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latin typeface="Calibri" panose="020F0502020204030204" pitchFamily="34" charset="0"/>
                </a:rPr>
                <a:t>4a</a:t>
              </a:r>
            </a:p>
          </p:txBody>
        </p:sp>
        <p:sp>
          <p:nvSpPr>
            <p:cNvPr id="42" name="Oval 17"/>
            <p:cNvSpPr/>
            <p:nvPr/>
          </p:nvSpPr>
          <p:spPr>
            <a:xfrm>
              <a:off x="13301699" y="9842570"/>
              <a:ext cx="720000" cy="720000"/>
            </a:xfrm>
            <a:prstGeom prst="ellipse">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latin typeface="Calibri" panose="020F0502020204030204" pitchFamily="34" charset="0"/>
                </a:rPr>
                <a:t>4b</a:t>
              </a:r>
            </a:p>
          </p:txBody>
        </p:sp>
        <p:sp>
          <p:nvSpPr>
            <p:cNvPr id="43" name="Oval 17"/>
            <p:cNvSpPr/>
            <p:nvPr/>
          </p:nvSpPr>
          <p:spPr>
            <a:xfrm>
              <a:off x="12452106" y="3332632"/>
              <a:ext cx="720000" cy="720000"/>
            </a:xfrm>
            <a:prstGeom prst="ellipse">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latin typeface="Calibri" panose="020F0502020204030204" pitchFamily="34" charset="0"/>
                </a:rPr>
                <a:t>5</a:t>
              </a:r>
            </a:p>
          </p:txBody>
        </p:sp>
        <p:sp>
          <p:nvSpPr>
            <p:cNvPr id="44" name="Oval 17"/>
            <p:cNvSpPr/>
            <p:nvPr/>
          </p:nvSpPr>
          <p:spPr>
            <a:xfrm>
              <a:off x="20449995" y="4996408"/>
              <a:ext cx="720000" cy="720000"/>
            </a:xfrm>
            <a:prstGeom prst="ellipse">
              <a:avLst/>
            </a:prstGeom>
            <a:solidFill>
              <a:schemeClr val="accent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latin typeface="Calibri" panose="020F0502020204030204" pitchFamily="34" charset="0"/>
                </a:rPr>
                <a:t>6</a:t>
              </a:r>
            </a:p>
          </p:txBody>
        </p:sp>
        <p:sp>
          <p:nvSpPr>
            <p:cNvPr id="45" name="Rectangle 44"/>
            <p:cNvSpPr/>
            <p:nvPr/>
          </p:nvSpPr>
          <p:spPr>
            <a:xfrm>
              <a:off x="17446973" y="9559275"/>
              <a:ext cx="6269062" cy="2714846"/>
            </a:xfrm>
            <a:prstGeom prst="rect">
              <a:avLst/>
            </a:prstGeom>
          </p:spPr>
          <p:txBody>
            <a:bodyPr wrap="square">
              <a:spAutoFit/>
            </a:bodyPr>
            <a:lstStyle/>
            <a:p>
              <a:pPr algn="just"/>
              <a:endParaRPr lang="en-US" sz="2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2200" b="1" dirty="0">
                  <a:solidFill>
                    <a:prstClr val="black"/>
                  </a:solidFill>
                  <a:latin typeface="Calibri" panose="020F0502020204030204" pitchFamily="34" charset="0"/>
                  <a:ea typeface="Calibri" panose="020F0502020204030204" pitchFamily="34" charset="0"/>
                  <a:cs typeface="Arial" panose="020B0604020202020204" pitchFamily="34" charset="0"/>
                </a:rPr>
                <a:t>Allot Data Flow – Data Mediator</a:t>
              </a:r>
              <a:endParaRPr lang="en-US" sz="2200" dirty="0">
                <a:solidFill>
                  <a:prstClr val="black"/>
                </a:solidFill>
                <a:latin typeface="Calibri" panose="020F0502020204030204" pitchFamily="34" charset="0"/>
                <a:ea typeface="Tahoma" panose="020B0604030504040204" pitchFamily="34" charset="0"/>
                <a:cs typeface="Arial" panose="020B0604020202020204" pitchFamily="34" charset="0"/>
              </a:endParaRPr>
            </a:p>
            <a:p>
              <a:pPr>
                <a:lnSpc>
                  <a:spcPct val="107000"/>
                </a:lnSpc>
                <a:spcAft>
                  <a:spcPts val="800"/>
                </a:spcAft>
              </a:pPr>
              <a:r>
                <a:rPr lang="en-US" sz="2200" dirty="0">
                  <a:solidFill>
                    <a:prstClr val="black"/>
                  </a:solidFill>
                  <a:latin typeface="Calibri" panose="020F0502020204030204" pitchFamily="34" charset="0"/>
                  <a:ea typeface="Calibri" panose="020F0502020204030204" pitchFamily="34" charset="0"/>
                  <a:cs typeface="Arial" panose="020B0604020202020204" pitchFamily="34" charset="0"/>
                </a:rPr>
                <a:t>The Data Mediator performs three key functions:</a:t>
              </a:r>
              <a:endParaRPr lang="en-US" sz="2200" dirty="0">
                <a:solidFill>
                  <a:prstClr val="black"/>
                </a:solidFill>
                <a:latin typeface="Calibri" panose="020F0502020204030204" pitchFamily="34" charset="0"/>
                <a:ea typeface="Tahoma" panose="020B0604030504040204" pitchFamily="34" charset="0"/>
                <a:cs typeface="Arial" panose="020B0604020202020204" pitchFamily="34" charset="0"/>
              </a:endParaRPr>
            </a:p>
            <a:p>
              <a:pPr marL="342900" indent="-342900" algn="just">
                <a:buFont typeface="Symbol" panose="05050102010706020507" pitchFamily="18" charset="2"/>
                <a:buChar char=""/>
              </a:pPr>
              <a:r>
                <a:rPr lang="en-US" sz="2200" dirty="0">
                  <a:solidFill>
                    <a:prstClr val="black"/>
                  </a:solidFill>
                  <a:latin typeface="Calibri" panose="020F0502020204030204" pitchFamily="34" charset="0"/>
                  <a:ea typeface="Calibri" panose="020F0502020204030204" pitchFamily="34" charset="0"/>
                  <a:cs typeface="Arial" panose="020B0604020202020204" pitchFamily="34" charset="0"/>
                </a:rPr>
                <a:t>Collects data from in-line platforms</a:t>
              </a:r>
            </a:p>
            <a:p>
              <a:pPr marL="342900" indent="-342900" algn="just">
                <a:buFont typeface="Symbol" panose="05050102010706020507" pitchFamily="18" charset="2"/>
                <a:buChar char=""/>
              </a:pPr>
              <a:r>
                <a:rPr lang="en-US" sz="2200" dirty="0">
                  <a:solidFill>
                    <a:prstClr val="black"/>
                  </a:solidFill>
                  <a:latin typeface="Calibri" panose="020F0502020204030204" pitchFamily="34" charset="0"/>
                  <a:ea typeface="Calibri" panose="020F0502020204030204" pitchFamily="34" charset="0"/>
                  <a:cs typeface="Arial" panose="020B0604020202020204" pitchFamily="34" charset="0"/>
                </a:rPr>
                <a:t>Transforms the data to an output format</a:t>
              </a:r>
            </a:p>
            <a:p>
              <a:pPr marL="342900" indent="-342900" algn="just">
                <a:buFont typeface="Symbol" panose="05050102010706020507" pitchFamily="18" charset="2"/>
                <a:buChar char=""/>
              </a:pPr>
              <a:r>
                <a:rPr lang="en-US" sz="2200" dirty="0">
                  <a:solidFill>
                    <a:prstClr val="black"/>
                  </a:solidFill>
                  <a:latin typeface="Calibri" panose="020F0502020204030204" pitchFamily="34" charset="0"/>
                  <a:ea typeface="Calibri" panose="020F0502020204030204" pitchFamily="34" charset="0"/>
                  <a:cs typeface="Arial" panose="020B0604020202020204" pitchFamily="34" charset="0"/>
                </a:rPr>
                <a:t>Pushes the data to the required targets </a:t>
              </a:r>
            </a:p>
            <a:p>
              <a:pPr marL="457200" algn="just"/>
              <a:r>
                <a:rPr lang="en-US" sz="2200" dirty="0">
                  <a:solidFill>
                    <a:prstClr val="black"/>
                  </a:solidFill>
                  <a:latin typeface="Calibri" panose="020F0502020204030204" pitchFamily="34" charset="0"/>
                  <a:ea typeface="Calibri" panose="020F0502020204030204" pitchFamily="34" charset="0"/>
                  <a:cs typeface="Arial" panose="020B0604020202020204" pitchFamily="34" charset="0"/>
                </a:rPr>
                <a:t> </a:t>
              </a:r>
            </a:p>
          </p:txBody>
        </p:sp>
      </p:grpSp>
    </p:spTree>
    <p:extLst>
      <p:ext uri="{BB962C8B-B14F-4D97-AF65-F5344CB8AC3E}">
        <p14:creationId xmlns:p14="http://schemas.microsoft.com/office/powerpoint/2010/main" val="2708257175"/>
      </p:ext>
    </p:extLst>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to 9"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97" name="Diapositiva de think-cell" r:id="rId6" imgW="384" imgH="385" progId="TCLayout.ActiveDocument.1">
                  <p:embed/>
                </p:oleObj>
              </mc:Choice>
              <mc:Fallback>
                <p:oleObj name="Diapositiva de think-cell" r:id="rId6" imgW="384" imgH="385"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defRPr/>
            </a:pPr>
            <a:r>
              <a:rPr lang="en-US" sz="4000" b="1" dirty="0" smtClean="0">
                <a:solidFill>
                  <a:prstClr val="black"/>
                </a:solidFill>
                <a:latin typeface="Calibri" panose="020F0502020204030204" pitchFamily="34" charset="0"/>
              </a:rPr>
              <a:t>Allot Probes and DPI</a:t>
            </a:r>
            <a:endParaRPr lang="en-US" sz="4000" b="1" dirty="0">
              <a:solidFill>
                <a:prstClr val="black"/>
              </a:solidFill>
              <a:latin typeface="Calibri" panose="020F0502020204030204" pitchFamily="34" charset="0"/>
            </a:endParaRPr>
          </a:p>
        </p:txBody>
      </p:sp>
      <p:sp>
        <p:nvSpPr>
          <p:cNvPr id="6" name="Text Box 2"/>
          <p:cNvSpPr txBox="1">
            <a:spLocks noChangeArrowheads="1"/>
          </p:cNvSpPr>
          <p:nvPr>
            <p:custDataLst>
              <p:tags r:id="rId3"/>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Arquitecture</a:t>
            </a:r>
            <a:endParaRPr lang="en-US" altLang="es-ES" sz="2400" b="1" dirty="0">
              <a:solidFill>
                <a:srgbClr val="A6A6A6"/>
              </a:solidFill>
              <a:latin typeface="Calibri" panose="020F0502020204030204" pitchFamily="34" charset="0"/>
            </a:endParaRPr>
          </a:p>
        </p:txBody>
      </p:sp>
      <p:sp>
        <p:nvSpPr>
          <p:cNvPr id="20"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Arquitecture</a:t>
            </a:r>
            <a:endParaRPr lang="en-US" sz="2400" b="1" dirty="0">
              <a:solidFill>
                <a:prstClr val="white"/>
              </a:solidFill>
              <a:latin typeface="Calibri" panose="020F0502020204030204" pitchFamily="34" charset="0"/>
            </a:endParaRPr>
          </a:p>
        </p:txBody>
      </p:sp>
      <p:sp>
        <p:nvSpPr>
          <p:cNvPr id="27" name="TextBox 26"/>
          <p:cNvSpPr txBox="1"/>
          <p:nvPr/>
        </p:nvSpPr>
        <p:spPr>
          <a:xfrm>
            <a:off x="1400250" y="1730395"/>
            <a:ext cx="21583500" cy="1569660"/>
          </a:xfrm>
          <a:prstGeom prst="rect">
            <a:avLst/>
          </a:prstGeom>
          <a:noFill/>
        </p:spPr>
        <p:txBody>
          <a:bodyPr wrap="square" rtlCol="0">
            <a:spAutoFit/>
          </a:bodyPr>
          <a:lstStyle/>
          <a:p>
            <a:r>
              <a:rPr lang="en-US" sz="3200" dirty="0">
                <a:solidFill>
                  <a:prstClr val="black"/>
                </a:solidFill>
                <a:latin typeface="Calibri" panose="020F0502020204030204" pitchFamily="34" charset="0"/>
              </a:rPr>
              <a:t>The SOC core solution will be developed in a high availability architecture using both logic and geographical redundancy to ensure hardware and processing systems continuity with minimum service interruption operating in a virtualized environment having its own DCN</a:t>
            </a:r>
          </a:p>
        </p:txBody>
      </p:sp>
      <p:grpSp>
        <p:nvGrpSpPr>
          <p:cNvPr id="47" name="Grupo 54">
            <a:extLst>
              <a:ext uri="{FF2B5EF4-FFF2-40B4-BE49-F238E27FC236}">
                <a16:creationId xmlns:a16="http://schemas.microsoft.com/office/drawing/2014/main" xmlns="" id="{0E0A8F26-873B-4BF2-95E4-2379DABE8C4A}"/>
              </a:ext>
            </a:extLst>
          </p:cNvPr>
          <p:cNvGrpSpPr/>
          <p:nvPr/>
        </p:nvGrpSpPr>
        <p:grpSpPr>
          <a:xfrm>
            <a:off x="781050" y="4757843"/>
            <a:ext cx="12325350" cy="6953510"/>
            <a:chOff x="214730" y="1522470"/>
            <a:chExt cx="11462179" cy="4498667"/>
          </a:xfrm>
        </p:grpSpPr>
        <p:sp>
          <p:nvSpPr>
            <p:cNvPr id="48" name="Rounded Rectangle 10">
              <a:extLst>
                <a:ext uri="{FF2B5EF4-FFF2-40B4-BE49-F238E27FC236}">
                  <a16:creationId xmlns:a16="http://schemas.microsoft.com/office/drawing/2014/main" xmlns="" id="{2BF3F5D1-9094-4A5E-89F6-7566BB88DD6A}"/>
                </a:ext>
              </a:extLst>
            </p:cNvPr>
            <p:cNvSpPr/>
            <p:nvPr/>
          </p:nvSpPr>
          <p:spPr>
            <a:xfrm>
              <a:off x="7076588" y="1747545"/>
              <a:ext cx="2228880" cy="4268448"/>
            </a:xfrm>
            <a:prstGeom prst="roundRect">
              <a:avLst/>
            </a:prstGeom>
            <a:solidFill>
              <a:schemeClr val="accent5">
                <a:lumMod val="60000"/>
                <a:lumOff val="40000"/>
              </a:schemeClr>
            </a:solidFill>
            <a:ln w="28575">
              <a:noFill/>
              <a:headEnd type="none"/>
              <a:tailEnd type="none"/>
            </a:ln>
            <a:effectLst>
              <a:softEdge rad="63500"/>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dirty="0">
                <a:solidFill>
                  <a:prstClr val="black"/>
                </a:solidFill>
                <a:latin typeface="Calibri" panose="020F0502020204030204" pitchFamily="34" charset="0"/>
                <a:cs typeface="Calibri" panose="020F0502020204030204" pitchFamily="34" charset="0"/>
              </a:endParaRPr>
            </a:p>
          </p:txBody>
        </p:sp>
        <p:sp>
          <p:nvSpPr>
            <p:cNvPr id="49" name="Rounded Rectangle 4">
              <a:extLst>
                <a:ext uri="{FF2B5EF4-FFF2-40B4-BE49-F238E27FC236}">
                  <a16:creationId xmlns:a16="http://schemas.microsoft.com/office/drawing/2014/main" xmlns="" id="{8B25429A-3F45-4DE7-992B-1BE6451B1939}"/>
                </a:ext>
              </a:extLst>
            </p:cNvPr>
            <p:cNvSpPr/>
            <p:nvPr/>
          </p:nvSpPr>
          <p:spPr>
            <a:xfrm>
              <a:off x="1967552" y="1752689"/>
              <a:ext cx="2223244" cy="4268448"/>
            </a:xfrm>
            <a:prstGeom prst="roundRect">
              <a:avLst/>
            </a:prstGeom>
            <a:solidFill>
              <a:schemeClr val="accent5">
                <a:lumMod val="20000"/>
                <a:lumOff val="80000"/>
              </a:schemeClr>
            </a:solidFill>
            <a:ln w="28575">
              <a:noFill/>
              <a:headEnd type="none"/>
              <a:tailEnd type="none"/>
            </a:ln>
            <a:effectLst>
              <a:softEdge rad="63500"/>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dirty="0">
                <a:solidFill>
                  <a:prstClr val="black"/>
                </a:solidFill>
                <a:latin typeface="Calibri" panose="020F0502020204030204" pitchFamily="34" charset="0"/>
                <a:cs typeface="Calibri" panose="020F0502020204030204" pitchFamily="34" charset="0"/>
              </a:endParaRPr>
            </a:p>
          </p:txBody>
        </p:sp>
        <p:sp>
          <p:nvSpPr>
            <p:cNvPr id="50" name="Rounded Rectangle 5">
              <a:extLst>
                <a:ext uri="{FF2B5EF4-FFF2-40B4-BE49-F238E27FC236}">
                  <a16:creationId xmlns:a16="http://schemas.microsoft.com/office/drawing/2014/main" xmlns="" id="{9057D81F-E92A-48CE-9B25-08E1A26CA0B7}"/>
                </a:ext>
              </a:extLst>
            </p:cNvPr>
            <p:cNvSpPr/>
            <p:nvPr/>
          </p:nvSpPr>
          <p:spPr>
            <a:xfrm>
              <a:off x="4686951" y="1752689"/>
              <a:ext cx="2171422" cy="4268448"/>
            </a:xfrm>
            <a:prstGeom prst="roundRect">
              <a:avLst/>
            </a:prstGeom>
            <a:solidFill>
              <a:schemeClr val="accent2">
                <a:lumMod val="20000"/>
                <a:lumOff val="80000"/>
              </a:schemeClr>
            </a:solidFill>
            <a:ln w="28575">
              <a:noFill/>
              <a:headEnd type="none"/>
              <a:tailEnd type="none"/>
            </a:ln>
            <a:effectLst>
              <a:softEdge rad="63500"/>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dirty="0">
                <a:solidFill>
                  <a:prstClr val="black"/>
                </a:solidFill>
                <a:latin typeface="Calibri" panose="020F0502020204030204" pitchFamily="34" charset="0"/>
                <a:cs typeface="Calibri" panose="020F0502020204030204" pitchFamily="34" charset="0"/>
              </a:endParaRPr>
            </a:p>
          </p:txBody>
        </p:sp>
        <p:sp>
          <p:nvSpPr>
            <p:cNvPr id="51" name="Oval 50">
              <a:extLst>
                <a:ext uri="{FF2B5EF4-FFF2-40B4-BE49-F238E27FC236}">
                  <a16:creationId xmlns:a16="http://schemas.microsoft.com/office/drawing/2014/main" xmlns="" id="{59A15DCB-0BDC-4819-ACE3-3195EE10181B}"/>
                </a:ext>
              </a:extLst>
            </p:cNvPr>
            <p:cNvSpPr/>
            <p:nvPr/>
          </p:nvSpPr>
          <p:spPr>
            <a:xfrm>
              <a:off x="7422141" y="2339252"/>
              <a:ext cx="1479027" cy="874482"/>
            </a:xfrm>
            <a:prstGeom prst="ellipse">
              <a:avLst/>
            </a:prstGeom>
            <a:solidFill>
              <a:schemeClr val="accent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en-US" sz="2000" b="1" dirty="0">
                <a:solidFill>
                  <a:srgbClr val="00377D"/>
                </a:solidFill>
                <a:latin typeface="Calibri" panose="020F0502020204030204" pitchFamily="34" charset="0"/>
                <a:cs typeface="Calibri" panose="020F0502020204030204" pitchFamily="34" charset="0"/>
              </a:endParaRPr>
            </a:p>
          </p:txBody>
        </p:sp>
        <p:grpSp>
          <p:nvGrpSpPr>
            <p:cNvPr id="52" name="Group 51">
              <a:extLst>
                <a:ext uri="{FF2B5EF4-FFF2-40B4-BE49-F238E27FC236}">
                  <a16:creationId xmlns:a16="http://schemas.microsoft.com/office/drawing/2014/main" xmlns="" id="{D64A76D8-7037-4AC6-AE14-75F5A31A2527}"/>
                </a:ext>
              </a:extLst>
            </p:cNvPr>
            <p:cNvGrpSpPr/>
            <p:nvPr/>
          </p:nvGrpSpPr>
          <p:grpSpPr>
            <a:xfrm>
              <a:off x="2425388" y="2207407"/>
              <a:ext cx="1528237" cy="636391"/>
              <a:chOff x="2380020" y="1908925"/>
              <a:chExt cx="1528237" cy="636391"/>
            </a:xfrm>
          </p:grpSpPr>
          <p:pic>
            <p:nvPicPr>
              <p:cNvPr id="126" name="Picture 125" descr="SMP or Collector_icon.jpg">
                <a:extLst>
                  <a:ext uri="{FF2B5EF4-FFF2-40B4-BE49-F238E27FC236}">
                    <a16:creationId xmlns:a16="http://schemas.microsoft.com/office/drawing/2014/main" xmlns="" id="{A6C5DECC-F264-40D8-BC9B-097D57D0A55A}"/>
                  </a:ext>
                </a:extLst>
              </p:cNvPr>
              <p:cNvPicPr>
                <a:picLocks noChangeAspect="1"/>
              </p:cNvPicPr>
              <p:nvPr/>
            </p:nvPicPr>
            <p:blipFill>
              <a:blip r:embed="rId8" cstate="print">
                <a:duotone>
                  <a:prstClr val="black"/>
                  <a:schemeClr val="tx2">
                    <a:tint val="45000"/>
                    <a:satMod val="400000"/>
                  </a:schemeClr>
                </a:duotone>
              </a:blip>
              <a:stretch>
                <a:fillRect/>
              </a:stretch>
            </p:blipFill>
            <p:spPr>
              <a:xfrm>
                <a:off x="2380020" y="2235165"/>
                <a:ext cx="1443773" cy="310151"/>
              </a:xfrm>
              <a:prstGeom prst="rect">
                <a:avLst/>
              </a:prstGeom>
              <a:ln>
                <a:noFill/>
              </a:ln>
              <a:effectLst>
                <a:softEdge rad="31750"/>
              </a:effectLst>
            </p:spPr>
          </p:pic>
          <p:sp>
            <p:nvSpPr>
              <p:cNvPr id="127" name="TextBox 126">
                <a:extLst>
                  <a:ext uri="{FF2B5EF4-FFF2-40B4-BE49-F238E27FC236}">
                    <a16:creationId xmlns:a16="http://schemas.microsoft.com/office/drawing/2014/main" xmlns="" id="{DC0445DD-0559-4A13-9392-0B3BEDAE4A77}"/>
                  </a:ext>
                </a:extLst>
              </p:cNvPr>
              <p:cNvSpPr txBox="1"/>
              <p:nvPr/>
            </p:nvSpPr>
            <p:spPr>
              <a:xfrm>
                <a:off x="2451098" y="1908925"/>
                <a:ext cx="1457159" cy="368670"/>
              </a:xfrm>
              <a:prstGeom prst="rect">
                <a:avLst/>
              </a:prstGeom>
              <a:noFill/>
            </p:spPr>
            <p:txBody>
              <a:bodyPr wrap="square" rtlCol="0" anchor="ctr" anchorCtr="0">
                <a:noAutofit/>
              </a:bodyPr>
              <a:lstStyle/>
              <a:p>
                <a:pPr algn="ctr"/>
                <a:r>
                  <a:rPr lang="en-US" b="1" dirty="0">
                    <a:solidFill>
                      <a:prstClr val="black"/>
                    </a:solidFill>
                    <a:latin typeface="Calibri" panose="020F0502020204030204" pitchFamily="34" charset="0"/>
                    <a:cs typeface="Calibri" panose="020F0502020204030204" pitchFamily="34" charset="0"/>
                  </a:rPr>
                  <a:t>SMP Server</a:t>
                </a:r>
              </a:p>
            </p:txBody>
          </p:sp>
        </p:grpSp>
        <p:pic>
          <p:nvPicPr>
            <p:cNvPr id="53" name="Picture 52">
              <a:extLst>
                <a:ext uri="{FF2B5EF4-FFF2-40B4-BE49-F238E27FC236}">
                  <a16:creationId xmlns:a16="http://schemas.microsoft.com/office/drawing/2014/main" xmlns="" id="{DD011DF9-9CE2-47AD-83F9-657F4B4C3E6F}"/>
                </a:ext>
              </a:extLst>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1404" b="100000" l="0" r="97771">
                          <a14:foregroundMark x1="79936" y1="66667" x2="79936" y2="66667"/>
                          <a14:foregroundMark x1="79936" y1="66667" x2="79936" y2="66667"/>
                        </a14:backgroundRemoval>
                      </a14:imgEffect>
                    </a14:imgLayer>
                  </a14:imgProps>
                </a:ext>
                <a:ext uri="{28A0092B-C50C-407E-A947-70E740481C1C}">
                  <a14:useLocalDpi xmlns:a14="http://schemas.microsoft.com/office/drawing/2010/main" val="0"/>
                </a:ext>
              </a:extLst>
            </a:blip>
            <a:stretch>
              <a:fillRect/>
            </a:stretch>
          </p:blipFill>
          <p:spPr>
            <a:xfrm rot="600733">
              <a:off x="7601823" y="2320844"/>
              <a:ext cx="1004025" cy="911297"/>
            </a:xfrm>
            <a:prstGeom prst="rect">
              <a:avLst/>
            </a:prstGeom>
          </p:spPr>
        </p:pic>
        <p:sp>
          <p:nvSpPr>
            <p:cNvPr id="54" name="AutoShape 18">
              <a:extLst>
                <a:ext uri="{FF2B5EF4-FFF2-40B4-BE49-F238E27FC236}">
                  <a16:creationId xmlns:a16="http://schemas.microsoft.com/office/drawing/2014/main" xmlns="" id="{6DE34CF4-018D-4126-9402-CE0C7ADB8507}"/>
                </a:ext>
              </a:extLst>
            </p:cNvPr>
            <p:cNvSpPr>
              <a:spLocks noChangeArrowheads="1"/>
            </p:cNvSpPr>
            <p:nvPr/>
          </p:nvSpPr>
          <p:spPr bwMode="auto">
            <a:xfrm>
              <a:off x="4837600" y="1529152"/>
              <a:ext cx="1711122" cy="384274"/>
            </a:xfrm>
            <a:prstGeom prst="flowChartAlternateProcess">
              <a:avLst/>
            </a:prstGeom>
            <a:solidFill>
              <a:schemeClr val="accent2"/>
            </a:solidFill>
            <a:ln w="28575" algn="ctr">
              <a:noFill/>
              <a:miter lim="800000"/>
              <a:headEnd/>
              <a:tailEnd/>
            </a:ln>
            <a:effectLst/>
          </p:spPr>
          <p:txBody>
            <a:bodyPr anchor="ctr"/>
            <a:lstStyle/>
            <a:p>
              <a:pPr algn="ctr"/>
              <a:r>
                <a:rPr lang="en-US" sz="2000" b="1" dirty="0">
                  <a:solidFill>
                    <a:prstClr val="white"/>
                  </a:solidFill>
                  <a:latin typeface="Calibri" panose="020F0502020204030204" pitchFamily="34" charset="0"/>
                  <a:cs typeface="Calibri" panose="020F0502020204030204" pitchFamily="34" charset="0"/>
                </a:rPr>
                <a:t>Data Mediator</a:t>
              </a:r>
            </a:p>
          </p:txBody>
        </p:sp>
        <p:sp>
          <p:nvSpPr>
            <p:cNvPr id="55" name="Line 103">
              <a:extLst>
                <a:ext uri="{FF2B5EF4-FFF2-40B4-BE49-F238E27FC236}">
                  <a16:creationId xmlns:a16="http://schemas.microsoft.com/office/drawing/2014/main" xmlns="" id="{ED7CF902-CBCC-4C3B-8790-7465E3B4FA0B}"/>
                </a:ext>
              </a:extLst>
            </p:cNvPr>
            <p:cNvSpPr>
              <a:spLocks noChangeShapeType="1"/>
            </p:cNvSpPr>
            <p:nvPr/>
          </p:nvSpPr>
          <p:spPr bwMode="auto">
            <a:xfrm flipH="1">
              <a:off x="6480611" y="2706179"/>
              <a:ext cx="905628" cy="666"/>
            </a:xfrm>
            <a:prstGeom prst="line">
              <a:avLst/>
            </a:prstGeom>
            <a:noFill/>
            <a:ln w="63500" cap="flat">
              <a:solidFill>
                <a:schemeClr val="tx1"/>
              </a:solidFill>
              <a:round/>
              <a:headEnd type="stealth"/>
              <a:tailEnd type="none" w="med" len="med"/>
            </a:ln>
          </p:spPr>
          <p:txBody>
            <a:bodyPr/>
            <a:lstStyle/>
            <a:p>
              <a:endParaRPr lang="en-US" dirty="0">
                <a:solidFill>
                  <a:prstClr val="black"/>
                </a:solidFill>
                <a:latin typeface="Calibri" panose="020F0502020204030204" pitchFamily="34" charset="0"/>
                <a:cs typeface="Calibri" panose="020F0502020204030204" pitchFamily="34" charset="0"/>
              </a:endParaRPr>
            </a:p>
          </p:txBody>
        </p:sp>
        <p:pic>
          <p:nvPicPr>
            <p:cNvPr id="56" name="Picture 55" descr="SMP or Collector_icon.jpg">
              <a:extLst>
                <a:ext uri="{FF2B5EF4-FFF2-40B4-BE49-F238E27FC236}">
                  <a16:creationId xmlns:a16="http://schemas.microsoft.com/office/drawing/2014/main" xmlns="" id="{A2D00FC2-CB3C-4E77-B609-61F01DE1939D}"/>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saturation sat="400000"/>
                      </a14:imgEffect>
                    </a14:imgLayer>
                  </a14:imgProps>
                </a:ext>
              </a:extLst>
            </a:blip>
            <a:srcRect t="-1" r="22701" b="23622"/>
            <a:stretch/>
          </p:blipFill>
          <p:spPr>
            <a:xfrm flipH="1">
              <a:off x="4892575" y="2563381"/>
              <a:ext cx="1588036" cy="286928"/>
            </a:xfrm>
            <a:prstGeom prst="rect">
              <a:avLst/>
            </a:prstGeom>
            <a:ln>
              <a:noFill/>
            </a:ln>
            <a:effectLst>
              <a:softEdge rad="12700"/>
            </a:effectLst>
            <a:scene3d>
              <a:camera prst="perspectiveLeft"/>
              <a:lightRig rig="threePt" dir="t"/>
            </a:scene3d>
          </p:spPr>
        </p:pic>
        <p:sp>
          <p:nvSpPr>
            <p:cNvPr id="57" name="AutoShape 18">
              <a:extLst>
                <a:ext uri="{FF2B5EF4-FFF2-40B4-BE49-F238E27FC236}">
                  <a16:creationId xmlns:a16="http://schemas.microsoft.com/office/drawing/2014/main" xmlns="" id="{B4491605-49C1-4781-BEA0-A5E6999E30C4}"/>
                </a:ext>
              </a:extLst>
            </p:cNvPr>
            <p:cNvSpPr>
              <a:spLocks noChangeArrowheads="1"/>
            </p:cNvSpPr>
            <p:nvPr/>
          </p:nvSpPr>
          <p:spPr bwMode="auto">
            <a:xfrm>
              <a:off x="2243833" y="1529152"/>
              <a:ext cx="1623182" cy="384274"/>
            </a:xfrm>
            <a:prstGeom prst="flowChartAlternateProcess">
              <a:avLst/>
            </a:prstGeom>
            <a:solidFill>
              <a:schemeClr val="accent2"/>
            </a:solidFill>
            <a:ln w="28575" algn="ctr">
              <a:noFill/>
              <a:miter lim="800000"/>
              <a:headEnd/>
              <a:tailEnd/>
            </a:ln>
            <a:effectLst/>
          </p:spPr>
          <p:txBody>
            <a:bodyPr anchor="ctr"/>
            <a:lstStyle/>
            <a:p>
              <a:pPr algn="ctr">
                <a:defRPr/>
              </a:pPr>
              <a:r>
                <a:rPr lang="en-US" b="1" dirty="0">
                  <a:solidFill>
                    <a:prstClr val="white"/>
                  </a:solidFill>
                  <a:latin typeface="Calibri" panose="020F0502020204030204" pitchFamily="34" charset="0"/>
                  <a:cs typeface="Calibri" panose="020F0502020204030204" pitchFamily="34" charset="0"/>
                </a:rPr>
                <a:t>Data Source</a:t>
              </a:r>
            </a:p>
          </p:txBody>
        </p:sp>
        <p:grpSp>
          <p:nvGrpSpPr>
            <p:cNvPr id="58" name="Group 57">
              <a:extLst>
                <a:ext uri="{FF2B5EF4-FFF2-40B4-BE49-F238E27FC236}">
                  <a16:creationId xmlns:a16="http://schemas.microsoft.com/office/drawing/2014/main" xmlns="" id="{A7FEFFC3-13AA-4107-83DD-048C714EB45C}"/>
                </a:ext>
              </a:extLst>
            </p:cNvPr>
            <p:cNvGrpSpPr/>
            <p:nvPr/>
          </p:nvGrpSpPr>
          <p:grpSpPr>
            <a:xfrm>
              <a:off x="3424913" y="2640517"/>
              <a:ext cx="546345" cy="394155"/>
              <a:chOff x="4020847" y="2015278"/>
              <a:chExt cx="700962" cy="727922"/>
            </a:xfrm>
          </p:grpSpPr>
          <p:pic>
            <p:nvPicPr>
              <p:cNvPr id="124" name="Picture 123" descr="Storage-Database.png">
                <a:extLst>
                  <a:ext uri="{FF2B5EF4-FFF2-40B4-BE49-F238E27FC236}">
                    <a16:creationId xmlns:a16="http://schemas.microsoft.com/office/drawing/2014/main" xmlns="" id="{BCC6435E-2417-4DC0-A8B0-4B57B933038E}"/>
                  </a:ext>
                </a:extLst>
              </p:cNvPr>
              <p:cNvPicPr>
                <a:picLocks noChangeAspect="1"/>
              </p:cNvPicPr>
              <p:nvPr/>
            </p:nvPicPr>
            <p:blipFill>
              <a:blip r:embed="rId13" cstate="print">
                <a:duotone>
                  <a:schemeClr val="accent1">
                    <a:shade val="45000"/>
                    <a:satMod val="135000"/>
                  </a:schemeClr>
                  <a:prstClr val="white"/>
                </a:duotone>
              </a:blip>
              <a:stretch>
                <a:fillRect/>
              </a:stretch>
            </p:blipFill>
            <p:spPr>
              <a:xfrm>
                <a:off x="4020847" y="2015278"/>
                <a:ext cx="700962" cy="727922"/>
              </a:xfrm>
              <a:prstGeom prst="rect">
                <a:avLst/>
              </a:prstGeom>
            </p:spPr>
          </p:pic>
          <p:sp>
            <p:nvSpPr>
              <p:cNvPr id="125" name="TextBox 124">
                <a:extLst>
                  <a:ext uri="{FF2B5EF4-FFF2-40B4-BE49-F238E27FC236}">
                    <a16:creationId xmlns:a16="http://schemas.microsoft.com/office/drawing/2014/main" xmlns="" id="{4E9B3083-349C-4AAD-B8B3-1F082D1D8FF1}"/>
                  </a:ext>
                </a:extLst>
              </p:cNvPr>
              <p:cNvSpPr txBox="1"/>
              <p:nvPr/>
            </p:nvSpPr>
            <p:spPr>
              <a:xfrm>
                <a:off x="4085912" y="2308028"/>
                <a:ext cx="620482" cy="275800"/>
              </a:xfrm>
              <a:prstGeom prst="rect">
                <a:avLst/>
              </a:prstGeom>
              <a:noFill/>
              <a:ln>
                <a:noFill/>
              </a:ln>
            </p:spPr>
            <p:txBody>
              <a:bodyPr wrap="square" rtlCol="0">
                <a:spAutoFit/>
              </a:bodyPr>
              <a:lstStyle/>
              <a:p>
                <a:pPr>
                  <a:spcBef>
                    <a:spcPts val="1800"/>
                  </a:spcBef>
                </a:pPr>
                <a:r>
                  <a:rPr lang="en-US" sz="900" b="1" dirty="0">
                    <a:solidFill>
                      <a:prstClr val="white"/>
                    </a:solidFill>
                    <a:latin typeface="Calibri" panose="020F0502020204030204" pitchFamily="34" charset="0"/>
                    <a:cs typeface="Calibri" panose="020F0502020204030204" pitchFamily="34" charset="0"/>
                  </a:rPr>
                  <a:t>CMDR</a:t>
                </a:r>
              </a:p>
            </p:txBody>
          </p:sp>
        </p:grpSp>
        <p:sp>
          <p:nvSpPr>
            <p:cNvPr id="59" name="AutoShape 18">
              <a:extLst>
                <a:ext uri="{FF2B5EF4-FFF2-40B4-BE49-F238E27FC236}">
                  <a16:creationId xmlns:a16="http://schemas.microsoft.com/office/drawing/2014/main" xmlns="" id="{9AB1D2BB-6474-4C20-8396-94F2C45E52DA}"/>
                </a:ext>
              </a:extLst>
            </p:cNvPr>
            <p:cNvSpPr>
              <a:spLocks noChangeArrowheads="1"/>
            </p:cNvSpPr>
            <p:nvPr/>
          </p:nvSpPr>
          <p:spPr bwMode="auto">
            <a:xfrm>
              <a:off x="7253222" y="1550907"/>
              <a:ext cx="1711122" cy="384274"/>
            </a:xfrm>
            <a:prstGeom prst="flowChartAlternateProcess">
              <a:avLst/>
            </a:prstGeom>
            <a:solidFill>
              <a:schemeClr val="accent2"/>
            </a:solidFill>
            <a:ln w="28575" algn="ctr">
              <a:noFill/>
              <a:miter lim="800000"/>
              <a:headEnd/>
              <a:tailEnd/>
            </a:ln>
            <a:effectLst/>
          </p:spPr>
          <p:txBody>
            <a:bodyPr anchor="ctr"/>
            <a:lstStyle/>
            <a:p>
              <a:pPr algn="ctr"/>
              <a:r>
                <a:rPr lang="en-US" sz="2000" b="1" dirty="0">
                  <a:solidFill>
                    <a:prstClr val="white"/>
                  </a:solidFill>
                  <a:latin typeface="Calibri" panose="020F0502020204030204" pitchFamily="34" charset="0"/>
                  <a:cs typeface="Calibri" panose="020F0502020204030204" pitchFamily="34" charset="0"/>
                </a:rPr>
                <a:t>Devo Systems</a:t>
              </a:r>
            </a:p>
          </p:txBody>
        </p:sp>
        <p:cxnSp>
          <p:nvCxnSpPr>
            <p:cNvPr id="60" name="Curved Connector 77">
              <a:extLst>
                <a:ext uri="{FF2B5EF4-FFF2-40B4-BE49-F238E27FC236}">
                  <a16:creationId xmlns:a16="http://schemas.microsoft.com/office/drawing/2014/main" xmlns="" id="{FAC45494-04AE-4C50-89F4-0BC9FAC70B17}"/>
                </a:ext>
              </a:extLst>
            </p:cNvPr>
            <p:cNvCxnSpPr>
              <a:cxnSpLocks/>
              <a:stCxn id="125" idx="3"/>
              <a:endCxn id="56" idx="3"/>
            </p:cNvCxnSpPr>
            <p:nvPr/>
          </p:nvCxnSpPr>
          <p:spPr>
            <a:xfrm flipV="1">
              <a:off x="3959243" y="2706845"/>
              <a:ext cx="933332" cy="166860"/>
            </a:xfrm>
            <a:prstGeom prst="curvedConnector3">
              <a:avLst>
                <a:gd name="adj1" fmla="val 50000"/>
              </a:avLst>
            </a:prstGeom>
            <a:ln w="15875" cmpd="sng">
              <a:solidFill>
                <a:schemeClr val="tx1"/>
              </a:solidFill>
              <a:prstDash val="solid"/>
              <a:headEnd type="none"/>
              <a:tailEnd type="arrow"/>
            </a:ln>
          </p:spPr>
          <p:style>
            <a:lnRef idx="3">
              <a:schemeClr val="dk1"/>
            </a:lnRef>
            <a:fillRef idx="0">
              <a:schemeClr val="dk1"/>
            </a:fillRef>
            <a:effectRef idx="2">
              <a:schemeClr val="dk1"/>
            </a:effectRef>
            <a:fontRef idx="minor">
              <a:schemeClr val="tx1"/>
            </a:fontRef>
          </p:style>
        </p:cxnSp>
        <p:sp>
          <p:nvSpPr>
            <p:cNvPr id="61" name="Rounded Rectangle 10">
              <a:extLst>
                <a:ext uri="{FF2B5EF4-FFF2-40B4-BE49-F238E27FC236}">
                  <a16:creationId xmlns:a16="http://schemas.microsoft.com/office/drawing/2014/main" xmlns="" id="{2CE15AA3-AA35-4F04-9FA7-27DADEABA66E}"/>
                </a:ext>
              </a:extLst>
            </p:cNvPr>
            <p:cNvSpPr/>
            <p:nvPr/>
          </p:nvSpPr>
          <p:spPr>
            <a:xfrm>
              <a:off x="9448029" y="1719108"/>
              <a:ext cx="2228880" cy="4268448"/>
            </a:xfrm>
            <a:prstGeom prst="roundRect">
              <a:avLst/>
            </a:prstGeom>
            <a:solidFill>
              <a:srgbClr val="F4787E"/>
            </a:solidFill>
            <a:ln w="28575">
              <a:noFill/>
              <a:headEnd type="none"/>
              <a:tailEnd type="none"/>
            </a:ln>
            <a:effectLst>
              <a:softEdge rad="63500"/>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dirty="0">
                <a:solidFill>
                  <a:prstClr val="black"/>
                </a:solidFill>
                <a:latin typeface="Calibri" panose="020F0502020204030204" pitchFamily="34" charset="0"/>
                <a:cs typeface="Calibri" panose="020F0502020204030204" pitchFamily="34" charset="0"/>
              </a:endParaRPr>
            </a:p>
          </p:txBody>
        </p:sp>
        <p:sp>
          <p:nvSpPr>
            <p:cNvPr id="62" name="AutoShape 18">
              <a:extLst>
                <a:ext uri="{FF2B5EF4-FFF2-40B4-BE49-F238E27FC236}">
                  <a16:creationId xmlns:a16="http://schemas.microsoft.com/office/drawing/2014/main" xmlns="" id="{CC862600-07A1-42FE-8452-D54552BA53CD}"/>
                </a:ext>
              </a:extLst>
            </p:cNvPr>
            <p:cNvSpPr>
              <a:spLocks noChangeArrowheads="1"/>
            </p:cNvSpPr>
            <p:nvPr/>
          </p:nvSpPr>
          <p:spPr bwMode="auto">
            <a:xfrm>
              <a:off x="9624663" y="1522470"/>
              <a:ext cx="1711122" cy="384274"/>
            </a:xfrm>
            <a:prstGeom prst="flowChartAlternateProcess">
              <a:avLst/>
            </a:prstGeom>
            <a:solidFill>
              <a:srgbClr val="FF0000"/>
            </a:solidFill>
            <a:ln w="28575" algn="ctr">
              <a:noFill/>
              <a:miter lim="800000"/>
              <a:headEnd/>
              <a:tailEnd/>
            </a:ln>
            <a:effectLst/>
          </p:spPr>
          <p:txBody>
            <a:bodyPr anchor="ctr"/>
            <a:lstStyle/>
            <a:p>
              <a:pPr algn="ctr"/>
              <a:r>
                <a:rPr lang="en-US" sz="2000" b="1" dirty="0">
                  <a:solidFill>
                    <a:prstClr val="black"/>
                  </a:solidFill>
                  <a:latin typeface="Calibri" panose="020F0502020204030204" pitchFamily="34" charset="0"/>
                  <a:cs typeface="Calibri" panose="020F0502020204030204" pitchFamily="34" charset="0"/>
                </a:rPr>
                <a:t>Telefonica</a:t>
              </a:r>
            </a:p>
          </p:txBody>
        </p:sp>
        <p:sp>
          <p:nvSpPr>
            <p:cNvPr id="63" name="Oval 11">
              <a:extLst>
                <a:ext uri="{FF2B5EF4-FFF2-40B4-BE49-F238E27FC236}">
                  <a16:creationId xmlns:a16="http://schemas.microsoft.com/office/drawing/2014/main" xmlns="" id="{EC4452F0-70AD-4AB8-A63C-EDF83F9BE06B}"/>
                </a:ext>
              </a:extLst>
            </p:cNvPr>
            <p:cNvSpPr/>
            <p:nvPr/>
          </p:nvSpPr>
          <p:spPr>
            <a:xfrm>
              <a:off x="9793933" y="2527629"/>
              <a:ext cx="1537254" cy="602852"/>
            </a:xfrm>
            <a:prstGeom prst="ellipse">
              <a:avLst/>
            </a:prstGeom>
            <a:solidFill>
              <a:schemeClr val="accent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2000" b="1" dirty="0" smtClean="0">
                  <a:solidFill>
                    <a:srgbClr val="00377D"/>
                  </a:solidFill>
                  <a:latin typeface="Calibri" panose="020F0502020204030204" pitchFamily="34" charset="0"/>
                  <a:cs typeface="Calibri" panose="020F0502020204030204" pitchFamily="34" charset="0"/>
                </a:rPr>
                <a:t> CEM</a:t>
              </a:r>
              <a:endParaRPr lang="en-US" sz="2000" b="1" dirty="0">
                <a:solidFill>
                  <a:srgbClr val="00377D"/>
                </a:solidFill>
                <a:latin typeface="Calibri" panose="020F0502020204030204" pitchFamily="34" charset="0"/>
                <a:cs typeface="Calibri" panose="020F0502020204030204" pitchFamily="34" charset="0"/>
              </a:endParaRPr>
            </a:p>
          </p:txBody>
        </p:sp>
        <p:sp>
          <p:nvSpPr>
            <p:cNvPr id="64" name="Line 103">
              <a:extLst>
                <a:ext uri="{FF2B5EF4-FFF2-40B4-BE49-F238E27FC236}">
                  <a16:creationId xmlns:a16="http://schemas.microsoft.com/office/drawing/2014/main" xmlns="" id="{7F62DA85-8A13-4200-8C68-9FC45DC16651}"/>
                </a:ext>
              </a:extLst>
            </p:cNvPr>
            <p:cNvSpPr>
              <a:spLocks noChangeShapeType="1"/>
            </p:cNvSpPr>
            <p:nvPr/>
          </p:nvSpPr>
          <p:spPr bwMode="auto">
            <a:xfrm flipH="1">
              <a:off x="8917694" y="2809982"/>
              <a:ext cx="905628" cy="666"/>
            </a:xfrm>
            <a:prstGeom prst="line">
              <a:avLst/>
            </a:prstGeom>
            <a:noFill/>
            <a:ln w="63500" cap="flat">
              <a:solidFill>
                <a:schemeClr val="tx1"/>
              </a:solidFill>
              <a:round/>
              <a:headEnd type="stealth"/>
              <a:tailEnd type="none" w="med" len="med"/>
            </a:ln>
          </p:spPr>
          <p:txBody>
            <a:bodyPr/>
            <a:lstStyle/>
            <a:p>
              <a:endParaRPr lang="en-US" dirty="0">
                <a:solidFill>
                  <a:prstClr val="black"/>
                </a:solidFill>
                <a:latin typeface="Calibri" panose="020F0502020204030204" pitchFamily="34" charset="0"/>
                <a:cs typeface="Calibri" panose="020F0502020204030204" pitchFamily="34" charset="0"/>
              </a:endParaRPr>
            </a:p>
          </p:txBody>
        </p:sp>
        <p:grpSp>
          <p:nvGrpSpPr>
            <p:cNvPr id="65" name="Group 6">
              <a:extLst>
                <a:ext uri="{FF2B5EF4-FFF2-40B4-BE49-F238E27FC236}">
                  <a16:creationId xmlns:a16="http://schemas.microsoft.com/office/drawing/2014/main" xmlns="" id="{DF7ECB55-72DA-4E7F-B368-165EF0E7228B}"/>
                </a:ext>
              </a:extLst>
            </p:cNvPr>
            <p:cNvGrpSpPr>
              <a:grpSpLocks/>
            </p:cNvGrpSpPr>
            <p:nvPr/>
          </p:nvGrpSpPr>
          <p:grpSpPr bwMode="auto">
            <a:xfrm>
              <a:off x="9907321" y="4564158"/>
              <a:ext cx="1389063" cy="1004888"/>
              <a:chOff x="4596" y="2896"/>
              <a:chExt cx="875" cy="633"/>
            </a:xfrm>
          </p:grpSpPr>
          <p:pic>
            <p:nvPicPr>
              <p:cNvPr id="122" name="Picture 7" descr="cloud">
                <a:extLst>
                  <a:ext uri="{FF2B5EF4-FFF2-40B4-BE49-F238E27FC236}">
                    <a16:creationId xmlns:a16="http://schemas.microsoft.com/office/drawing/2014/main" xmlns="" id="{08080C51-6E4F-442D-890D-1AC848FBDE12}"/>
                  </a:ext>
                </a:extLst>
              </p:cNvPr>
              <p:cNvPicPr>
                <a:picLocks noChangeAspect="1" noChangeArrowheads="1"/>
              </p:cNvPicPr>
              <p:nvPr/>
            </p:nvPicPr>
            <p:blipFill>
              <a:blip r:embed="rId14" cstate="print">
                <a:extLst>
                  <a:ext uri="{BEBA8EAE-BF5A-486C-A8C5-ECC9F3942E4B}">
                    <a14:imgProps xmlns:a14="http://schemas.microsoft.com/office/drawing/2010/main">
                      <a14:imgLayer r:embed="rId15">
                        <a14:imgEffect>
                          <a14:colorTemperature colorTemp="4700"/>
                        </a14:imgEffect>
                      </a14:imgLayer>
                    </a14:imgProps>
                  </a:ext>
                </a:extLst>
              </a:blip>
              <a:srcRect/>
              <a:stretch>
                <a:fillRect/>
              </a:stretch>
            </p:blipFill>
            <p:spPr bwMode="auto">
              <a:xfrm>
                <a:off x="4596" y="2896"/>
                <a:ext cx="875" cy="633"/>
              </a:xfrm>
              <a:prstGeom prst="rect">
                <a:avLst/>
              </a:prstGeom>
              <a:noFill/>
              <a:ln w="9525">
                <a:noFill/>
                <a:miter lim="800000"/>
                <a:headEnd/>
                <a:tailEnd/>
              </a:ln>
            </p:spPr>
          </p:pic>
          <p:sp>
            <p:nvSpPr>
              <p:cNvPr id="123" name="Text Box 8">
                <a:extLst>
                  <a:ext uri="{FF2B5EF4-FFF2-40B4-BE49-F238E27FC236}">
                    <a16:creationId xmlns:a16="http://schemas.microsoft.com/office/drawing/2014/main" xmlns="" id="{698003BD-37D7-4156-91EA-53400D98EBC2}"/>
                  </a:ext>
                </a:extLst>
              </p:cNvPr>
              <p:cNvSpPr txBox="1">
                <a:spLocks noChangeArrowheads="1"/>
              </p:cNvSpPr>
              <p:nvPr/>
            </p:nvSpPr>
            <p:spPr bwMode="auto">
              <a:xfrm>
                <a:off x="4744" y="3111"/>
                <a:ext cx="415" cy="132"/>
              </a:xfrm>
              <a:prstGeom prst="rect">
                <a:avLst/>
              </a:prstGeom>
              <a:noFill/>
              <a:ln w="9525">
                <a:noFill/>
                <a:miter lim="800000"/>
                <a:headEnd/>
                <a:tailEnd/>
              </a:ln>
            </p:spPr>
            <p:txBody>
              <a:bodyPr wrap="none">
                <a:spAutoFit/>
              </a:bodyPr>
              <a:ls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spcBef>
                    <a:spcPct val="0"/>
                  </a:spcBef>
                </a:pPr>
                <a:r>
                  <a:rPr lang="en-US" sz="1500" b="1" dirty="0">
                    <a:solidFill>
                      <a:prstClr val="white"/>
                    </a:solidFill>
                    <a:latin typeface="Calibri" panose="020F0502020204030204" pitchFamily="34" charset="0"/>
                    <a:cs typeface="Calibri" panose="020F0502020204030204" pitchFamily="34" charset="0"/>
                  </a:rPr>
                  <a:t>WWW</a:t>
                </a:r>
              </a:p>
            </p:txBody>
          </p:sp>
        </p:grpSp>
        <p:grpSp>
          <p:nvGrpSpPr>
            <p:cNvPr id="66" name="Group 65">
              <a:extLst>
                <a:ext uri="{FF2B5EF4-FFF2-40B4-BE49-F238E27FC236}">
                  <a16:creationId xmlns:a16="http://schemas.microsoft.com/office/drawing/2014/main" xmlns="" id="{3E348FA4-E626-4637-B8A3-EEDEB58B50DC}"/>
                </a:ext>
              </a:extLst>
            </p:cNvPr>
            <p:cNvGrpSpPr/>
            <p:nvPr/>
          </p:nvGrpSpPr>
          <p:grpSpPr>
            <a:xfrm>
              <a:off x="3133544" y="5406075"/>
              <a:ext cx="496382" cy="435851"/>
              <a:chOff x="4866988" y="5276801"/>
              <a:chExt cx="806931" cy="771525"/>
            </a:xfrm>
          </p:grpSpPr>
          <p:pic>
            <p:nvPicPr>
              <p:cNvPr id="120" name="Picture 119" descr="Storage-Database.png">
                <a:extLst>
                  <a:ext uri="{FF2B5EF4-FFF2-40B4-BE49-F238E27FC236}">
                    <a16:creationId xmlns:a16="http://schemas.microsoft.com/office/drawing/2014/main" xmlns="" id="{A54FBFD2-E3A8-4B77-8CD5-50A421EA28FA}"/>
                  </a:ext>
                </a:extLst>
              </p:cNvPr>
              <p:cNvPicPr>
                <a:picLocks noChangeAspect="1"/>
              </p:cNvPicPr>
              <p:nvPr/>
            </p:nvPicPr>
            <p:blipFill>
              <a:blip r:embed="rId13" cstate="print">
                <a:duotone>
                  <a:schemeClr val="accent1">
                    <a:shade val="45000"/>
                    <a:satMod val="135000"/>
                  </a:schemeClr>
                  <a:prstClr val="white"/>
                </a:duotone>
              </a:blip>
              <a:stretch>
                <a:fillRect/>
              </a:stretch>
            </p:blipFill>
            <p:spPr>
              <a:xfrm>
                <a:off x="4866988" y="5276801"/>
                <a:ext cx="742950" cy="771525"/>
              </a:xfrm>
              <a:prstGeom prst="rect">
                <a:avLst/>
              </a:prstGeom>
            </p:spPr>
          </p:pic>
          <p:sp>
            <p:nvSpPr>
              <p:cNvPr id="121" name="TextBox 120">
                <a:extLst>
                  <a:ext uri="{FF2B5EF4-FFF2-40B4-BE49-F238E27FC236}">
                    <a16:creationId xmlns:a16="http://schemas.microsoft.com/office/drawing/2014/main" xmlns="" id="{97AE4868-8401-4BFB-83F5-0EC49F60EC96}"/>
                  </a:ext>
                </a:extLst>
              </p:cNvPr>
              <p:cNvSpPr txBox="1"/>
              <p:nvPr/>
            </p:nvSpPr>
            <p:spPr>
              <a:xfrm>
                <a:off x="4897709" y="5657772"/>
                <a:ext cx="776210" cy="252606"/>
              </a:xfrm>
              <a:prstGeom prst="rect">
                <a:avLst/>
              </a:prstGeom>
              <a:noFill/>
              <a:ln>
                <a:noFill/>
              </a:ln>
            </p:spPr>
            <p:txBody>
              <a:bodyPr wrap="square" rtlCol="0" anchor="ctr">
                <a:spAutoFit/>
              </a:bodyPr>
              <a:lstStyle/>
              <a:p>
                <a:pPr algn="ctr">
                  <a:lnSpc>
                    <a:spcPts val="1000"/>
                  </a:lnSpc>
                </a:pPr>
                <a:r>
                  <a:rPr lang="en-US" sz="900" b="1" dirty="0">
                    <a:solidFill>
                      <a:prstClr val="white"/>
                    </a:solidFill>
                    <a:latin typeface="Calibri" panose="020F0502020204030204" pitchFamily="34" charset="0"/>
                    <a:cs typeface="Calibri" panose="020F0502020204030204" pitchFamily="34" charset="0"/>
                  </a:rPr>
                  <a:t>CONV</a:t>
                </a:r>
              </a:p>
            </p:txBody>
          </p:sp>
        </p:grpSp>
        <p:grpSp>
          <p:nvGrpSpPr>
            <p:cNvPr id="67" name="Group 66">
              <a:extLst>
                <a:ext uri="{FF2B5EF4-FFF2-40B4-BE49-F238E27FC236}">
                  <a16:creationId xmlns:a16="http://schemas.microsoft.com/office/drawing/2014/main" xmlns="" id="{8D5587FF-122C-43FC-8793-21047EF966DE}"/>
                </a:ext>
              </a:extLst>
            </p:cNvPr>
            <p:cNvGrpSpPr/>
            <p:nvPr/>
          </p:nvGrpSpPr>
          <p:grpSpPr>
            <a:xfrm>
              <a:off x="3590201" y="5333731"/>
              <a:ext cx="496380" cy="435851"/>
              <a:chOff x="4866991" y="5293664"/>
              <a:chExt cx="806928" cy="771525"/>
            </a:xfrm>
          </p:grpSpPr>
          <p:pic>
            <p:nvPicPr>
              <p:cNvPr id="118" name="Picture 117" descr="Storage-Database.png">
                <a:extLst>
                  <a:ext uri="{FF2B5EF4-FFF2-40B4-BE49-F238E27FC236}">
                    <a16:creationId xmlns:a16="http://schemas.microsoft.com/office/drawing/2014/main" xmlns="" id="{4C0CC593-8892-43B4-B80A-4B2C2FB6E691}"/>
                  </a:ext>
                </a:extLst>
              </p:cNvPr>
              <p:cNvPicPr>
                <a:picLocks noChangeAspect="1"/>
              </p:cNvPicPr>
              <p:nvPr/>
            </p:nvPicPr>
            <p:blipFill>
              <a:blip r:embed="rId13" cstate="print">
                <a:duotone>
                  <a:schemeClr val="accent1">
                    <a:shade val="45000"/>
                    <a:satMod val="135000"/>
                  </a:schemeClr>
                  <a:prstClr val="white"/>
                </a:duotone>
              </a:blip>
              <a:stretch>
                <a:fillRect/>
              </a:stretch>
            </p:blipFill>
            <p:spPr>
              <a:xfrm>
                <a:off x="4866991" y="5293664"/>
                <a:ext cx="742950" cy="771525"/>
              </a:xfrm>
              <a:prstGeom prst="rect">
                <a:avLst/>
              </a:prstGeom>
            </p:spPr>
          </p:pic>
          <p:sp>
            <p:nvSpPr>
              <p:cNvPr id="119" name="TextBox 118">
                <a:extLst>
                  <a:ext uri="{FF2B5EF4-FFF2-40B4-BE49-F238E27FC236}">
                    <a16:creationId xmlns:a16="http://schemas.microsoft.com/office/drawing/2014/main" xmlns="" id="{0E43CD8A-6F07-4635-BC3A-1BB407A1D9F0}"/>
                  </a:ext>
                </a:extLst>
              </p:cNvPr>
              <p:cNvSpPr txBox="1"/>
              <p:nvPr/>
            </p:nvSpPr>
            <p:spPr>
              <a:xfrm>
                <a:off x="4897709" y="5657773"/>
                <a:ext cx="776210" cy="252606"/>
              </a:xfrm>
              <a:prstGeom prst="rect">
                <a:avLst/>
              </a:prstGeom>
              <a:noFill/>
              <a:ln>
                <a:noFill/>
              </a:ln>
            </p:spPr>
            <p:txBody>
              <a:bodyPr wrap="square" rtlCol="0" anchor="ctr">
                <a:spAutoFit/>
              </a:bodyPr>
              <a:lstStyle/>
              <a:p>
                <a:pPr algn="ctr">
                  <a:lnSpc>
                    <a:spcPts val="1000"/>
                  </a:lnSpc>
                </a:pPr>
                <a:r>
                  <a:rPr lang="en-US" sz="900" b="1" dirty="0">
                    <a:solidFill>
                      <a:prstClr val="white"/>
                    </a:solidFill>
                    <a:latin typeface="Calibri" panose="020F0502020204030204" pitchFamily="34" charset="0"/>
                    <a:cs typeface="Calibri" panose="020F0502020204030204" pitchFamily="34" charset="0"/>
                  </a:rPr>
                  <a:t>MOU</a:t>
                </a:r>
              </a:p>
            </p:txBody>
          </p:sp>
        </p:grpSp>
        <p:grpSp>
          <p:nvGrpSpPr>
            <p:cNvPr id="68" name="Group 67">
              <a:extLst>
                <a:ext uri="{FF2B5EF4-FFF2-40B4-BE49-F238E27FC236}">
                  <a16:creationId xmlns:a16="http://schemas.microsoft.com/office/drawing/2014/main" xmlns="" id="{73620297-70B5-42A7-903A-0B532D3CBC6F}"/>
                </a:ext>
              </a:extLst>
            </p:cNvPr>
            <p:cNvGrpSpPr/>
            <p:nvPr/>
          </p:nvGrpSpPr>
          <p:grpSpPr>
            <a:xfrm>
              <a:off x="2367223" y="5270442"/>
              <a:ext cx="496380" cy="435851"/>
              <a:chOff x="4866991" y="5293664"/>
              <a:chExt cx="806928" cy="771525"/>
            </a:xfrm>
          </p:grpSpPr>
          <p:pic>
            <p:nvPicPr>
              <p:cNvPr id="116" name="Picture 115" descr="Storage-Database.png">
                <a:extLst>
                  <a:ext uri="{FF2B5EF4-FFF2-40B4-BE49-F238E27FC236}">
                    <a16:creationId xmlns:a16="http://schemas.microsoft.com/office/drawing/2014/main" xmlns="" id="{7AFC1C24-D492-4A56-985E-C5E7D60DAD3E}"/>
                  </a:ext>
                </a:extLst>
              </p:cNvPr>
              <p:cNvPicPr>
                <a:picLocks noChangeAspect="1"/>
              </p:cNvPicPr>
              <p:nvPr/>
            </p:nvPicPr>
            <p:blipFill>
              <a:blip r:embed="rId13" cstate="print">
                <a:duotone>
                  <a:schemeClr val="accent1">
                    <a:shade val="45000"/>
                    <a:satMod val="135000"/>
                  </a:schemeClr>
                  <a:prstClr val="white"/>
                </a:duotone>
              </a:blip>
              <a:stretch>
                <a:fillRect/>
              </a:stretch>
            </p:blipFill>
            <p:spPr>
              <a:xfrm>
                <a:off x="4866991" y="5293664"/>
                <a:ext cx="742950" cy="771525"/>
              </a:xfrm>
              <a:prstGeom prst="rect">
                <a:avLst/>
              </a:prstGeom>
            </p:spPr>
          </p:pic>
          <p:sp>
            <p:nvSpPr>
              <p:cNvPr id="117" name="TextBox 116">
                <a:extLst>
                  <a:ext uri="{FF2B5EF4-FFF2-40B4-BE49-F238E27FC236}">
                    <a16:creationId xmlns:a16="http://schemas.microsoft.com/office/drawing/2014/main" xmlns="" id="{86092FEE-7F00-4B79-9F3F-0EFA6783422B}"/>
                  </a:ext>
                </a:extLst>
              </p:cNvPr>
              <p:cNvSpPr txBox="1"/>
              <p:nvPr/>
            </p:nvSpPr>
            <p:spPr>
              <a:xfrm>
                <a:off x="4897709" y="5657773"/>
                <a:ext cx="776210" cy="252606"/>
              </a:xfrm>
              <a:prstGeom prst="rect">
                <a:avLst/>
              </a:prstGeom>
              <a:noFill/>
              <a:ln>
                <a:noFill/>
              </a:ln>
            </p:spPr>
            <p:txBody>
              <a:bodyPr wrap="square" rtlCol="0" anchor="ctr">
                <a:spAutoFit/>
              </a:bodyPr>
              <a:lstStyle/>
              <a:p>
                <a:pPr algn="ctr">
                  <a:lnSpc>
                    <a:spcPts val="1000"/>
                  </a:lnSpc>
                </a:pPr>
                <a:r>
                  <a:rPr lang="en-US" sz="900" b="1" dirty="0">
                    <a:solidFill>
                      <a:prstClr val="white"/>
                    </a:solidFill>
                    <a:latin typeface="Calibri" panose="020F0502020204030204" pitchFamily="34" charset="0"/>
                    <a:cs typeface="Calibri" panose="020F0502020204030204" pitchFamily="34" charset="0"/>
                  </a:rPr>
                  <a:t>HDR</a:t>
                </a:r>
              </a:p>
            </p:txBody>
          </p:sp>
        </p:grpSp>
        <p:grpSp>
          <p:nvGrpSpPr>
            <p:cNvPr id="69" name="Group 68">
              <a:extLst>
                <a:ext uri="{FF2B5EF4-FFF2-40B4-BE49-F238E27FC236}">
                  <a16:creationId xmlns:a16="http://schemas.microsoft.com/office/drawing/2014/main" xmlns="" id="{983147D9-52C2-4729-A940-BFA8EAA8EAF8}"/>
                </a:ext>
              </a:extLst>
            </p:cNvPr>
            <p:cNvGrpSpPr/>
            <p:nvPr/>
          </p:nvGrpSpPr>
          <p:grpSpPr>
            <a:xfrm>
              <a:off x="2733798" y="5402005"/>
              <a:ext cx="496380" cy="435851"/>
              <a:chOff x="4866991" y="5293664"/>
              <a:chExt cx="806928" cy="771525"/>
            </a:xfrm>
          </p:grpSpPr>
          <p:pic>
            <p:nvPicPr>
              <p:cNvPr id="114" name="Picture 113" descr="Storage-Database.png">
                <a:extLst>
                  <a:ext uri="{FF2B5EF4-FFF2-40B4-BE49-F238E27FC236}">
                    <a16:creationId xmlns:a16="http://schemas.microsoft.com/office/drawing/2014/main" xmlns="" id="{9970B320-21E0-474F-9E00-1E5EA4B34651}"/>
                  </a:ext>
                </a:extLst>
              </p:cNvPr>
              <p:cNvPicPr>
                <a:picLocks noChangeAspect="1"/>
              </p:cNvPicPr>
              <p:nvPr/>
            </p:nvPicPr>
            <p:blipFill>
              <a:blip r:embed="rId13" cstate="print">
                <a:duotone>
                  <a:schemeClr val="accent1">
                    <a:shade val="45000"/>
                    <a:satMod val="135000"/>
                  </a:schemeClr>
                  <a:prstClr val="white"/>
                </a:duotone>
              </a:blip>
              <a:stretch>
                <a:fillRect/>
              </a:stretch>
            </p:blipFill>
            <p:spPr>
              <a:xfrm>
                <a:off x="4866991" y="5293664"/>
                <a:ext cx="742950" cy="771525"/>
              </a:xfrm>
              <a:prstGeom prst="rect">
                <a:avLst/>
              </a:prstGeom>
            </p:spPr>
          </p:pic>
          <p:sp>
            <p:nvSpPr>
              <p:cNvPr id="115" name="TextBox 114">
                <a:extLst>
                  <a:ext uri="{FF2B5EF4-FFF2-40B4-BE49-F238E27FC236}">
                    <a16:creationId xmlns:a16="http://schemas.microsoft.com/office/drawing/2014/main" xmlns="" id="{C217A54B-3087-4BFC-AE54-A25F1B2E20EE}"/>
                  </a:ext>
                </a:extLst>
              </p:cNvPr>
              <p:cNvSpPr txBox="1"/>
              <p:nvPr/>
            </p:nvSpPr>
            <p:spPr>
              <a:xfrm>
                <a:off x="4897709" y="5657773"/>
                <a:ext cx="776210" cy="252606"/>
              </a:xfrm>
              <a:prstGeom prst="rect">
                <a:avLst/>
              </a:prstGeom>
              <a:noFill/>
              <a:ln>
                <a:noFill/>
              </a:ln>
            </p:spPr>
            <p:txBody>
              <a:bodyPr wrap="square" rtlCol="0" anchor="ctr">
                <a:spAutoFit/>
              </a:bodyPr>
              <a:lstStyle/>
              <a:p>
                <a:pPr algn="ctr">
                  <a:lnSpc>
                    <a:spcPts val="1000"/>
                  </a:lnSpc>
                </a:pPr>
                <a:r>
                  <a:rPr lang="en-US" sz="900" b="1" dirty="0">
                    <a:solidFill>
                      <a:prstClr val="white"/>
                    </a:solidFill>
                    <a:latin typeface="Calibri" panose="020F0502020204030204" pitchFamily="34" charset="0"/>
                    <a:cs typeface="Calibri" panose="020F0502020204030204" pitchFamily="34" charset="0"/>
                  </a:rPr>
                  <a:t>VDC</a:t>
                </a:r>
              </a:p>
            </p:txBody>
          </p:sp>
        </p:grpSp>
        <p:sp>
          <p:nvSpPr>
            <p:cNvPr id="70" name="Forma libre: forma 24">
              <a:extLst>
                <a:ext uri="{FF2B5EF4-FFF2-40B4-BE49-F238E27FC236}">
                  <a16:creationId xmlns:a16="http://schemas.microsoft.com/office/drawing/2014/main" xmlns="" id="{4014CA6A-451A-4889-B02C-7C85F7CEB615}"/>
                </a:ext>
              </a:extLst>
            </p:cNvPr>
            <p:cNvSpPr/>
            <p:nvPr/>
          </p:nvSpPr>
          <p:spPr>
            <a:xfrm>
              <a:off x="2752695" y="2847975"/>
              <a:ext cx="2506328" cy="2523176"/>
            </a:xfrm>
            <a:custGeom>
              <a:avLst/>
              <a:gdLst>
                <a:gd name="connsiteX0" fmla="*/ 0 w 2220547"/>
                <a:gd name="connsiteY0" fmla="*/ 2705100 h 2705100"/>
                <a:gd name="connsiteX1" fmla="*/ 1362075 w 2220547"/>
                <a:gd name="connsiteY1" fmla="*/ 2152650 h 2705100"/>
                <a:gd name="connsiteX2" fmla="*/ 1724025 w 2220547"/>
                <a:gd name="connsiteY2" fmla="*/ 1152525 h 2705100"/>
                <a:gd name="connsiteX3" fmla="*/ 2143125 w 2220547"/>
                <a:gd name="connsiteY3" fmla="*/ 266700 h 2705100"/>
                <a:gd name="connsiteX4" fmla="*/ 2219325 w 2220547"/>
                <a:gd name="connsiteY4" fmla="*/ 0 h 2705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547" h="2705100">
                  <a:moveTo>
                    <a:pt x="0" y="2705100"/>
                  </a:moveTo>
                  <a:cubicBezTo>
                    <a:pt x="537369" y="2558256"/>
                    <a:pt x="1074738" y="2411412"/>
                    <a:pt x="1362075" y="2152650"/>
                  </a:cubicBezTo>
                  <a:cubicBezTo>
                    <a:pt x="1649412" y="1893888"/>
                    <a:pt x="1593850" y="1466850"/>
                    <a:pt x="1724025" y="1152525"/>
                  </a:cubicBezTo>
                  <a:cubicBezTo>
                    <a:pt x="1854200" y="838200"/>
                    <a:pt x="2060575" y="458787"/>
                    <a:pt x="2143125" y="266700"/>
                  </a:cubicBezTo>
                  <a:cubicBezTo>
                    <a:pt x="2225675" y="74613"/>
                    <a:pt x="2222500" y="37306"/>
                    <a:pt x="2219325" y="0"/>
                  </a:cubicBezTo>
                </a:path>
              </a:pathLst>
            </a:custGeom>
            <a:ln w="15875" cmpd="sng">
              <a:solidFill>
                <a:schemeClr val="tx1"/>
              </a:solidFill>
              <a:prstDash val="solid"/>
              <a:headEnd type="none"/>
              <a:tailEnd type="arrow"/>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solidFill>
                  <a:prstClr val="black"/>
                </a:solidFill>
                <a:latin typeface="Calibri" panose="020F0502020204030204" pitchFamily="34" charset="0"/>
                <a:cs typeface="Calibri" panose="020F0502020204030204" pitchFamily="34" charset="0"/>
              </a:endParaRPr>
            </a:p>
          </p:txBody>
        </p:sp>
        <p:sp>
          <p:nvSpPr>
            <p:cNvPr id="71" name="Forma libre: forma 25">
              <a:extLst>
                <a:ext uri="{FF2B5EF4-FFF2-40B4-BE49-F238E27FC236}">
                  <a16:creationId xmlns:a16="http://schemas.microsoft.com/office/drawing/2014/main" xmlns="" id="{0093841C-380D-4511-957E-63BD2032307E}"/>
                </a:ext>
              </a:extLst>
            </p:cNvPr>
            <p:cNvSpPr/>
            <p:nvPr/>
          </p:nvSpPr>
          <p:spPr>
            <a:xfrm>
              <a:off x="3052142" y="2857500"/>
              <a:ext cx="2377222" cy="2579700"/>
            </a:xfrm>
            <a:custGeom>
              <a:avLst/>
              <a:gdLst>
                <a:gd name="connsiteX0" fmla="*/ 0 w 2000364"/>
                <a:gd name="connsiteY0" fmla="*/ 2686050 h 2686050"/>
                <a:gd name="connsiteX1" fmla="*/ 1200150 w 2000364"/>
                <a:gd name="connsiteY1" fmla="*/ 2209800 h 2686050"/>
                <a:gd name="connsiteX2" fmla="*/ 1562100 w 2000364"/>
                <a:gd name="connsiteY2" fmla="*/ 1266825 h 2686050"/>
                <a:gd name="connsiteX3" fmla="*/ 1914525 w 2000364"/>
                <a:gd name="connsiteY3" fmla="*/ 219075 h 2686050"/>
                <a:gd name="connsiteX4" fmla="*/ 2000250 w 2000364"/>
                <a:gd name="connsiteY4" fmla="*/ 0 h 268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364" h="2686050">
                  <a:moveTo>
                    <a:pt x="0" y="2686050"/>
                  </a:moveTo>
                  <a:cubicBezTo>
                    <a:pt x="469900" y="2566193"/>
                    <a:pt x="939800" y="2446337"/>
                    <a:pt x="1200150" y="2209800"/>
                  </a:cubicBezTo>
                  <a:cubicBezTo>
                    <a:pt x="1460500" y="1973262"/>
                    <a:pt x="1443038" y="1598612"/>
                    <a:pt x="1562100" y="1266825"/>
                  </a:cubicBezTo>
                  <a:cubicBezTo>
                    <a:pt x="1681162" y="935038"/>
                    <a:pt x="1841500" y="430212"/>
                    <a:pt x="1914525" y="219075"/>
                  </a:cubicBezTo>
                  <a:cubicBezTo>
                    <a:pt x="1987550" y="7937"/>
                    <a:pt x="2001838" y="25400"/>
                    <a:pt x="2000250" y="0"/>
                  </a:cubicBezTo>
                </a:path>
              </a:pathLst>
            </a:custGeom>
            <a:ln w="15875" cmpd="sng">
              <a:solidFill>
                <a:schemeClr val="tx1"/>
              </a:solidFill>
              <a:prstDash val="solid"/>
              <a:headEnd type="none"/>
              <a:tailEnd type="arrow"/>
            </a:ln>
          </p:spPr>
          <p:style>
            <a:lnRef idx="3">
              <a:schemeClr val="dk1"/>
            </a:lnRef>
            <a:fillRef idx="0">
              <a:schemeClr val="dk1"/>
            </a:fillRef>
            <a:effectRef idx="2">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black"/>
                </a:solidFill>
                <a:latin typeface="Calibri" panose="020F0502020204030204" pitchFamily="34" charset="0"/>
                <a:cs typeface="Calibri" panose="020F0502020204030204" pitchFamily="34" charset="0"/>
              </a:endParaRPr>
            </a:p>
          </p:txBody>
        </p:sp>
        <p:sp>
          <p:nvSpPr>
            <p:cNvPr id="72" name="Forma libre: forma 26">
              <a:extLst>
                <a:ext uri="{FF2B5EF4-FFF2-40B4-BE49-F238E27FC236}">
                  <a16:creationId xmlns:a16="http://schemas.microsoft.com/office/drawing/2014/main" xmlns="" id="{E2F9C015-90CD-4F02-BDC9-8D17E27AC0DE}"/>
                </a:ext>
              </a:extLst>
            </p:cNvPr>
            <p:cNvSpPr/>
            <p:nvPr/>
          </p:nvSpPr>
          <p:spPr>
            <a:xfrm>
              <a:off x="3409037" y="2847975"/>
              <a:ext cx="2134513" cy="2652514"/>
            </a:xfrm>
            <a:custGeom>
              <a:avLst/>
              <a:gdLst>
                <a:gd name="connsiteX0" fmla="*/ 0 w 1743075"/>
                <a:gd name="connsiteY0" fmla="*/ 2686050 h 2686050"/>
                <a:gd name="connsiteX1" fmla="*/ 1047750 w 1743075"/>
                <a:gd name="connsiteY1" fmla="*/ 2200275 h 2686050"/>
                <a:gd name="connsiteX2" fmla="*/ 1362075 w 1743075"/>
                <a:gd name="connsiteY2" fmla="*/ 1295400 h 2686050"/>
                <a:gd name="connsiteX3" fmla="*/ 1743075 w 1743075"/>
                <a:gd name="connsiteY3" fmla="*/ 0 h 2686050"/>
              </a:gdLst>
              <a:ahLst/>
              <a:cxnLst>
                <a:cxn ang="0">
                  <a:pos x="connsiteX0" y="connsiteY0"/>
                </a:cxn>
                <a:cxn ang="0">
                  <a:pos x="connsiteX1" y="connsiteY1"/>
                </a:cxn>
                <a:cxn ang="0">
                  <a:pos x="connsiteX2" y="connsiteY2"/>
                </a:cxn>
                <a:cxn ang="0">
                  <a:pos x="connsiteX3" y="connsiteY3"/>
                </a:cxn>
              </a:cxnLst>
              <a:rect l="l" t="t" r="r" b="b"/>
              <a:pathLst>
                <a:path w="1743075" h="2686050">
                  <a:moveTo>
                    <a:pt x="0" y="2686050"/>
                  </a:moveTo>
                  <a:cubicBezTo>
                    <a:pt x="410369" y="2559050"/>
                    <a:pt x="820738" y="2432050"/>
                    <a:pt x="1047750" y="2200275"/>
                  </a:cubicBezTo>
                  <a:cubicBezTo>
                    <a:pt x="1274763" y="1968500"/>
                    <a:pt x="1246188" y="1662112"/>
                    <a:pt x="1362075" y="1295400"/>
                  </a:cubicBezTo>
                  <a:cubicBezTo>
                    <a:pt x="1477962" y="928688"/>
                    <a:pt x="1631950" y="255588"/>
                    <a:pt x="1743075" y="0"/>
                  </a:cubicBezTo>
                </a:path>
              </a:pathLst>
            </a:custGeom>
            <a:ln w="15875" cmpd="sng">
              <a:solidFill>
                <a:schemeClr val="tx1"/>
              </a:solidFill>
              <a:prstDash val="solid"/>
              <a:headEnd type="none"/>
              <a:tailEnd type="arrow"/>
            </a:ln>
          </p:spPr>
          <p:style>
            <a:lnRef idx="3">
              <a:schemeClr val="dk1"/>
            </a:lnRef>
            <a:fillRef idx="0">
              <a:schemeClr val="dk1"/>
            </a:fillRef>
            <a:effectRef idx="2">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black"/>
                </a:solidFill>
                <a:latin typeface="Calibri" panose="020F0502020204030204" pitchFamily="34" charset="0"/>
                <a:cs typeface="Calibri" panose="020F0502020204030204" pitchFamily="34" charset="0"/>
              </a:endParaRPr>
            </a:p>
          </p:txBody>
        </p:sp>
        <p:sp>
          <p:nvSpPr>
            <p:cNvPr id="73" name="Forma libre: forma 27">
              <a:extLst>
                <a:ext uri="{FF2B5EF4-FFF2-40B4-BE49-F238E27FC236}">
                  <a16:creationId xmlns:a16="http://schemas.microsoft.com/office/drawing/2014/main" xmlns="" id="{48A2504D-41F2-4997-A5E9-BAAC008E22F8}"/>
                </a:ext>
              </a:extLst>
            </p:cNvPr>
            <p:cNvSpPr/>
            <p:nvPr/>
          </p:nvSpPr>
          <p:spPr>
            <a:xfrm>
              <a:off x="3957069" y="2828925"/>
              <a:ext cx="1700782" cy="2671564"/>
            </a:xfrm>
            <a:custGeom>
              <a:avLst/>
              <a:gdLst>
                <a:gd name="connsiteX0" fmla="*/ 0 w 1552575"/>
                <a:gd name="connsiteY0" fmla="*/ 2743200 h 2743200"/>
                <a:gd name="connsiteX1" fmla="*/ 828675 w 1552575"/>
                <a:gd name="connsiteY1" fmla="*/ 2371725 h 2743200"/>
                <a:gd name="connsiteX2" fmla="*/ 1219200 w 1552575"/>
                <a:gd name="connsiteY2" fmla="*/ 1304925 h 2743200"/>
                <a:gd name="connsiteX3" fmla="*/ 1552575 w 1552575"/>
                <a:gd name="connsiteY3" fmla="*/ 0 h 2743200"/>
              </a:gdLst>
              <a:ahLst/>
              <a:cxnLst>
                <a:cxn ang="0">
                  <a:pos x="connsiteX0" y="connsiteY0"/>
                </a:cxn>
                <a:cxn ang="0">
                  <a:pos x="connsiteX1" y="connsiteY1"/>
                </a:cxn>
                <a:cxn ang="0">
                  <a:pos x="connsiteX2" y="connsiteY2"/>
                </a:cxn>
                <a:cxn ang="0">
                  <a:pos x="connsiteX3" y="connsiteY3"/>
                </a:cxn>
              </a:cxnLst>
              <a:rect l="l" t="t" r="r" b="b"/>
              <a:pathLst>
                <a:path w="1552575" h="2743200">
                  <a:moveTo>
                    <a:pt x="0" y="2743200"/>
                  </a:moveTo>
                  <a:cubicBezTo>
                    <a:pt x="312737" y="2677318"/>
                    <a:pt x="625475" y="2611437"/>
                    <a:pt x="828675" y="2371725"/>
                  </a:cubicBezTo>
                  <a:cubicBezTo>
                    <a:pt x="1031875" y="2132012"/>
                    <a:pt x="1098550" y="1700213"/>
                    <a:pt x="1219200" y="1304925"/>
                  </a:cubicBezTo>
                  <a:cubicBezTo>
                    <a:pt x="1339850" y="909637"/>
                    <a:pt x="1446212" y="454818"/>
                    <a:pt x="1552575" y="0"/>
                  </a:cubicBezTo>
                </a:path>
              </a:pathLst>
            </a:custGeom>
            <a:ln w="15875" cmpd="sng">
              <a:solidFill>
                <a:schemeClr val="tx1"/>
              </a:solidFill>
              <a:prstDash val="solid"/>
              <a:headEnd type="none"/>
              <a:tailEnd type="arrow"/>
            </a:ln>
          </p:spPr>
          <p:style>
            <a:lnRef idx="3">
              <a:schemeClr val="dk1"/>
            </a:lnRef>
            <a:fillRef idx="0">
              <a:schemeClr val="dk1"/>
            </a:fillRef>
            <a:effectRef idx="2">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black"/>
                </a:solidFill>
                <a:latin typeface="Calibri" panose="020F0502020204030204" pitchFamily="34" charset="0"/>
                <a:cs typeface="Calibri" panose="020F0502020204030204" pitchFamily="34" charset="0"/>
              </a:endParaRPr>
            </a:p>
          </p:txBody>
        </p:sp>
        <p:sp>
          <p:nvSpPr>
            <p:cNvPr id="74" name="Line 103">
              <a:extLst>
                <a:ext uri="{FF2B5EF4-FFF2-40B4-BE49-F238E27FC236}">
                  <a16:creationId xmlns:a16="http://schemas.microsoft.com/office/drawing/2014/main" xmlns="" id="{B9E1A780-FCFF-46F2-ABD0-007B2B20D4DD}"/>
                </a:ext>
              </a:extLst>
            </p:cNvPr>
            <p:cNvSpPr>
              <a:spLocks noChangeShapeType="1"/>
            </p:cNvSpPr>
            <p:nvPr/>
          </p:nvSpPr>
          <p:spPr bwMode="auto">
            <a:xfrm flipV="1">
              <a:off x="1857374" y="5074191"/>
              <a:ext cx="8068699" cy="86316"/>
            </a:xfrm>
            <a:prstGeom prst="line">
              <a:avLst/>
            </a:prstGeom>
            <a:noFill/>
            <a:ln w="203200" cap="rnd">
              <a:solidFill>
                <a:srgbClr val="FFB200"/>
              </a:solidFill>
              <a:round/>
              <a:headEnd/>
              <a:tailEnd type="stealth" w="med" len="med"/>
            </a:ln>
          </p:spPr>
          <p:txBody>
            <a:bodyPr/>
            <a:lstStyle/>
            <a:p>
              <a:endParaRPr lang="en-US" dirty="0">
                <a:solidFill>
                  <a:prstClr val="black"/>
                </a:solidFill>
                <a:latin typeface="Calibri" panose="020F0502020204030204" pitchFamily="34" charset="0"/>
                <a:cs typeface="Calibri" panose="020F0502020204030204" pitchFamily="34" charset="0"/>
              </a:endParaRPr>
            </a:p>
          </p:txBody>
        </p:sp>
        <p:grpSp>
          <p:nvGrpSpPr>
            <p:cNvPr id="75" name="Group 74">
              <a:extLst>
                <a:ext uri="{FF2B5EF4-FFF2-40B4-BE49-F238E27FC236}">
                  <a16:creationId xmlns:a16="http://schemas.microsoft.com/office/drawing/2014/main" xmlns="" id="{5173E09C-9D5D-4283-A81D-FAA90529C986}"/>
                </a:ext>
              </a:extLst>
            </p:cNvPr>
            <p:cNvGrpSpPr/>
            <p:nvPr/>
          </p:nvGrpSpPr>
          <p:grpSpPr>
            <a:xfrm>
              <a:off x="2265926" y="4577232"/>
              <a:ext cx="1776337" cy="707402"/>
              <a:chOff x="4527352" y="4888382"/>
              <a:chExt cx="1776337" cy="707402"/>
            </a:xfrm>
          </p:grpSpPr>
          <p:grpSp>
            <p:nvGrpSpPr>
              <p:cNvPr id="110" name="Group 109">
                <a:extLst>
                  <a:ext uri="{FF2B5EF4-FFF2-40B4-BE49-F238E27FC236}">
                    <a16:creationId xmlns:a16="http://schemas.microsoft.com/office/drawing/2014/main" xmlns="" id="{34C26FBE-6F61-4458-AF08-30207908ECDC}"/>
                  </a:ext>
                </a:extLst>
              </p:cNvPr>
              <p:cNvGrpSpPr/>
              <p:nvPr/>
            </p:nvGrpSpPr>
            <p:grpSpPr>
              <a:xfrm>
                <a:off x="4527352" y="4888382"/>
                <a:ext cx="1776337" cy="707402"/>
                <a:chOff x="4527352" y="4888382"/>
                <a:chExt cx="1776337" cy="707402"/>
              </a:xfrm>
            </p:grpSpPr>
            <p:pic>
              <p:nvPicPr>
                <p:cNvPr id="112" name="Picture 111">
                  <a:extLst>
                    <a:ext uri="{FF2B5EF4-FFF2-40B4-BE49-F238E27FC236}">
                      <a16:creationId xmlns:a16="http://schemas.microsoft.com/office/drawing/2014/main" xmlns="" id="{0A70E6B0-BC0E-4540-A605-17C1B540B3A2}"/>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4527352" y="5150493"/>
                  <a:ext cx="1767461" cy="445291"/>
                </a:xfrm>
                <a:prstGeom prst="rect">
                  <a:avLst/>
                </a:prstGeom>
              </p:spPr>
            </p:pic>
            <p:sp>
              <p:nvSpPr>
                <p:cNvPr id="113" name="TextBox 112">
                  <a:extLst>
                    <a:ext uri="{FF2B5EF4-FFF2-40B4-BE49-F238E27FC236}">
                      <a16:creationId xmlns:a16="http://schemas.microsoft.com/office/drawing/2014/main" xmlns="" id="{450699F2-4F77-4776-BAE3-78498477FBC3}"/>
                    </a:ext>
                  </a:extLst>
                </p:cNvPr>
                <p:cNvSpPr txBox="1"/>
                <p:nvPr/>
              </p:nvSpPr>
              <p:spPr>
                <a:xfrm>
                  <a:off x="4536228" y="4888382"/>
                  <a:ext cx="1767461" cy="368670"/>
                </a:xfrm>
                <a:prstGeom prst="rect">
                  <a:avLst/>
                </a:prstGeom>
                <a:noFill/>
              </p:spPr>
              <p:txBody>
                <a:bodyPr wrap="square" rtlCol="0" anchor="ctr" anchorCtr="0">
                  <a:noAutofit/>
                </a:bodyPr>
                <a:lstStyle/>
                <a:p>
                  <a:pPr algn="ctr"/>
                  <a:r>
                    <a:rPr lang="en-US" b="1" dirty="0">
                      <a:solidFill>
                        <a:prstClr val="black"/>
                      </a:solidFill>
                      <a:latin typeface="Calibri" panose="020F0502020204030204" pitchFamily="34" charset="0"/>
                      <a:cs typeface="Calibri" panose="020F0502020204030204" pitchFamily="34" charset="0"/>
                    </a:rPr>
                    <a:t>Service Gateway</a:t>
                  </a:r>
                </a:p>
              </p:txBody>
            </p:sp>
          </p:grpSp>
          <p:pic>
            <p:nvPicPr>
              <p:cNvPr id="111" name="Picture 110">
                <a:extLst>
                  <a:ext uri="{FF2B5EF4-FFF2-40B4-BE49-F238E27FC236}">
                    <a16:creationId xmlns:a16="http://schemas.microsoft.com/office/drawing/2014/main" xmlns="" id="{D1DA10AD-1089-4DEA-9C6F-A1707EECC63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873599" y="5415334"/>
                <a:ext cx="162741" cy="71559"/>
              </a:xfrm>
              <a:prstGeom prst="rect">
                <a:avLst/>
              </a:prstGeom>
            </p:spPr>
          </p:pic>
        </p:grpSp>
        <p:sp>
          <p:nvSpPr>
            <p:cNvPr id="76" name="CuadroTexto 28">
              <a:extLst>
                <a:ext uri="{FF2B5EF4-FFF2-40B4-BE49-F238E27FC236}">
                  <a16:creationId xmlns:a16="http://schemas.microsoft.com/office/drawing/2014/main" xmlns="" id="{1F7DD766-7CB8-424A-A992-4BE1AB09553A}"/>
                </a:ext>
              </a:extLst>
            </p:cNvPr>
            <p:cNvSpPr txBox="1"/>
            <p:nvPr/>
          </p:nvSpPr>
          <p:spPr>
            <a:xfrm>
              <a:off x="4793563" y="5043366"/>
              <a:ext cx="809770" cy="164274"/>
            </a:xfrm>
            <a:prstGeom prst="rect">
              <a:avLst/>
            </a:prstGeom>
            <a:noFill/>
          </p:spPr>
          <p:txBody>
            <a:bodyPr wrap="none" rtlCol="0">
              <a:spAutoFit/>
            </a:bodyPr>
            <a:lstStyle/>
            <a:p>
              <a:r>
                <a:rPr lang="en-US" sz="1050" dirty="0" smtClean="0">
                  <a:ln w="0"/>
                  <a:solidFill>
                    <a:srgbClr val="00B050"/>
                  </a:solidFill>
                  <a:effectLst>
                    <a:outerShdw blurRad="38100" dist="19050" dir="2700000" algn="tl" rotWithShape="0">
                      <a:prstClr val="black">
                        <a:alpha val="40000"/>
                      </a:prstClr>
                    </a:outerShdw>
                  </a:effectLst>
                  <a:latin typeface="Calibri" panose="020F0502020204030204" pitchFamily="34" charset="0"/>
                  <a:cs typeface="Calibri" panose="020F0502020204030204" pitchFamily="34" charset="0"/>
                </a:rPr>
                <a:t>DHCP Traffic</a:t>
              </a:r>
              <a:endParaRPr lang="en-US" sz="1050" dirty="0">
                <a:ln w="0"/>
                <a:solidFill>
                  <a:srgbClr val="00B050"/>
                </a:solidFill>
                <a:effectLst>
                  <a:outerShdw blurRad="38100" dist="19050" dir="2700000" algn="tl" rotWithShape="0">
                    <a:prstClr val="black">
                      <a:alpha val="40000"/>
                    </a:prstClr>
                  </a:outerShdw>
                </a:effectLst>
                <a:latin typeface="Calibri" panose="020F0502020204030204" pitchFamily="34" charset="0"/>
                <a:cs typeface="Calibri" panose="020F0502020204030204" pitchFamily="34" charset="0"/>
              </a:endParaRPr>
            </a:p>
          </p:txBody>
        </p:sp>
        <p:cxnSp>
          <p:nvCxnSpPr>
            <p:cNvPr id="77" name="Conector recto de flecha 31">
              <a:extLst>
                <a:ext uri="{FF2B5EF4-FFF2-40B4-BE49-F238E27FC236}">
                  <a16:creationId xmlns:a16="http://schemas.microsoft.com/office/drawing/2014/main" xmlns="" id="{099B8850-F337-4DC0-80C0-8173ED4A9B42}"/>
                </a:ext>
              </a:extLst>
            </p:cNvPr>
            <p:cNvCxnSpPr>
              <a:cxnSpLocks/>
            </p:cNvCxnSpPr>
            <p:nvPr/>
          </p:nvCxnSpPr>
          <p:spPr>
            <a:xfrm flipH="1">
              <a:off x="1870883" y="5199499"/>
              <a:ext cx="3021692" cy="29822"/>
            </a:xfrm>
            <a:prstGeom prst="straightConnector1">
              <a:avLst/>
            </a:prstGeom>
            <a:ln w="158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8" name="Picture 42">
              <a:extLst>
                <a:ext uri="{FF2B5EF4-FFF2-40B4-BE49-F238E27FC236}">
                  <a16:creationId xmlns:a16="http://schemas.microsoft.com/office/drawing/2014/main" xmlns="" id="{2E69AA66-245F-462E-BEC3-DD3AFBE081EF}"/>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26796" t="19292" r="25567" b="20993"/>
            <a:stretch/>
          </p:blipFill>
          <p:spPr>
            <a:xfrm>
              <a:off x="1154495" y="4581169"/>
              <a:ext cx="186893" cy="234274"/>
            </a:xfrm>
            <a:prstGeom prst="rect">
              <a:avLst/>
            </a:prstGeom>
          </p:spPr>
        </p:pic>
        <p:grpSp>
          <p:nvGrpSpPr>
            <p:cNvPr id="79" name="Grupo 111">
              <a:extLst>
                <a:ext uri="{FF2B5EF4-FFF2-40B4-BE49-F238E27FC236}">
                  <a16:creationId xmlns:a16="http://schemas.microsoft.com/office/drawing/2014/main" xmlns="" id="{CB39E86D-B90B-4B41-B2AB-7440AA3D7644}"/>
                </a:ext>
              </a:extLst>
            </p:cNvPr>
            <p:cNvGrpSpPr/>
            <p:nvPr/>
          </p:nvGrpSpPr>
          <p:grpSpPr>
            <a:xfrm>
              <a:off x="214730" y="4379976"/>
              <a:ext cx="593715" cy="262748"/>
              <a:chOff x="6231368" y="4941855"/>
              <a:chExt cx="1187430" cy="525495"/>
            </a:xfrm>
          </p:grpSpPr>
          <p:pic>
            <p:nvPicPr>
              <p:cNvPr id="107" name="Picture 66">
                <a:extLst>
                  <a:ext uri="{FF2B5EF4-FFF2-40B4-BE49-F238E27FC236}">
                    <a16:creationId xmlns:a16="http://schemas.microsoft.com/office/drawing/2014/main" xmlns="" id="{EC6B0271-8392-41B6-AAB5-28A8A46469AD}"/>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t="17442" r="7748" b="17475"/>
              <a:stretch/>
            </p:blipFill>
            <p:spPr>
              <a:xfrm>
                <a:off x="6231368" y="4941855"/>
                <a:ext cx="600720" cy="423801"/>
              </a:xfrm>
              <a:prstGeom prst="rect">
                <a:avLst/>
              </a:prstGeom>
            </p:spPr>
          </p:pic>
          <p:pic>
            <p:nvPicPr>
              <p:cNvPr id="108" name="Picture 27">
                <a:extLst>
                  <a:ext uri="{FF2B5EF4-FFF2-40B4-BE49-F238E27FC236}">
                    <a16:creationId xmlns:a16="http://schemas.microsoft.com/office/drawing/2014/main" xmlns="" id="{0A42DF86-5DA1-4D3E-BDB8-245C2B2286C1}"/>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19671" t="23833" r="16089" b="25846"/>
              <a:stretch/>
            </p:blipFill>
            <p:spPr>
              <a:xfrm>
                <a:off x="6877777" y="5043549"/>
                <a:ext cx="541021" cy="423801"/>
              </a:xfrm>
              <a:prstGeom prst="rect">
                <a:avLst/>
              </a:prstGeom>
            </p:spPr>
          </p:pic>
          <p:cxnSp>
            <p:nvCxnSpPr>
              <p:cNvPr id="109" name="Conector: angular 127">
                <a:extLst>
                  <a:ext uri="{FF2B5EF4-FFF2-40B4-BE49-F238E27FC236}">
                    <a16:creationId xmlns:a16="http://schemas.microsoft.com/office/drawing/2014/main" xmlns="" id="{5E2E3FEA-18A1-480F-8AA6-7B5D72802A27}"/>
                  </a:ext>
                </a:extLst>
              </p:cNvPr>
              <p:cNvCxnSpPr>
                <a:cxnSpLocks/>
                <a:stCxn id="107" idx="3"/>
                <a:endCxn id="108" idx="1"/>
              </p:cNvCxnSpPr>
              <p:nvPr/>
            </p:nvCxnSpPr>
            <p:spPr>
              <a:xfrm>
                <a:off x="6832088" y="5153756"/>
                <a:ext cx="45689" cy="101694"/>
              </a:xfrm>
              <a:prstGeom prst="bentConnector3">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0" name="Conector: angular 128">
              <a:extLst>
                <a:ext uri="{FF2B5EF4-FFF2-40B4-BE49-F238E27FC236}">
                  <a16:creationId xmlns:a16="http://schemas.microsoft.com/office/drawing/2014/main" xmlns="" id="{B6D1D45A-2949-48DD-BC52-BFAB96C1798A}"/>
                </a:ext>
              </a:extLst>
            </p:cNvPr>
            <p:cNvCxnSpPr>
              <a:cxnSpLocks/>
              <a:stCxn id="108" idx="3"/>
              <a:endCxn id="78" idx="1"/>
            </p:cNvCxnSpPr>
            <p:nvPr/>
          </p:nvCxnSpPr>
          <p:spPr>
            <a:xfrm>
              <a:off x="808445" y="4536773"/>
              <a:ext cx="346050" cy="161533"/>
            </a:xfrm>
            <a:prstGeom prst="bentConnector3">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1" name="Grupo 129">
              <a:extLst>
                <a:ext uri="{FF2B5EF4-FFF2-40B4-BE49-F238E27FC236}">
                  <a16:creationId xmlns:a16="http://schemas.microsoft.com/office/drawing/2014/main" xmlns="" id="{D9FC4E6D-7A69-411D-93FC-EF67CBF8A175}"/>
                </a:ext>
              </a:extLst>
            </p:cNvPr>
            <p:cNvGrpSpPr/>
            <p:nvPr/>
          </p:nvGrpSpPr>
          <p:grpSpPr>
            <a:xfrm>
              <a:off x="218233" y="4642723"/>
              <a:ext cx="593715" cy="262748"/>
              <a:chOff x="6231368" y="4941855"/>
              <a:chExt cx="1187430" cy="525495"/>
            </a:xfrm>
          </p:grpSpPr>
          <p:pic>
            <p:nvPicPr>
              <p:cNvPr id="104" name="Picture 66">
                <a:extLst>
                  <a:ext uri="{FF2B5EF4-FFF2-40B4-BE49-F238E27FC236}">
                    <a16:creationId xmlns:a16="http://schemas.microsoft.com/office/drawing/2014/main" xmlns="" id="{82820755-D3B6-4CDB-BB71-E8F3D6D1AE25}"/>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t="17442" r="7748" b="17475"/>
              <a:stretch/>
            </p:blipFill>
            <p:spPr>
              <a:xfrm>
                <a:off x="6231368" y="4941855"/>
                <a:ext cx="600720" cy="423801"/>
              </a:xfrm>
              <a:prstGeom prst="rect">
                <a:avLst/>
              </a:prstGeom>
            </p:spPr>
          </p:pic>
          <p:pic>
            <p:nvPicPr>
              <p:cNvPr id="105" name="Picture 27">
                <a:extLst>
                  <a:ext uri="{FF2B5EF4-FFF2-40B4-BE49-F238E27FC236}">
                    <a16:creationId xmlns:a16="http://schemas.microsoft.com/office/drawing/2014/main" xmlns="" id="{48FDF231-2412-4D10-8073-19B561F39CF6}"/>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19671" t="23833" r="16089" b="25846"/>
              <a:stretch/>
            </p:blipFill>
            <p:spPr>
              <a:xfrm>
                <a:off x="6877777" y="5043549"/>
                <a:ext cx="541021" cy="423801"/>
              </a:xfrm>
              <a:prstGeom prst="rect">
                <a:avLst/>
              </a:prstGeom>
            </p:spPr>
          </p:pic>
          <p:cxnSp>
            <p:nvCxnSpPr>
              <p:cNvPr id="106" name="Conector: angular 132">
                <a:extLst>
                  <a:ext uri="{FF2B5EF4-FFF2-40B4-BE49-F238E27FC236}">
                    <a16:creationId xmlns:a16="http://schemas.microsoft.com/office/drawing/2014/main" xmlns="" id="{0C148941-4B87-48D0-8E28-A6AF37E5D20B}"/>
                  </a:ext>
                </a:extLst>
              </p:cNvPr>
              <p:cNvCxnSpPr>
                <a:cxnSpLocks/>
                <a:stCxn id="104" idx="3"/>
                <a:endCxn id="105" idx="1"/>
              </p:cNvCxnSpPr>
              <p:nvPr/>
            </p:nvCxnSpPr>
            <p:spPr>
              <a:xfrm>
                <a:off x="6832088" y="5153756"/>
                <a:ext cx="45689" cy="101694"/>
              </a:xfrm>
              <a:prstGeom prst="bentConnector3">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2" name="Conector: angular 133">
              <a:extLst>
                <a:ext uri="{FF2B5EF4-FFF2-40B4-BE49-F238E27FC236}">
                  <a16:creationId xmlns:a16="http://schemas.microsoft.com/office/drawing/2014/main" xmlns="" id="{E1E5DD5A-FAE5-4563-A7B8-F9F5D125934F}"/>
                </a:ext>
              </a:extLst>
            </p:cNvPr>
            <p:cNvCxnSpPr>
              <a:cxnSpLocks/>
              <a:stCxn id="105" idx="3"/>
              <a:endCxn id="78" idx="1"/>
            </p:cNvCxnSpPr>
            <p:nvPr/>
          </p:nvCxnSpPr>
          <p:spPr>
            <a:xfrm flipV="1">
              <a:off x="811948" y="4698306"/>
              <a:ext cx="342547" cy="101215"/>
            </a:xfrm>
            <a:prstGeom prst="bentConnector3">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Conector: angular 134">
              <a:extLst>
                <a:ext uri="{FF2B5EF4-FFF2-40B4-BE49-F238E27FC236}">
                  <a16:creationId xmlns:a16="http://schemas.microsoft.com/office/drawing/2014/main" xmlns="" id="{C280AD5C-8B36-4994-8419-BB49EA8DE400}"/>
                </a:ext>
              </a:extLst>
            </p:cNvPr>
            <p:cNvCxnSpPr>
              <a:cxnSpLocks/>
              <a:stCxn id="78" idx="3"/>
            </p:cNvCxnSpPr>
            <p:nvPr/>
          </p:nvCxnSpPr>
          <p:spPr>
            <a:xfrm>
              <a:off x="1341388" y="4698306"/>
              <a:ext cx="417500" cy="491256"/>
            </a:xfrm>
            <a:prstGeom prst="bentConnector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Conector: angular 136">
              <a:extLst>
                <a:ext uri="{FF2B5EF4-FFF2-40B4-BE49-F238E27FC236}">
                  <a16:creationId xmlns:a16="http://schemas.microsoft.com/office/drawing/2014/main" xmlns="" id="{E981A551-0BA3-4CFE-B29C-C118A99B8000}"/>
                </a:ext>
              </a:extLst>
            </p:cNvPr>
            <p:cNvCxnSpPr>
              <a:cxnSpLocks/>
              <a:stCxn id="85" idx="3"/>
            </p:cNvCxnSpPr>
            <p:nvPr/>
          </p:nvCxnSpPr>
          <p:spPr>
            <a:xfrm>
              <a:off x="1341388" y="4964254"/>
              <a:ext cx="419953" cy="218108"/>
            </a:xfrm>
            <a:prstGeom prst="bentConnector3">
              <a:avLst>
                <a:gd name="adj1" fmla="val 99899"/>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5" name="Picture 42">
              <a:extLst>
                <a:ext uri="{FF2B5EF4-FFF2-40B4-BE49-F238E27FC236}">
                  <a16:creationId xmlns:a16="http://schemas.microsoft.com/office/drawing/2014/main" xmlns="" id="{A9622539-8301-4C8C-BA03-E42AC220A979}"/>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26796" t="19292" r="25567" b="20993"/>
            <a:stretch/>
          </p:blipFill>
          <p:spPr>
            <a:xfrm>
              <a:off x="1154495" y="4847117"/>
              <a:ext cx="186893" cy="234274"/>
            </a:xfrm>
            <a:prstGeom prst="rect">
              <a:avLst/>
            </a:prstGeom>
          </p:spPr>
        </p:pic>
        <p:pic>
          <p:nvPicPr>
            <p:cNvPr id="86" name="Picture 42">
              <a:extLst>
                <a:ext uri="{FF2B5EF4-FFF2-40B4-BE49-F238E27FC236}">
                  <a16:creationId xmlns:a16="http://schemas.microsoft.com/office/drawing/2014/main" xmlns="" id="{A551B66F-DA6C-45DE-9237-BC3D87DA8908}"/>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26796" t="19292" r="25567" b="20993"/>
            <a:stretch/>
          </p:blipFill>
          <p:spPr>
            <a:xfrm>
              <a:off x="1154097" y="5115311"/>
              <a:ext cx="186893" cy="234274"/>
            </a:xfrm>
            <a:prstGeom prst="rect">
              <a:avLst/>
            </a:prstGeom>
          </p:spPr>
        </p:pic>
        <p:pic>
          <p:nvPicPr>
            <p:cNvPr id="87" name="Picture 42">
              <a:extLst>
                <a:ext uri="{FF2B5EF4-FFF2-40B4-BE49-F238E27FC236}">
                  <a16:creationId xmlns:a16="http://schemas.microsoft.com/office/drawing/2014/main" xmlns="" id="{AAB648ED-01BC-4F39-9428-FC19EA0986CD}"/>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26796" t="19292" r="25567" b="20993"/>
            <a:stretch/>
          </p:blipFill>
          <p:spPr>
            <a:xfrm>
              <a:off x="1154096" y="5358222"/>
              <a:ext cx="186893" cy="234274"/>
            </a:xfrm>
            <a:prstGeom prst="rect">
              <a:avLst/>
            </a:prstGeom>
          </p:spPr>
        </p:pic>
        <p:pic>
          <p:nvPicPr>
            <p:cNvPr id="88" name="Picture 42">
              <a:extLst>
                <a:ext uri="{FF2B5EF4-FFF2-40B4-BE49-F238E27FC236}">
                  <a16:creationId xmlns:a16="http://schemas.microsoft.com/office/drawing/2014/main" xmlns="" id="{B40EC344-C8F3-479B-BBA8-A892FDF73F7C}"/>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26796" t="19292" r="25567" b="20993"/>
            <a:stretch/>
          </p:blipFill>
          <p:spPr>
            <a:xfrm>
              <a:off x="1154495" y="5616680"/>
              <a:ext cx="186893" cy="234274"/>
            </a:xfrm>
            <a:prstGeom prst="rect">
              <a:avLst/>
            </a:prstGeom>
          </p:spPr>
        </p:pic>
        <p:cxnSp>
          <p:nvCxnSpPr>
            <p:cNvPr id="89" name="Conector: angular 141">
              <a:extLst>
                <a:ext uri="{FF2B5EF4-FFF2-40B4-BE49-F238E27FC236}">
                  <a16:creationId xmlns:a16="http://schemas.microsoft.com/office/drawing/2014/main" xmlns="" id="{19A67D4A-9E17-484A-A70B-2BE4DF10A805}"/>
                </a:ext>
              </a:extLst>
            </p:cNvPr>
            <p:cNvCxnSpPr>
              <a:cxnSpLocks/>
              <a:stCxn id="86" idx="3"/>
            </p:cNvCxnSpPr>
            <p:nvPr/>
          </p:nvCxnSpPr>
          <p:spPr>
            <a:xfrm flipV="1">
              <a:off x="1340990" y="5198528"/>
              <a:ext cx="433822" cy="33920"/>
            </a:xfrm>
            <a:prstGeom prst="bentConnector3">
              <a:avLst>
                <a:gd name="adj1" fmla="val 50000"/>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0" name="Conector: angular 142">
              <a:extLst>
                <a:ext uri="{FF2B5EF4-FFF2-40B4-BE49-F238E27FC236}">
                  <a16:creationId xmlns:a16="http://schemas.microsoft.com/office/drawing/2014/main" xmlns="" id="{74C079E4-2798-4243-8A98-7F1DB0E56ED4}"/>
                </a:ext>
              </a:extLst>
            </p:cNvPr>
            <p:cNvCxnSpPr>
              <a:cxnSpLocks/>
              <a:stCxn id="87" idx="3"/>
            </p:cNvCxnSpPr>
            <p:nvPr/>
          </p:nvCxnSpPr>
          <p:spPr>
            <a:xfrm flipV="1">
              <a:off x="1340989" y="5191328"/>
              <a:ext cx="411697" cy="284031"/>
            </a:xfrm>
            <a:prstGeom prst="bentConnector3">
              <a:avLst>
                <a:gd name="adj1" fmla="val 100899"/>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Conector: angular 143">
              <a:extLst>
                <a:ext uri="{FF2B5EF4-FFF2-40B4-BE49-F238E27FC236}">
                  <a16:creationId xmlns:a16="http://schemas.microsoft.com/office/drawing/2014/main" xmlns="" id="{EF9BC7D4-7583-4B58-814C-0AEEECF5F36E}"/>
                </a:ext>
              </a:extLst>
            </p:cNvPr>
            <p:cNvCxnSpPr>
              <a:cxnSpLocks/>
              <a:stCxn id="88" idx="3"/>
            </p:cNvCxnSpPr>
            <p:nvPr/>
          </p:nvCxnSpPr>
          <p:spPr>
            <a:xfrm flipV="1">
              <a:off x="1341388" y="5168837"/>
              <a:ext cx="412506" cy="564980"/>
            </a:xfrm>
            <a:prstGeom prst="bentConnector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2" name="Forma libre: forma 47">
              <a:extLst>
                <a:ext uri="{FF2B5EF4-FFF2-40B4-BE49-F238E27FC236}">
                  <a16:creationId xmlns:a16="http://schemas.microsoft.com/office/drawing/2014/main" xmlns="" id="{D528E3D0-701E-4FB7-91EA-7E8393EECD8E}"/>
                </a:ext>
              </a:extLst>
            </p:cNvPr>
            <p:cNvSpPr/>
            <p:nvPr/>
          </p:nvSpPr>
          <p:spPr>
            <a:xfrm>
              <a:off x="2606920" y="2828925"/>
              <a:ext cx="155330" cy="2019300"/>
            </a:xfrm>
            <a:custGeom>
              <a:avLst/>
              <a:gdLst>
                <a:gd name="connsiteX0" fmla="*/ 69605 w 155330"/>
                <a:gd name="connsiteY0" fmla="*/ 2019300 h 2019300"/>
                <a:gd name="connsiteX1" fmla="*/ 2930 w 155330"/>
                <a:gd name="connsiteY1" fmla="*/ 828675 h 2019300"/>
                <a:gd name="connsiteX2" fmla="*/ 155330 w 155330"/>
                <a:gd name="connsiteY2" fmla="*/ 0 h 2019300"/>
              </a:gdLst>
              <a:ahLst/>
              <a:cxnLst>
                <a:cxn ang="0">
                  <a:pos x="connsiteX0" y="connsiteY0"/>
                </a:cxn>
                <a:cxn ang="0">
                  <a:pos x="connsiteX1" y="connsiteY1"/>
                </a:cxn>
                <a:cxn ang="0">
                  <a:pos x="connsiteX2" y="connsiteY2"/>
                </a:cxn>
              </a:cxnLst>
              <a:rect l="l" t="t" r="r" b="b"/>
              <a:pathLst>
                <a:path w="155330" h="2019300">
                  <a:moveTo>
                    <a:pt x="69605" y="2019300"/>
                  </a:moveTo>
                  <a:cubicBezTo>
                    <a:pt x="29124" y="1592262"/>
                    <a:pt x="-11357" y="1165225"/>
                    <a:pt x="2930" y="828675"/>
                  </a:cubicBezTo>
                  <a:cubicBezTo>
                    <a:pt x="17217" y="492125"/>
                    <a:pt x="86273" y="246062"/>
                    <a:pt x="155330" y="0"/>
                  </a:cubicBezTo>
                </a:path>
              </a:pathLst>
            </a:custGeom>
            <a:ln w="15875">
              <a:solidFill>
                <a:srgbClr val="00B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Calibri" panose="020F0502020204030204" pitchFamily="34" charset="0"/>
                <a:cs typeface="Calibri" panose="020F0502020204030204" pitchFamily="34" charset="0"/>
              </a:endParaRPr>
            </a:p>
          </p:txBody>
        </p:sp>
        <p:sp>
          <p:nvSpPr>
            <p:cNvPr id="93" name="Rectángulo 48">
              <a:extLst>
                <a:ext uri="{FF2B5EF4-FFF2-40B4-BE49-F238E27FC236}">
                  <a16:creationId xmlns:a16="http://schemas.microsoft.com/office/drawing/2014/main" xmlns="" id="{38FD88F0-71A4-44FD-B803-ABC43E5B05A8}"/>
                </a:ext>
              </a:extLst>
            </p:cNvPr>
            <p:cNvSpPr/>
            <p:nvPr/>
          </p:nvSpPr>
          <p:spPr>
            <a:xfrm>
              <a:off x="2158819" y="3511878"/>
              <a:ext cx="457956" cy="164274"/>
            </a:xfrm>
            <a:prstGeom prst="rect">
              <a:avLst/>
            </a:prstGeom>
          </p:spPr>
          <p:txBody>
            <a:bodyPr wrap="none">
              <a:spAutoFit/>
            </a:bodyPr>
            <a:lstStyle/>
            <a:p>
              <a:r>
                <a:rPr lang="en-US" sz="1050" dirty="0" smtClean="0">
                  <a:ln w="0"/>
                  <a:solidFill>
                    <a:srgbClr val="00B050"/>
                  </a:solidFill>
                  <a:effectLst>
                    <a:outerShdw blurRad="38100" dist="19050" dir="2700000" algn="tl" rotWithShape="0">
                      <a:prstClr val="black">
                        <a:alpha val="40000"/>
                      </a:prstClr>
                    </a:outerShdw>
                  </a:effectLst>
                  <a:latin typeface="Calibri" panose="020F0502020204030204" pitchFamily="34" charset="0"/>
                  <a:cs typeface="Calibri" panose="020F0502020204030204" pitchFamily="34" charset="0"/>
                </a:rPr>
                <a:t>DHCP</a:t>
              </a:r>
              <a:endParaRPr lang="en-US" sz="1050" dirty="0">
                <a:solidFill>
                  <a:prstClr val="black"/>
                </a:solidFill>
                <a:latin typeface="Calibri" panose="020F0502020204030204" pitchFamily="34" charset="0"/>
                <a:cs typeface="Calibri" panose="020F0502020204030204" pitchFamily="34" charset="0"/>
              </a:endParaRPr>
            </a:p>
          </p:txBody>
        </p:sp>
        <p:sp>
          <p:nvSpPr>
            <p:cNvPr id="94" name="TextBox 14">
              <a:extLst>
                <a:ext uri="{FF2B5EF4-FFF2-40B4-BE49-F238E27FC236}">
                  <a16:creationId xmlns:a16="http://schemas.microsoft.com/office/drawing/2014/main" xmlns="" id="{C89242E7-BDEC-4301-9DED-B26AA511DEE1}"/>
                </a:ext>
              </a:extLst>
            </p:cNvPr>
            <p:cNvSpPr txBox="1"/>
            <p:nvPr/>
          </p:nvSpPr>
          <p:spPr>
            <a:xfrm>
              <a:off x="5077607" y="2258428"/>
              <a:ext cx="1457159" cy="368670"/>
            </a:xfrm>
            <a:prstGeom prst="rect">
              <a:avLst/>
            </a:prstGeom>
            <a:noFill/>
          </p:spPr>
          <p:txBody>
            <a:bodyPr wrap="square" rtlCol="0" anchor="ctr" anchorCtr="0">
              <a:noAutofit/>
            </a:bodyPr>
            <a:lstStyle/>
            <a:p>
              <a:pPr algn="ctr"/>
              <a:r>
                <a:rPr lang="en-US" b="1" dirty="0">
                  <a:solidFill>
                    <a:prstClr val="black"/>
                  </a:solidFill>
                  <a:latin typeface="Calibri" panose="020F0502020204030204" pitchFamily="34" charset="0"/>
                  <a:cs typeface="Calibri" panose="020F0502020204030204" pitchFamily="34" charset="0"/>
                </a:rPr>
                <a:t>DM Server</a:t>
              </a:r>
            </a:p>
          </p:txBody>
        </p:sp>
        <p:sp>
          <p:nvSpPr>
            <p:cNvPr id="95" name="Forma libre: forma 52">
              <a:extLst>
                <a:ext uri="{FF2B5EF4-FFF2-40B4-BE49-F238E27FC236}">
                  <a16:creationId xmlns:a16="http://schemas.microsoft.com/office/drawing/2014/main" xmlns="" id="{B9FF603E-D044-4249-86BB-0E9B37137C76}"/>
                </a:ext>
              </a:extLst>
            </p:cNvPr>
            <p:cNvSpPr/>
            <p:nvPr/>
          </p:nvSpPr>
          <p:spPr>
            <a:xfrm>
              <a:off x="3086100" y="2819400"/>
              <a:ext cx="127571" cy="2006600"/>
            </a:xfrm>
            <a:custGeom>
              <a:avLst/>
              <a:gdLst>
                <a:gd name="connsiteX0" fmla="*/ 38100 w 127571"/>
                <a:gd name="connsiteY0" fmla="*/ 0 h 2006600"/>
                <a:gd name="connsiteX1" fmla="*/ 127000 w 127571"/>
                <a:gd name="connsiteY1" fmla="*/ 1016000 h 2006600"/>
                <a:gd name="connsiteX2" fmla="*/ 0 w 127571"/>
                <a:gd name="connsiteY2" fmla="*/ 2006600 h 2006600"/>
              </a:gdLst>
              <a:ahLst/>
              <a:cxnLst>
                <a:cxn ang="0">
                  <a:pos x="connsiteX0" y="connsiteY0"/>
                </a:cxn>
                <a:cxn ang="0">
                  <a:pos x="connsiteX1" y="connsiteY1"/>
                </a:cxn>
                <a:cxn ang="0">
                  <a:pos x="connsiteX2" y="connsiteY2"/>
                </a:cxn>
              </a:cxnLst>
              <a:rect l="l" t="t" r="r" b="b"/>
              <a:pathLst>
                <a:path w="127571" h="2006600">
                  <a:moveTo>
                    <a:pt x="38100" y="0"/>
                  </a:moveTo>
                  <a:cubicBezTo>
                    <a:pt x="85725" y="340783"/>
                    <a:pt x="133350" y="681567"/>
                    <a:pt x="127000" y="1016000"/>
                  </a:cubicBezTo>
                  <a:cubicBezTo>
                    <a:pt x="120650" y="1350433"/>
                    <a:pt x="60325" y="1678516"/>
                    <a:pt x="0" y="2006600"/>
                  </a:cubicBezTo>
                </a:path>
              </a:pathLst>
            </a:custGeom>
            <a:ln w="15875">
              <a:solidFill>
                <a:schemeClr val="accent6"/>
              </a:solidFill>
              <a:prstDash val="sysDash"/>
              <a:headEnd type="non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black"/>
                </a:solidFill>
                <a:latin typeface="Calibri" panose="020F0502020204030204" pitchFamily="34" charset="0"/>
                <a:cs typeface="Calibri" panose="020F0502020204030204" pitchFamily="34" charset="0"/>
              </a:endParaRPr>
            </a:p>
          </p:txBody>
        </p:sp>
        <p:sp>
          <p:nvSpPr>
            <p:cNvPr id="96" name="Heptágono 53">
              <a:extLst>
                <a:ext uri="{FF2B5EF4-FFF2-40B4-BE49-F238E27FC236}">
                  <a16:creationId xmlns:a16="http://schemas.microsoft.com/office/drawing/2014/main" xmlns="" id="{4E922A0D-93B3-4ACA-80EF-1DDF3C242A2F}"/>
                </a:ext>
              </a:extLst>
            </p:cNvPr>
            <p:cNvSpPr/>
            <p:nvPr/>
          </p:nvSpPr>
          <p:spPr>
            <a:xfrm>
              <a:off x="2015866" y="4911073"/>
              <a:ext cx="421203" cy="386209"/>
            </a:xfrm>
            <a:prstGeom prst="heptagon">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a:effectLst>
              <a:softEdge rad="63500"/>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solidFill>
                    <a:prstClr val="white"/>
                  </a:solidFill>
                  <a:latin typeface="Calibri" panose="020F0502020204030204" pitchFamily="34" charset="0"/>
                  <a:cs typeface="Calibri" panose="020F0502020204030204" pitchFamily="34" charset="0"/>
                </a:rPr>
                <a:t>1</a:t>
              </a:r>
              <a:endParaRPr lang="en-US" dirty="0">
                <a:solidFill>
                  <a:prstClr val="white"/>
                </a:solidFill>
                <a:latin typeface="Calibri" panose="020F0502020204030204" pitchFamily="34" charset="0"/>
                <a:cs typeface="Calibri" panose="020F0502020204030204" pitchFamily="34" charset="0"/>
              </a:endParaRPr>
            </a:p>
          </p:txBody>
        </p:sp>
        <p:sp>
          <p:nvSpPr>
            <p:cNvPr id="97" name="Heptágono 146">
              <a:extLst>
                <a:ext uri="{FF2B5EF4-FFF2-40B4-BE49-F238E27FC236}">
                  <a16:creationId xmlns:a16="http://schemas.microsoft.com/office/drawing/2014/main" xmlns="" id="{877A4E78-D045-4556-A979-66AEA1D740DD}"/>
                </a:ext>
              </a:extLst>
            </p:cNvPr>
            <p:cNvSpPr/>
            <p:nvPr/>
          </p:nvSpPr>
          <p:spPr>
            <a:xfrm>
              <a:off x="2203720" y="3755530"/>
              <a:ext cx="421203" cy="386209"/>
            </a:xfrm>
            <a:prstGeom prst="heptagon">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a:effectLst>
              <a:softEdge rad="63500"/>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solidFill>
                    <a:prstClr val="white"/>
                  </a:solidFill>
                  <a:latin typeface="Calibri" panose="020F0502020204030204" pitchFamily="34" charset="0"/>
                  <a:cs typeface="Calibri" panose="020F0502020204030204" pitchFamily="34" charset="0"/>
                </a:rPr>
                <a:t>2</a:t>
              </a:r>
              <a:endParaRPr lang="en-US" dirty="0">
                <a:solidFill>
                  <a:prstClr val="white"/>
                </a:solidFill>
                <a:latin typeface="Calibri" panose="020F0502020204030204" pitchFamily="34" charset="0"/>
                <a:cs typeface="Calibri" panose="020F0502020204030204" pitchFamily="34" charset="0"/>
              </a:endParaRPr>
            </a:p>
          </p:txBody>
        </p:sp>
        <p:sp>
          <p:nvSpPr>
            <p:cNvPr id="98" name="Heptágono 147">
              <a:extLst>
                <a:ext uri="{FF2B5EF4-FFF2-40B4-BE49-F238E27FC236}">
                  <a16:creationId xmlns:a16="http://schemas.microsoft.com/office/drawing/2014/main" xmlns="" id="{ED214AD5-107B-4485-AFBF-D9FDD74438AB}"/>
                </a:ext>
              </a:extLst>
            </p:cNvPr>
            <p:cNvSpPr/>
            <p:nvPr/>
          </p:nvSpPr>
          <p:spPr>
            <a:xfrm>
              <a:off x="3156569" y="3558769"/>
              <a:ext cx="421203" cy="386209"/>
            </a:xfrm>
            <a:prstGeom prst="heptagon">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a:effectLst>
              <a:softEdge rad="63500"/>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solidFill>
                    <a:prstClr val="white"/>
                  </a:solidFill>
                  <a:latin typeface="Calibri" panose="020F0502020204030204" pitchFamily="34" charset="0"/>
                  <a:cs typeface="Calibri" panose="020F0502020204030204" pitchFamily="34" charset="0"/>
                </a:rPr>
                <a:t>3</a:t>
              </a:r>
              <a:endParaRPr lang="en-US" dirty="0">
                <a:solidFill>
                  <a:prstClr val="white"/>
                </a:solidFill>
                <a:latin typeface="Calibri" panose="020F0502020204030204" pitchFamily="34" charset="0"/>
                <a:cs typeface="Calibri" panose="020F0502020204030204" pitchFamily="34" charset="0"/>
              </a:endParaRPr>
            </a:p>
          </p:txBody>
        </p:sp>
        <p:sp>
          <p:nvSpPr>
            <p:cNvPr id="99" name="Heptágono 149">
              <a:extLst>
                <a:ext uri="{FF2B5EF4-FFF2-40B4-BE49-F238E27FC236}">
                  <a16:creationId xmlns:a16="http://schemas.microsoft.com/office/drawing/2014/main" xmlns="" id="{28CA7F60-546B-4086-A98A-640A78F7F61E}"/>
                </a:ext>
              </a:extLst>
            </p:cNvPr>
            <p:cNvSpPr/>
            <p:nvPr/>
          </p:nvSpPr>
          <p:spPr>
            <a:xfrm>
              <a:off x="5502789" y="4922846"/>
              <a:ext cx="636504" cy="400081"/>
            </a:xfrm>
            <a:prstGeom prst="heptagon">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a:effectLst>
              <a:softEdge rad="63500"/>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smtClean="0">
                  <a:solidFill>
                    <a:prstClr val="white"/>
                  </a:solidFill>
                  <a:latin typeface="Calibri" panose="020F0502020204030204" pitchFamily="34" charset="0"/>
                  <a:cs typeface="Calibri" panose="020F0502020204030204" pitchFamily="34" charset="0"/>
                </a:rPr>
                <a:t>4b</a:t>
              </a:r>
              <a:endParaRPr lang="en-US" sz="1400" dirty="0">
                <a:solidFill>
                  <a:prstClr val="white"/>
                </a:solidFill>
                <a:latin typeface="Calibri" panose="020F0502020204030204" pitchFamily="34" charset="0"/>
                <a:cs typeface="Calibri" panose="020F0502020204030204" pitchFamily="34" charset="0"/>
              </a:endParaRPr>
            </a:p>
          </p:txBody>
        </p:sp>
        <p:sp>
          <p:nvSpPr>
            <p:cNvPr id="100" name="Heptágono 150">
              <a:extLst>
                <a:ext uri="{FF2B5EF4-FFF2-40B4-BE49-F238E27FC236}">
                  <a16:creationId xmlns:a16="http://schemas.microsoft.com/office/drawing/2014/main" xmlns="" id="{165A5F74-BC85-4163-80B4-01DBDD7AD918}"/>
                </a:ext>
              </a:extLst>
            </p:cNvPr>
            <p:cNvSpPr/>
            <p:nvPr/>
          </p:nvSpPr>
          <p:spPr>
            <a:xfrm>
              <a:off x="441064" y="4116377"/>
              <a:ext cx="462045" cy="400081"/>
            </a:xfrm>
            <a:prstGeom prst="heptagon">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a:effectLst>
              <a:softEdge rad="63500"/>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smtClean="0">
                  <a:solidFill>
                    <a:prstClr val="white"/>
                  </a:solidFill>
                  <a:latin typeface="Calibri" panose="020F0502020204030204" pitchFamily="34" charset="0"/>
                  <a:cs typeface="Calibri" panose="020F0502020204030204" pitchFamily="34" charset="0"/>
                </a:rPr>
                <a:t>4a</a:t>
              </a:r>
              <a:endParaRPr lang="en-US" sz="1400" dirty="0">
                <a:solidFill>
                  <a:prstClr val="white"/>
                </a:solidFill>
                <a:latin typeface="Calibri" panose="020F0502020204030204" pitchFamily="34" charset="0"/>
                <a:cs typeface="Calibri" panose="020F0502020204030204" pitchFamily="34" charset="0"/>
              </a:endParaRPr>
            </a:p>
          </p:txBody>
        </p:sp>
        <p:sp>
          <p:nvSpPr>
            <p:cNvPr id="101" name="Heptágono 151">
              <a:extLst>
                <a:ext uri="{FF2B5EF4-FFF2-40B4-BE49-F238E27FC236}">
                  <a16:creationId xmlns:a16="http://schemas.microsoft.com/office/drawing/2014/main" xmlns="" id="{27211147-C670-4679-84D7-6060D9671F68}"/>
                </a:ext>
              </a:extLst>
            </p:cNvPr>
            <p:cNvSpPr/>
            <p:nvPr/>
          </p:nvSpPr>
          <p:spPr>
            <a:xfrm>
              <a:off x="5108395" y="3175381"/>
              <a:ext cx="421203" cy="386209"/>
            </a:xfrm>
            <a:prstGeom prst="heptagon">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a:effectLst>
              <a:softEdge rad="63500"/>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solidFill>
                    <a:prstClr val="white"/>
                  </a:solidFill>
                  <a:latin typeface="Calibri" panose="020F0502020204030204" pitchFamily="34" charset="0"/>
                  <a:cs typeface="Calibri" panose="020F0502020204030204" pitchFamily="34" charset="0"/>
                </a:rPr>
                <a:t>5</a:t>
              </a:r>
              <a:endParaRPr lang="en-US" dirty="0">
                <a:solidFill>
                  <a:prstClr val="white"/>
                </a:solidFill>
                <a:latin typeface="Calibri" panose="020F0502020204030204" pitchFamily="34" charset="0"/>
                <a:cs typeface="Calibri" panose="020F0502020204030204" pitchFamily="34" charset="0"/>
              </a:endParaRPr>
            </a:p>
          </p:txBody>
        </p:sp>
        <p:sp>
          <p:nvSpPr>
            <p:cNvPr id="102" name="Heptágono 152">
              <a:extLst>
                <a:ext uri="{FF2B5EF4-FFF2-40B4-BE49-F238E27FC236}">
                  <a16:creationId xmlns:a16="http://schemas.microsoft.com/office/drawing/2014/main" xmlns="" id="{B3521C31-616A-48BD-ADE2-8638DB4ACBEB}"/>
                </a:ext>
              </a:extLst>
            </p:cNvPr>
            <p:cNvSpPr/>
            <p:nvPr/>
          </p:nvSpPr>
          <p:spPr>
            <a:xfrm>
              <a:off x="6759095" y="2363740"/>
              <a:ext cx="421203" cy="386209"/>
            </a:xfrm>
            <a:prstGeom prst="heptagon">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a:effectLst>
              <a:softEdge rad="63500"/>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solidFill>
                    <a:prstClr val="white"/>
                  </a:solidFill>
                  <a:latin typeface="Calibri" panose="020F0502020204030204" pitchFamily="34" charset="0"/>
                  <a:cs typeface="Calibri" panose="020F0502020204030204" pitchFamily="34" charset="0"/>
                </a:rPr>
                <a:t>6</a:t>
              </a:r>
              <a:endParaRPr lang="en-US" dirty="0">
                <a:solidFill>
                  <a:prstClr val="white"/>
                </a:solidFill>
                <a:latin typeface="Calibri" panose="020F0502020204030204" pitchFamily="34" charset="0"/>
                <a:cs typeface="Calibri" panose="020F0502020204030204" pitchFamily="34" charset="0"/>
              </a:endParaRPr>
            </a:p>
          </p:txBody>
        </p:sp>
        <p:sp>
          <p:nvSpPr>
            <p:cNvPr id="103" name="Heptágono 153">
              <a:extLst>
                <a:ext uri="{FF2B5EF4-FFF2-40B4-BE49-F238E27FC236}">
                  <a16:creationId xmlns:a16="http://schemas.microsoft.com/office/drawing/2014/main" xmlns="" id="{95091715-D6A2-49BD-850D-E4ADCED5EA47}"/>
                </a:ext>
              </a:extLst>
            </p:cNvPr>
            <p:cNvSpPr/>
            <p:nvPr/>
          </p:nvSpPr>
          <p:spPr>
            <a:xfrm>
              <a:off x="9195366" y="2422308"/>
              <a:ext cx="421203" cy="386209"/>
            </a:xfrm>
            <a:prstGeom prst="heptagon">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a:effectLst>
              <a:softEdge rad="63500"/>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solidFill>
                    <a:prstClr val="white"/>
                  </a:solidFill>
                  <a:latin typeface="Calibri" panose="020F0502020204030204" pitchFamily="34" charset="0"/>
                  <a:cs typeface="Calibri" panose="020F0502020204030204" pitchFamily="34" charset="0"/>
                </a:rPr>
                <a:t>7</a:t>
              </a:r>
              <a:endParaRPr lang="en-US" dirty="0">
                <a:solidFill>
                  <a:prstClr val="white"/>
                </a:solidFill>
                <a:latin typeface="Calibri" panose="020F0502020204030204" pitchFamily="34" charset="0"/>
                <a:cs typeface="Calibri" panose="020F0502020204030204" pitchFamily="34" charset="0"/>
              </a:endParaRPr>
            </a:p>
          </p:txBody>
        </p:sp>
      </p:grpSp>
      <p:sp>
        <p:nvSpPr>
          <p:cNvPr id="128" name="Rectangle 127">
            <a:extLst>
              <a:ext uri="{FF2B5EF4-FFF2-40B4-BE49-F238E27FC236}">
                <a16:creationId xmlns:a16="http://schemas.microsoft.com/office/drawing/2014/main" xmlns="" id="{508DF35E-C7B9-4F81-8E15-DD53E6C88691}"/>
              </a:ext>
            </a:extLst>
          </p:cNvPr>
          <p:cNvSpPr/>
          <p:nvPr/>
        </p:nvSpPr>
        <p:spPr>
          <a:xfrm>
            <a:off x="13263382" y="3300055"/>
            <a:ext cx="10253886" cy="9550307"/>
          </a:xfrm>
          <a:prstGeom prst="rect">
            <a:avLst/>
          </a:prstGeom>
        </p:spPr>
        <p:txBody>
          <a:bodyPr wrap="square">
            <a:spAutoFit/>
          </a:bodyPr>
          <a:lstStyle/>
          <a:p>
            <a:pPr marL="342900" indent="-342900" algn="just">
              <a:lnSpc>
                <a:spcPct val="115000"/>
              </a:lnSpc>
              <a:spcBef>
                <a:spcPts val="300"/>
              </a:spcBef>
              <a:spcAft>
                <a:spcPts val="300"/>
              </a:spcAft>
              <a:buFont typeface="Arial" panose="020B0604020202020204" pitchFamily="34" charset="0"/>
              <a:buChar char="•"/>
              <a:tabLst>
                <a:tab pos="810260" algn="l"/>
              </a:tabLst>
            </a:pPr>
            <a:r>
              <a:rPr lang="en-US" sz="2800" b="1" spc="10"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Step 1-</a:t>
            </a:r>
            <a:r>
              <a:rPr lang="en-US" sz="2800" spc="10"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 The DHCP can be gleaned by Allot SG directly. </a:t>
            </a:r>
          </a:p>
          <a:p>
            <a:pPr marL="342900" indent="-342900" algn="just">
              <a:lnSpc>
                <a:spcPct val="115000"/>
              </a:lnSpc>
              <a:spcBef>
                <a:spcPts val="300"/>
              </a:spcBef>
              <a:spcAft>
                <a:spcPts val="300"/>
              </a:spcAft>
              <a:buFont typeface="Arial" panose="020B0604020202020204" pitchFamily="34" charset="0"/>
              <a:buChar char="•"/>
              <a:tabLst>
                <a:tab pos="810260" algn="l"/>
              </a:tabLst>
            </a:pPr>
            <a:r>
              <a:rPr lang="en-US" sz="2800" b="1" spc="10"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Step 2 –</a:t>
            </a:r>
            <a:r>
              <a:rPr lang="en-US" sz="2800" spc="10"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 The SG passes the DHCP message to the SMP.</a:t>
            </a:r>
          </a:p>
          <a:p>
            <a:pPr marL="342900" indent="-342900" algn="just">
              <a:lnSpc>
                <a:spcPct val="115000"/>
              </a:lnSpc>
              <a:spcBef>
                <a:spcPts val="300"/>
              </a:spcBef>
              <a:spcAft>
                <a:spcPts val="300"/>
              </a:spcAft>
              <a:buFont typeface="Arial" panose="020B0604020202020204" pitchFamily="34" charset="0"/>
              <a:buChar char="•"/>
              <a:tabLst>
                <a:tab pos="810260" algn="l"/>
              </a:tabLst>
            </a:pPr>
            <a:r>
              <a:rPr lang="en-US" sz="2800" b="1" spc="10"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Step 3 –</a:t>
            </a:r>
            <a:r>
              <a:rPr lang="en-US" sz="2800" spc="10"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 The SMP extracts relevant subscriber information from the RADIUS/DHCP/PCRF message and passes this on to Allot Service gateway platform. It also generates CMDR buckets which aggregate this information on the SMP. </a:t>
            </a:r>
          </a:p>
          <a:p>
            <a:pPr marL="342900" indent="-342900" algn="just">
              <a:lnSpc>
                <a:spcPct val="115000"/>
              </a:lnSpc>
              <a:spcBef>
                <a:spcPts val="300"/>
              </a:spcBef>
              <a:spcAft>
                <a:spcPts val="300"/>
              </a:spcAft>
              <a:buFont typeface="Arial" panose="020B0604020202020204" pitchFamily="34" charset="0"/>
              <a:buChar char="•"/>
              <a:tabLst>
                <a:tab pos="810260" algn="l"/>
              </a:tabLst>
            </a:pPr>
            <a:r>
              <a:rPr lang="en-US" sz="2800" b="1" spc="10"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Step 4a –</a:t>
            </a:r>
            <a:r>
              <a:rPr lang="en-US" sz="2800" spc="10"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 The subscriber is granted access to the Internet and subscriber data plane traffic flows online to the Allot Service Gateway probes. The SG platform records the relevant subscriber data plane traffic (in a series of different data buckets) and… </a:t>
            </a:r>
          </a:p>
          <a:p>
            <a:pPr marL="342900" indent="-342900" algn="just">
              <a:lnSpc>
                <a:spcPct val="115000"/>
              </a:lnSpc>
              <a:spcBef>
                <a:spcPts val="300"/>
              </a:spcBef>
              <a:spcAft>
                <a:spcPts val="300"/>
              </a:spcAft>
              <a:buFont typeface="Arial" panose="020B0604020202020204" pitchFamily="34" charset="0"/>
              <a:buChar char="•"/>
              <a:tabLst>
                <a:tab pos="810260" algn="l"/>
              </a:tabLst>
            </a:pPr>
            <a:r>
              <a:rPr lang="en-US" sz="2800" b="1" spc="10"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Step 4b –</a:t>
            </a:r>
            <a:r>
              <a:rPr lang="en-US" sz="2800" spc="10"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 …forwards the subscriber’s traffic to the internet according. </a:t>
            </a:r>
          </a:p>
          <a:p>
            <a:pPr marL="342900" indent="-342900" algn="just">
              <a:lnSpc>
                <a:spcPct val="115000"/>
              </a:lnSpc>
              <a:spcBef>
                <a:spcPts val="300"/>
              </a:spcBef>
              <a:spcAft>
                <a:spcPts val="300"/>
              </a:spcAft>
              <a:buFont typeface="Arial" panose="020B0604020202020204" pitchFamily="34" charset="0"/>
              <a:buChar char="•"/>
              <a:tabLst>
                <a:tab pos="810260" algn="l"/>
              </a:tabLst>
            </a:pPr>
            <a:r>
              <a:rPr lang="en-US" sz="2800" b="1" spc="10"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Step 5 –</a:t>
            </a:r>
            <a:r>
              <a:rPr lang="en-US" sz="2800" spc="10"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 The Data Mediator polls the various data sources (in this case the In-line Platform and the SMP) for the configured data buckets, </a:t>
            </a:r>
          </a:p>
          <a:p>
            <a:pPr marL="342900" indent="-342900" algn="just">
              <a:lnSpc>
                <a:spcPct val="115000"/>
              </a:lnSpc>
              <a:spcBef>
                <a:spcPts val="300"/>
              </a:spcBef>
              <a:spcAft>
                <a:spcPts val="300"/>
              </a:spcAft>
              <a:buFont typeface="Arial" panose="020B0604020202020204" pitchFamily="34" charset="0"/>
              <a:buChar char="•"/>
              <a:tabLst>
                <a:tab pos="810260" algn="l"/>
              </a:tabLst>
            </a:pPr>
            <a:r>
              <a:rPr lang="en-US" sz="2800" b="1" spc="10"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Step 6 –</a:t>
            </a:r>
            <a:r>
              <a:rPr lang="en-US" sz="2800" spc="10"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 The Data Mediator formats the data and sends it on to the Data Warehouse </a:t>
            </a:r>
          </a:p>
          <a:p>
            <a:pPr marL="342900" indent="-342900" algn="just">
              <a:lnSpc>
                <a:spcPct val="115000"/>
              </a:lnSpc>
              <a:spcBef>
                <a:spcPts val="300"/>
              </a:spcBef>
              <a:spcAft>
                <a:spcPts val="300"/>
              </a:spcAft>
              <a:buFont typeface="Arial" panose="020B0604020202020204" pitchFamily="34" charset="0"/>
              <a:buChar char="•"/>
              <a:tabLst>
                <a:tab pos="810260" algn="l"/>
              </a:tabLst>
            </a:pPr>
            <a:r>
              <a:rPr lang="en-US" sz="2800" b="1" spc="10"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Step 7 –</a:t>
            </a:r>
            <a:r>
              <a:rPr lang="en-US" sz="2800" spc="10"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 The DWH sends it or third-party analytics system. </a:t>
            </a:r>
          </a:p>
        </p:txBody>
      </p:sp>
      <p:sp>
        <p:nvSpPr>
          <p:cNvPr id="129" name="Rectangle 1"/>
          <p:cNvSpPr/>
          <p:nvPr/>
        </p:nvSpPr>
        <p:spPr>
          <a:xfrm>
            <a:off x="1390799" y="3578405"/>
            <a:ext cx="9601051" cy="928652"/>
          </a:xfrm>
          <a:prstGeom prst="rect">
            <a:avLst/>
          </a:prstGeom>
        </p:spPr>
        <p:txBody>
          <a:bodyPr wrap="square">
            <a:spAutoFit/>
          </a:bodyPr>
          <a:lstStyle/>
          <a:p>
            <a:pPr>
              <a:lnSpc>
                <a:spcPct val="107000"/>
              </a:lnSpc>
              <a:spcAft>
                <a:spcPts val="800"/>
              </a:spcAft>
            </a:pPr>
            <a:r>
              <a:rPr lang="en-US" sz="2400" b="1" dirty="0">
                <a:solidFill>
                  <a:prstClr val="black"/>
                </a:solidFill>
                <a:latin typeface="Calibri" panose="020F0502020204030204" pitchFamily="34" charset="0"/>
                <a:ea typeface="Calibri" panose="020F0502020204030204" pitchFamily="34" charset="0"/>
                <a:cs typeface="Arial" panose="020B0604020202020204" pitchFamily="34" charset="0"/>
              </a:rPr>
              <a:t>Allot Data Flow – System Level counts with 6 steps</a:t>
            </a:r>
            <a:endParaRPr lang="en-US" sz="2400" dirty="0">
              <a:solidFill>
                <a:prstClr val="black"/>
              </a:solidFill>
              <a:latin typeface="Calibri" panose="020F0502020204030204" pitchFamily="34" charset="0"/>
              <a:ea typeface="Tahoma" panose="020B0604030504040204" pitchFamily="34" charset="0"/>
              <a:cs typeface="Arial" panose="020B0604020202020204" pitchFamily="34" charset="0"/>
            </a:endParaRPr>
          </a:p>
          <a:p>
            <a:pPr marL="457200" algn="just"/>
            <a:r>
              <a:rPr lang="en-US" sz="2200" dirty="0">
                <a:solidFill>
                  <a:prstClr val="black"/>
                </a:solidFill>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213119548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xmlns="" id="{6A042D1F-EB9F-D544-9372-F80023751BEE}"/>
              </a:ext>
            </a:extLst>
          </p:cNvPr>
          <p:cNvSpPr txBox="1"/>
          <p:nvPr/>
        </p:nvSpPr>
        <p:spPr>
          <a:xfrm>
            <a:off x="16123087" y="2901228"/>
            <a:ext cx="5452268" cy="3046988"/>
          </a:xfrm>
          <a:prstGeom prst="rect">
            <a:avLst/>
          </a:prstGeom>
          <a:noFill/>
        </p:spPr>
        <p:txBody>
          <a:bodyPr wrap="square" rtlCol="0">
            <a:spAutoFit/>
          </a:bodyPr>
          <a:lstStyle/>
          <a:p>
            <a:pPr algn="ctr">
              <a:buClr>
                <a:srgbClr val="9AAE04"/>
              </a:buClr>
            </a:pPr>
            <a:r>
              <a:rPr lang="en-US" sz="3200" b="1" dirty="0" smtClean="0">
                <a:latin typeface="Calibri" panose="020F0502020204030204" pitchFamily="34" charset="0"/>
              </a:rPr>
              <a:t>Avoid vendor lock-in </a:t>
            </a:r>
            <a:r>
              <a:rPr lang="en-US" sz="3200" dirty="0" smtClean="0">
                <a:solidFill>
                  <a:prstClr val="black"/>
                </a:solidFill>
                <a:latin typeface="Calibri" panose="020F0502020204030204" pitchFamily="34" charset="0"/>
              </a:rPr>
              <a:t>being a modular solution adaptable to any change required, new integration or component replacement.</a:t>
            </a:r>
          </a:p>
          <a:p>
            <a:pPr algn="ctr"/>
            <a:endParaRPr lang="en-US" sz="3200" dirty="0">
              <a:solidFill>
                <a:prstClr val="black"/>
              </a:solidFill>
              <a:latin typeface="Calibri" panose="020F0502020204030204" pitchFamily="34" charset="0"/>
            </a:endParaRPr>
          </a:p>
        </p:txBody>
      </p:sp>
      <p:sp>
        <p:nvSpPr>
          <p:cNvPr id="2"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Why an everis-</a:t>
            </a:r>
          </a:p>
          <a:p>
            <a:pPr marL="0" lvl="0" indent="0" algn="ctr">
              <a:buNone/>
            </a:pPr>
            <a:r>
              <a:rPr lang="en-US" sz="2400" b="1" dirty="0" smtClean="0">
                <a:solidFill>
                  <a:prstClr val="white"/>
                </a:solidFill>
                <a:latin typeface="Calibri" panose="020F0502020204030204" pitchFamily="34" charset="0"/>
              </a:rPr>
              <a:t>DEVO-Allot Model</a:t>
            </a:r>
            <a:endParaRPr lang="en-US" sz="2400" b="1" dirty="0">
              <a:solidFill>
                <a:prstClr val="white"/>
              </a:solidFill>
              <a:latin typeface="Calibri" panose="020F0502020204030204" pitchFamily="34" charset="0"/>
            </a:endParaRPr>
          </a:p>
        </p:txBody>
      </p:sp>
      <p:sp>
        <p:nvSpPr>
          <p:cNvPr id="4"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pPr>
            <a:r>
              <a:rPr lang="es-ES" sz="4000" b="1" cap="all" dirty="0" smtClean="0">
                <a:solidFill>
                  <a:prstClr val="black"/>
                </a:solidFill>
                <a:latin typeface="Calibri" panose="020F0502020204030204" pitchFamily="34" charset="0"/>
              </a:rPr>
              <a:t>DIFFERENTIAL VALUE</a:t>
            </a:r>
            <a:endParaRPr lang="en-US" sz="4000" b="1" cap="all" dirty="0">
              <a:solidFill>
                <a:prstClr val="black"/>
              </a:solidFill>
              <a:latin typeface="Calibri" panose="020F0502020204030204" pitchFamily="34" charset="0"/>
            </a:endParaRPr>
          </a:p>
        </p:txBody>
      </p:sp>
      <p:sp>
        <p:nvSpPr>
          <p:cNvPr id="5"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Introduction &amp; Context</a:t>
            </a:r>
            <a:endParaRPr lang="en-US" altLang="es-ES" sz="2400" b="1" dirty="0">
              <a:solidFill>
                <a:srgbClr val="A6A6A6"/>
              </a:solidFill>
              <a:latin typeface="Calibri" panose="020F0502020204030204" pitchFamily="34" charset="0"/>
            </a:endParaRPr>
          </a:p>
        </p:txBody>
      </p:sp>
      <p:sp>
        <p:nvSpPr>
          <p:cNvPr id="14" name="TextBox 13"/>
          <p:cNvSpPr txBox="1"/>
          <p:nvPr/>
        </p:nvSpPr>
        <p:spPr>
          <a:xfrm>
            <a:off x="1390800" y="1923150"/>
            <a:ext cx="21583500" cy="1077218"/>
          </a:xfrm>
          <a:prstGeom prst="rect">
            <a:avLst/>
          </a:prstGeom>
          <a:noFill/>
        </p:spPr>
        <p:txBody>
          <a:bodyPr wrap="square" rtlCol="0">
            <a:spAutoFit/>
          </a:bodyPr>
          <a:lstStyle/>
          <a:p>
            <a:r>
              <a:rPr lang="en-US" sz="3200" dirty="0" smtClean="0">
                <a:solidFill>
                  <a:prstClr val="black"/>
                </a:solidFill>
                <a:latin typeface="Calibri" panose="020F0502020204030204" pitchFamily="34" charset="0"/>
              </a:rPr>
              <a:t>The main benefits of our solution are the following:</a:t>
            </a:r>
          </a:p>
          <a:p>
            <a:endParaRPr lang="en-US" sz="3200" dirty="0">
              <a:solidFill>
                <a:prstClr val="black"/>
              </a:solidFill>
              <a:latin typeface="Calibri" panose="020F0502020204030204" pitchFamily="34" charset="0"/>
            </a:endParaRPr>
          </a:p>
        </p:txBody>
      </p:sp>
      <p:sp>
        <p:nvSpPr>
          <p:cNvPr id="6" name="Slide Number Placeholder 5"/>
          <p:cNvSpPr>
            <a:spLocks noGrp="1"/>
          </p:cNvSpPr>
          <p:nvPr>
            <p:ph type="sldNum" sz="quarter" idx="2"/>
          </p:nvPr>
        </p:nvSpPr>
        <p:spPr/>
        <p:txBody>
          <a:bodyPr/>
          <a:lstStyle/>
          <a:p>
            <a:fld id="{86CB4B4D-7CA3-9044-876B-883B54F8677D}" type="slidenum">
              <a:rPr lang="en-US" smtClean="0">
                <a:solidFill>
                  <a:prstClr val="black">
                    <a:tint val="75000"/>
                  </a:prstClr>
                </a:solidFill>
              </a:rPr>
              <a:pPr/>
              <a:t>7</a:t>
            </a:fld>
            <a:endParaRPr lang="en-US">
              <a:solidFill>
                <a:prstClr val="black">
                  <a:tint val="75000"/>
                </a:prstClr>
              </a:solidFill>
            </a:endParaRPr>
          </a:p>
        </p:txBody>
      </p:sp>
      <p:sp>
        <p:nvSpPr>
          <p:cNvPr id="9" name="Rectangle 8"/>
          <p:cNvSpPr/>
          <p:nvPr/>
        </p:nvSpPr>
        <p:spPr>
          <a:xfrm>
            <a:off x="2942728" y="2901228"/>
            <a:ext cx="5322570" cy="1569660"/>
          </a:xfrm>
          <a:prstGeom prst="rect">
            <a:avLst/>
          </a:prstGeom>
        </p:spPr>
        <p:txBody>
          <a:bodyPr wrap="square">
            <a:spAutoFit/>
          </a:bodyPr>
          <a:lstStyle/>
          <a:p>
            <a:pPr algn="ctr">
              <a:buClr>
                <a:srgbClr val="9AAE04"/>
              </a:buClr>
            </a:pPr>
            <a:r>
              <a:rPr lang="en-US" sz="3200" b="1" dirty="0" smtClean="0">
                <a:latin typeface="Calibri" panose="020F0502020204030204" pitchFamily="34" charset="0"/>
              </a:rPr>
              <a:t>Leverage of </a:t>
            </a:r>
            <a:r>
              <a:rPr lang="en-US" sz="3200" b="1" dirty="0">
                <a:latin typeface="Calibri" panose="020F0502020204030204" pitchFamily="34" charset="0"/>
              </a:rPr>
              <a:t>existing ecosystem</a:t>
            </a:r>
            <a:r>
              <a:rPr lang="en-US" sz="3200" dirty="0">
                <a:latin typeface="Calibri" panose="020F0502020204030204" pitchFamily="34" charset="0"/>
              </a:rPr>
              <a:t> </a:t>
            </a:r>
            <a:r>
              <a:rPr lang="en-US" sz="3200" dirty="0">
                <a:solidFill>
                  <a:prstClr val="black"/>
                </a:solidFill>
                <a:latin typeface="Calibri" panose="020F0502020204030204" pitchFamily="34" charset="0"/>
              </a:rPr>
              <a:t>based on </a:t>
            </a:r>
            <a:r>
              <a:rPr lang="en-US" sz="3200" dirty="0" err="1">
                <a:solidFill>
                  <a:prstClr val="black"/>
                </a:solidFill>
                <a:latin typeface="Calibri" panose="020F0502020204030204" pitchFamily="34" charset="0"/>
              </a:rPr>
              <a:t>Devo</a:t>
            </a:r>
            <a:r>
              <a:rPr lang="en-US" sz="3200" dirty="0">
                <a:solidFill>
                  <a:prstClr val="black"/>
                </a:solidFill>
                <a:latin typeface="Calibri" panose="020F0502020204030204" pitchFamily="34" charset="0"/>
              </a:rPr>
              <a:t> as Data </a:t>
            </a:r>
            <a:r>
              <a:rPr lang="en-US" sz="3200" dirty="0" smtClean="0">
                <a:solidFill>
                  <a:prstClr val="black"/>
                </a:solidFill>
                <a:latin typeface="Calibri" panose="020F0502020204030204" pitchFamily="34" charset="0"/>
              </a:rPr>
              <a:t>Lake</a:t>
            </a:r>
            <a:endParaRPr lang="en-US" sz="3200" dirty="0">
              <a:solidFill>
                <a:prstClr val="black"/>
              </a:solidFill>
              <a:latin typeface="Calibri" panose="020F0502020204030204" pitchFamily="34" charset="0"/>
            </a:endParaRPr>
          </a:p>
        </p:txBody>
      </p:sp>
      <p:sp>
        <p:nvSpPr>
          <p:cNvPr id="10" name="Rectangle 9"/>
          <p:cNvSpPr/>
          <p:nvPr/>
        </p:nvSpPr>
        <p:spPr>
          <a:xfrm>
            <a:off x="2780898" y="6413140"/>
            <a:ext cx="4315622" cy="2062103"/>
          </a:xfrm>
          <a:prstGeom prst="rect">
            <a:avLst/>
          </a:prstGeom>
        </p:spPr>
        <p:txBody>
          <a:bodyPr wrap="square">
            <a:spAutoFit/>
          </a:bodyPr>
          <a:lstStyle/>
          <a:p>
            <a:pPr algn="ctr">
              <a:buClr>
                <a:srgbClr val="9AAE04"/>
              </a:buClr>
            </a:pPr>
            <a:r>
              <a:rPr lang="en-US" sz="3200" dirty="0" smtClean="0">
                <a:solidFill>
                  <a:prstClr val="black"/>
                </a:solidFill>
                <a:latin typeface="Calibri" panose="020F0502020204030204" pitchFamily="34" charset="0"/>
              </a:rPr>
              <a:t>Leverage Existing internal </a:t>
            </a:r>
            <a:r>
              <a:rPr lang="en-US" sz="3200" b="1" dirty="0" smtClean="0">
                <a:latin typeface="Calibri" panose="020F0502020204030204" pitchFamily="34" charset="0"/>
              </a:rPr>
              <a:t>knowhow </a:t>
            </a:r>
            <a:r>
              <a:rPr lang="en-US" sz="3200" b="1" dirty="0">
                <a:latin typeface="Calibri" panose="020F0502020204030204" pitchFamily="34" charset="0"/>
              </a:rPr>
              <a:t>in Telefonica </a:t>
            </a:r>
            <a:r>
              <a:rPr lang="en-US" sz="3200" dirty="0">
                <a:solidFill>
                  <a:prstClr val="black"/>
                </a:solidFill>
                <a:latin typeface="Calibri" panose="020F0502020204030204" pitchFamily="34" charset="0"/>
              </a:rPr>
              <a:t>to continue working as usual</a:t>
            </a:r>
          </a:p>
        </p:txBody>
      </p:sp>
      <p:sp>
        <p:nvSpPr>
          <p:cNvPr id="11" name="Rectangle 10"/>
          <p:cNvSpPr/>
          <p:nvPr/>
        </p:nvSpPr>
        <p:spPr>
          <a:xfrm>
            <a:off x="3355835" y="9959451"/>
            <a:ext cx="4496356" cy="1569660"/>
          </a:xfrm>
          <a:prstGeom prst="rect">
            <a:avLst/>
          </a:prstGeom>
        </p:spPr>
        <p:txBody>
          <a:bodyPr wrap="square">
            <a:spAutoFit/>
          </a:bodyPr>
          <a:lstStyle/>
          <a:p>
            <a:pPr algn="ctr">
              <a:buClr>
                <a:srgbClr val="9AAE04"/>
              </a:buClr>
            </a:pPr>
            <a:r>
              <a:rPr lang="en-US" sz="3200" dirty="0" smtClean="0">
                <a:solidFill>
                  <a:prstClr val="black"/>
                </a:solidFill>
                <a:latin typeface="Calibri" panose="020F0502020204030204" pitchFamily="34" charset="0"/>
              </a:rPr>
              <a:t>Existing Probes </a:t>
            </a:r>
            <a:r>
              <a:rPr lang="en-US" sz="3200" dirty="0">
                <a:solidFill>
                  <a:prstClr val="black"/>
                </a:solidFill>
                <a:latin typeface="Calibri" panose="020F0502020204030204" pitchFamily="34" charset="0"/>
              </a:rPr>
              <a:t>and </a:t>
            </a:r>
            <a:r>
              <a:rPr lang="en-US" sz="3200" dirty="0" smtClean="0">
                <a:solidFill>
                  <a:prstClr val="black"/>
                </a:solidFill>
                <a:latin typeface="Calibri" panose="020F0502020204030204" pitchFamily="34" charset="0"/>
              </a:rPr>
              <a:t>main Architecture </a:t>
            </a:r>
            <a:r>
              <a:rPr lang="en-US" sz="3200" b="1" dirty="0" smtClean="0">
                <a:latin typeface="Calibri" panose="020F0502020204030204" pitchFamily="34" charset="0"/>
              </a:rPr>
              <a:t>doesn’t   change</a:t>
            </a:r>
            <a:endParaRPr lang="en-US" sz="3200" b="1" dirty="0">
              <a:latin typeface="Calibri" panose="020F0502020204030204" pitchFamily="34" charset="0"/>
            </a:endParaRPr>
          </a:p>
        </p:txBody>
      </p:sp>
      <p:sp>
        <p:nvSpPr>
          <p:cNvPr id="12" name="Rectangle 11"/>
          <p:cNvSpPr/>
          <p:nvPr/>
        </p:nvSpPr>
        <p:spPr>
          <a:xfrm>
            <a:off x="7842075" y="11673950"/>
            <a:ext cx="8658845" cy="1077218"/>
          </a:xfrm>
          <a:prstGeom prst="rect">
            <a:avLst/>
          </a:prstGeom>
        </p:spPr>
        <p:txBody>
          <a:bodyPr wrap="none">
            <a:spAutoFit/>
          </a:bodyPr>
          <a:lstStyle/>
          <a:p>
            <a:pPr algn="ctr">
              <a:buClr>
                <a:srgbClr val="9AAE04"/>
              </a:buClr>
            </a:pPr>
            <a:r>
              <a:rPr lang="en-US" sz="3200" b="1" dirty="0">
                <a:latin typeface="Calibri" panose="020F0502020204030204" pitchFamily="34" charset="0"/>
              </a:rPr>
              <a:t>Quick R</a:t>
            </a:r>
            <a:r>
              <a:rPr lang="en-US" sz="3200" b="1" dirty="0" smtClean="0">
                <a:latin typeface="Calibri" panose="020F0502020204030204" pitchFamily="34" charset="0"/>
              </a:rPr>
              <a:t>esults </a:t>
            </a:r>
            <a:endParaRPr lang="en-US" sz="3200" b="1" dirty="0">
              <a:latin typeface="Calibri" panose="020F0502020204030204" pitchFamily="34" charset="0"/>
            </a:endParaRPr>
          </a:p>
          <a:p>
            <a:pPr algn="ctr">
              <a:buClr>
                <a:srgbClr val="9AAE04"/>
              </a:buClr>
            </a:pPr>
            <a:r>
              <a:rPr lang="en-US" sz="3200" dirty="0" smtClean="0">
                <a:solidFill>
                  <a:prstClr val="black"/>
                </a:solidFill>
                <a:latin typeface="Calibri" panose="020F0502020204030204" pitchFamily="34" charset="0"/>
              </a:rPr>
              <a:t>Most functionally required available in few months</a:t>
            </a:r>
            <a:endParaRPr lang="en-US" sz="3200" dirty="0">
              <a:solidFill>
                <a:prstClr val="black"/>
              </a:solidFill>
              <a:latin typeface="Calibri" panose="020F0502020204030204" pitchFamily="34" charset="0"/>
            </a:endParaRPr>
          </a:p>
        </p:txBody>
      </p:sp>
      <p:sp>
        <p:nvSpPr>
          <p:cNvPr id="13" name="Rectangle 12"/>
          <p:cNvSpPr/>
          <p:nvPr/>
        </p:nvSpPr>
        <p:spPr>
          <a:xfrm>
            <a:off x="16045751" y="9894829"/>
            <a:ext cx="4741153" cy="1569660"/>
          </a:xfrm>
          <a:prstGeom prst="rect">
            <a:avLst/>
          </a:prstGeom>
        </p:spPr>
        <p:txBody>
          <a:bodyPr wrap="square">
            <a:spAutoFit/>
          </a:bodyPr>
          <a:lstStyle/>
          <a:p>
            <a:pPr algn="ctr">
              <a:buClr>
                <a:srgbClr val="9AAE04"/>
              </a:buClr>
            </a:pPr>
            <a:r>
              <a:rPr lang="en-US" sz="3200" b="1" dirty="0" smtClean="0">
                <a:latin typeface="Calibri" panose="020F0502020204030204" pitchFamily="34" charset="0"/>
              </a:rPr>
              <a:t>Minimum  </a:t>
            </a:r>
            <a:r>
              <a:rPr lang="en-US" sz="3200" b="1" dirty="0">
                <a:latin typeface="Calibri" panose="020F0502020204030204" pitchFamily="34" charset="0"/>
              </a:rPr>
              <a:t>risks </a:t>
            </a:r>
            <a:r>
              <a:rPr lang="en-US" sz="3200" dirty="0">
                <a:solidFill>
                  <a:prstClr val="black"/>
                </a:solidFill>
                <a:latin typeface="Calibri" panose="020F0502020204030204" pitchFamily="34" charset="0"/>
              </a:rPr>
              <a:t>in the Project </a:t>
            </a:r>
            <a:r>
              <a:rPr lang="en-US" sz="3200" dirty="0" smtClean="0">
                <a:solidFill>
                  <a:prstClr val="black"/>
                </a:solidFill>
                <a:latin typeface="Calibri" panose="020F0502020204030204" pitchFamily="34" charset="0"/>
              </a:rPr>
              <a:t>implementation and Maintenance</a:t>
            </a:r>
            <a:endParaRPr lang="en-US" sz="3200" dirty="0">
              <a:solidFill>
                <a:prstClr val="black"/>
              </a:solidFill>
              <a:latin typeface="Calibri" panose="020F0502020204030204" pitchFamily="34" charset="0"/>
            </a:endParaRPr>
          </a:p>
        </p:txBody>
      </p:sp>
      <p:sp>
        <p:nvSpPr>
          <p:cNvPr id="15" name="Rectangle 14"/>
          <p:cNvSpPr/>
          <p:nvPr/>
        </p:nvSpPr>
        <p:spPr>
          <a:xfrm>
            <a:off x="17081700" y="6550737"/>
            <a:ext cx="4359267" cy="1569660"/>
          </a:xfrm>
          <a:prstGeom prst="rect">
            <a:avLst/>
          </a:prstGeom>
        </p:spPr>
        <p:txBody>
          <a:bodyPr wrap="square">
            <a:spAutoFit/>
          </a:bodyPr>
          <a:lstStyle/>
          <a:p>
            <a:pPr algn="ctr">
              <a:buClr>
                <a:srgbClr val="9AAE04"/>
              </a:buClr>
            </a:pPr>
            <a:r>
              <a:rPr lang="en-US" sz="3200" dirty="0">
                <a:solidFill>
                  <a:prstClr val="black"/>
                </a:solidFill>
                <a:latin typeface="Calibri" panose="020F0502020204030204" pitchFamily="34" charset="0"/>
              </a:rPr>
              <a:t>Not a big change, </a:t>
            </a:r>
            <a:r>
              <a:rPr lang="en-US" sz="3200" b="1" dirty="0">
                <a:latin typeface="Calibri" panose="020F0502020204030204" pitchFamily="34" charset="0"/>
              </a:rPr>
              <a:t>avoiding frictions from different areas</a:t>
            </a:r>
          </a:p>
        </p:txBody>
      </p:sp>
      <p:grpSp>
        <p:nvGrpSpPr>
          <p:cNvPr id="17" name="Group 16"/>
          <p:cNvGrpSpPr/>
          <p:nvPr/>
        </p:nvGrpSpPr>
        <p:grpSpPr>
          <a:xfrm>
            <a:off x="9812500" y="5132491"/>
            <a:ext cx="4553220" cy="3704531"/>
            <a:chOff x="10983025" y="4495133"/>
            <a:chExt cx="3109911" cy="2530244"/>
          </a:xfrm>
        </p:grpSpPr>
        <p:grpSp>
          <p:nvGrpSpPr>
            <p:cNvPr id="72" name="Group 71"/>
            <p:cNvGrpSpPr/>
            <p:nvPr/>
          </p:nvGrpSpPr>
          <p:grpSpPr>
            <a:xfrm>
              <a:off x="12422273" y="5567917"/>
              <a:ext cx="1670663" cy="1439739"/>
              <a:chOff x="1902755" y="10771039"/>
              <a:chExt cx="1635028" cy="1513997"/>
            </a:xfrm>
          </p:grpSpPr>
          <p:sp>
            <p:nvSpPr>
              <p:cNvPr id="73" name="Oval 72"/>
              <p:cNvSpPr/>
              <p:nvPr/>
            </p:nvSpPr>
            <p:spPr>
              <a:xfrm>
                <a:off x="1902755" y="10771039"/>
                <a:ext cx="1635028" cy="1513997"/>
              </a:xfrm>
              <a:prstGeom prst="ellipse">
                <a:avLst/>
              </a:prstGeom>
              <a:solidFill>
                <a:schemeClr val="bg1"/>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4" name="Imagen 40"/>
              <p:cNvPicPr>
                <a:picLocks noChangeAspect="1"/>
              </p:cNvPicPr>
              <p:nvPr/>
            </p:nvPicPr>
            <p:blipFill rotWithShape="1">
              <a:blip r:embed="rId4">
                <a:extLst>
                  <a:ext uri="{28A0092B-C50C-407E-A947-70E740481C1C}">
                    <a14:useLocalDpi xmlns:a14="http://schemas.microsoft.com/office/drawing/2010/main" val="0"/>
                  </a:ext>
                </a:extLst>
              </a:blip>
              <a:srcRect l="26230" t="26750" r="24377" b="25987"/>
              <a:stretch/>
            </p:blipFill>
            <p:spPr>
              <a:xfrm>
                <a:off x="2167732" y="11108004"/>
                <a:ext cx="1240070" cy="839953"/>
              </a:xfrm>
              <a:prstGeom prst="rect">
                <a:avLst/>
              </a:prstGeom>
              <a:ln w="3175">
                <a:noFill/>
              </a:ln>
              <a:effectLst/>
            </p:spPr>
          </p:pic>
        </p:grpSp>
        <p:grpSp>
          <p:nvGrpSpPr>
            <p:cNvPr id="75" name="Group 74"/>
            <p:cNvGrpSpPr/>
            <p:nvPr/>
          </p:nvGrpSpPr>
          <p:grpSpPr>
            <a:xfrm>
              <a:off x="10983025" y="5550196"/>
              <a:ext cx="1641834" cy="1475181"/>
              <a:chOff x="1902755" y="8100900"/>
              <a:chExt cx="1635028" cy="1513997"/>
            </a:xfrm>
          </p:grpSpPr>
          <p:sp>
            <p:nvSpPr>
              <p:cNvPr id="76" name="Oval 75"/>
              <p:cNvSpPr/>
              <p:nvPr/>
            </p:nvSpPr>
            <p:spPr>
              <a:xfrm>
                <a:off x="1902755" y="8100900"/>
                <a:ext cx="1635028" cy="1513997"/>
              </a:xfrm>
              <a:prstGeom prst="ellipse">
                <a:avLst/>
              </a:prstGeom>
              <a:solidFill>
                <a:schemeClr val="bg1"/>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7" name="Picture 2" descr="Resultado de imagen de devo log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761" t="22665" r="9273" b="21832"/>
              <a:stretch/>
            </p:blipFill>
            <p:spPr bwMode="auto">
              <a:xfrm>
                <a:off x="2045269" y="8574730"/>
                <a:ext cx="1397481" cy="4748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11733302" y="4495133"/>
              <a:ext cx="1641834" cy="1475181"/>
              <a:chOff x="22529378" y="2498222"/>
              <a:chExt cx="1635028" cy="1513997"/>
            </a:xfrm>
          </p:grpSpPr>
          <p:sp>
            <p:nvSpPr>
              <p:cNvPr id="79" name="Oval 78"/>
              <p:cNvSpPr/>
              <p:nvPr/>
            </p:nvSpPr>
            <p:spPr>
              <a:xfrm>
                <a:off x="22529378" y="2498222"/>
                <a:ext cx="1635028" cy="1513997"/>
              </a:xfrm>
              <a:prstGeom prst="ellipse">
                <a:avLst/>
              </a:prstGeom>
              <a:solidFill>
                <a:schemeClr val="bg1"/>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pitchFamily="34" charset="0"/>
                </a:endParaRPr>
              </a:p>
            </p:txBody>
          </p:sp>
          <p:pic>
            <p:nvPicPr>
              <p:cNvPr id="80" name="Picture 79"/>
              <p:cNvPicPr>
                <a:picLocks noChangeAspect="1"/>
              </p:cNvPicPr>
              <p:nvPr/>
            </p:nvPicPr>
            <p:blipFill rotWithShape="1">
              <a:blip r:embed="rId6">
                <a:extLst>
                  <a:ext uri="{28A0092B-C50C-407E-A947-70E740481C1C}">
                    <a14:useLocalDpi xmlns:a14="http://schemas.microsoft.com/office/drawing/2010/main" val="0"/>
                  </a:ext>
                </a:extLst>
              </a:blip>
              <a:srcRect l="6367" t="15995" b="16590"/>
              <a:stretch/>
            </p:blipFill>
            <p:spPr>
              <a:xfrm>
                <a:off x="22558089" y="2777063"/>
                <a:ext cx="1516661" cy="761447"/>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pic>
        </p:grpSp>
      </p:grpSp>
      <p:sp>
        <p:nvSpPr>
          <p:cNvPr id="34" name="Oval 33"/>
          <p:cNvSpPr>
            <a:spLocks noChangeAspect="1"/>
          </p:cNvSpPr>
          <p:nvPr/>
        </p:nvSpPr>
        <p:spPr>
          <a:xfrm>
            <a:off x="7818838" y="2714484"/>
            <a:ext cx="8540544" cy="8540544"/>
          </a:xfrm>
          <a:prstGeom prst="ellipse">
            <a:avLst/>
          </a:prstGeom>
          <a:no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3600" kern="0" dirty="0">
              <a:solidFill>
                <a:prstClr val="white"/>
              </a:solidFill>
              <a:latin typeface="Calibri"/>
            </a:endParaRPr>
          </a:p>
        </p:txBody>
      </p:sp>
      <p:sp>
        <p:nvSpPr>
          <p:cNvPr id="35" name="Oval 4"/>
          <p:cNvSpPr>
            <a:spLocks noChangeArrowheads="1"/>
          </p:cNvSpPr>
          <p:nvPr/>
        </p:nvSpPr>
        <p:spPr bwMode="auto">
          <a:xfrm>
            <a:off x="11820957" y="10977735"/>
            <a:ext cx="505181" cy="516067"/>
          </a:xfrm>
          <a:prstGeom prst="ellipse">
            <a:avLst/>
          </a:prstGeom>
          <a:solidFill>
            <a:srgbClr val="215D66"/>
          </a:solidFill>
          <a:ln w="6350">
            <a:noFill/>
            <a:round/>
            <a:headEnd/>
            <a:tailEnd/>
          </a:ln>
          <a:effectLst/>
        </p:spPr>
        <p:txBody>
          <a:bodyPr lIns="144000" tIns="144000" rIns="144000" bIns="144000" anchor="ctr" anchorCtr="1"/>
          <a:lstStyle/>
          <a:p>
            <a:pPr defTabSz="1828800" eaLnBrk="0" hangingPunct="0">
              <a:defRPr/>
            </a:pPr>
            <a:endParaRPr lang="en-US" sz="2800" b="1" kern="0" dirty="0">
              <a:solidFill>
                <a:prstClr val="black"/>
              </a:solidFill>
              <a:latin typeface="Calibri"/>
            </a:endParaRPr>
          </a:p>
        </p:txBody>
      </p:sp>
      <p:sp>
        <p:nvSpPr>
          <p:cNvPr id="37" name="Oval 4"/>
          <p:cNvSpPr>
            <a:spLocks noChangeArrowheads="1"/>
          </p:cNvSpPr>
          <p:nvPr/>
        </p:nvSpPr>
        <p:spPr bwMode="auto">
          <a:xfrm>
            <a:off x="7629794" y="7057764"/>
            <a:ext cx="505181" cy="516067"/>
          </a:xfrm>
          <a:prstGeom prst="ellipse">
            <a:avLst/>
          </a:prstGeom>
          <a:solidFill>
            <a:srgbClr val="215D66"/>
          </a:solidFill>
          <a:ln w="6350">
            <a:noFill/>
            <a:round/>
            <a:headEnd/>
            <a:tailEnd/>
          </a:ln>
          <a:effectLst/>
        </p:spPr>
        <p:txBody>
          <a:bodyPr lIns="144000" tIns="144000" rIns="144000" bIns="144000" anchor="ctr" anchorCtr="1"/>
          <a:lstStyle/>
          <a:p>
            <a:pPr defTabSz="1828800" eaLnBrk="0" hangingPunct="0">
              <a:defRPr/>
            </a:pPr>
            <a:endParaRPr lang="en-US" sz="2800" b="1" kern="0" dirty="0">
              <a:solidFill>
                <a:prstClr val="black"/>
              </a:solidFill>
              <a:latin typeface="Calibri"/>
            </a:endParaRPr>
          </a:p>
        </p:txBody>
      </p:sp>
      <p:sp>
        <p:nvSpPr>
          <p:cNvPr id="38" name="Oval 37"/>
          <p:cNvSpPr>
            <a:spLocks noChangeArrowheads="1"/>
          </p:cNvSpPr>
          <p:nvPr/>
        </p:nvSpPr>
        <p:spPr bwMode="auto">
          <a:xfrm>
            <a:off x="16108372" y="7057764"/>
            <a:ext cx="505181" cy="516067"/>
          </a:xfrm>
          <a:prstGeom prst="ellipse">
            <a:avLst/>
          </a:prstGeom>
          <a:solidFill>
            <a:srgbClr val="215D66"/>
          </a:solidFill>
          <a:ln w="6350">
            <a:noFill/>
            <a:round/>
            <a:headEnd/>
            <a:tailEnd/>
          </a:ln>
          <a:effectLst/>
        </p:spPr>
        <p:txBody>
          <a:bodyPr lIns="144000" tIns="144000" rIns="144000" bIns="144000" anchor="ctr" anchorCtr="1"/>
          <a:lstStyle/>
          <a:p>
            <a:pPr defTabSz="1828800" eaLnBrk="0" hangingPunct="0">
              <a:defRPr/>
            </a:pPr>
            <a:endParaRPr lang="en-US" sz="2800" b="1" kern="0" dirty="0">
              <a:solidFill>
                <a:prstClr val="black"/>
              </a:solidFill>
              <a:latin typeface="Calibri"/>
            </a:endParaRPr>
          </a:p>
        </p:txBody>
      </p:sp>
      <p:sp>
        <p:nvSpPr>
          <p:cNvPr id="39" name="Oval 4"/>
          <p:cNvSpPr>
            <a:spLocks noChangeArrowheads="1"/>
          </p:cNvSpPr>
          <p:nvPr/>
        </p:nvSpPr>
        <p:spPr bwMode="auto">
          <a:xfrm>
            <a:off x="8273732" y="4368182"/>
            <a:ext cx="505181" cy="516067"/>
          </a:xfrm>
          <a:prstGeom prst="ellipse">
            <a:avLst/>
          </a:prstGeom>
          <a:solidFill>
            <a:srgbClr val="215D66"/>
          </a:solidFill>
          <a:ln w="6350">
            <a:noFill/>
            <a:round/>
            <a:headEnd/>
            <a:tailEnd/>
          </a:ln>
          <a:effectLst/>
        </p:spPr>
        <p:txBody>
          <a:bodyPr lIns="144000" tIns="144000" rIns="144000" bIns="144000" anchor="ctr" anchorCtr="1"/>
          <a:lstStyle/>
          <a:p>
            <a:pPr defTabSz="1828800" eaLnBrk="0" hangingPunct="0">
              <a:defRPr/>
            </a:pPr>
            <a:endParaRPr lang="en-US" sz="2800" b="1" kern="0" dirty="0">
              <a:solidFill>
                <a:prstClr val="black"/>
              </a:solidFill>
              <a:latin typeface="Calibri"/>
            </a:endParaRPr>
          </a:p>
        </p:txBody>
      </p:sp>
      <p:sp>
        <p:nvSpPr>
          <p:cNvPr id="40" name="Oval 39"/>
          <p:cNvSpPr>
            <a:spLocks noChangeArrowheads="1"/>
          </p:cNvSpPr>
          <p:nvPr/>
        </p:nvSpPr>
        <p:spPr bwMode="auto">
          <a:xfrm>
            <a:off x="14662318" y="9932126"/>
            <a:ext cx="505181" cy="516067"/>
          </a:xfrm>
          <a:prstGeom prst="ellipse">
            <a:avLst/>
          </a:prstGeom>
          <a:solidFill>
            <a:srgbClr val="215D66"/>
          </a:solidFill>
          <a:ln w="6350">
            <a:noFill/>
            <a:round/>
            <a:headEnd/>
            <a:tailEnd/>
          </a:ln>
          <a:effectLst/>
        </p:spPr>
        <p:txBody>
          <a:bodyPr lIns="144000" tIns="144000" rIns="144000" bIns="144000" anchor="ctr" anchorCtr="1"/>
          <a:lstStyle/>
          <a:p>
            <a:pPr defTabSz="1828800" eaLnBrk="0" hangingPunct="0">
              <a:defRPr/>
            </a:pPr>
            <a:endParaRPr lang="en-US" sz="2800" b="1" kern="0" dirty="0">
              <a:solidFill>
                <a:prstClr val="black"/>
              </a:solidFill>
              <a:latin typeface="Calibri"/>
            </a:endParaRPr>
          </a:p>
        </p:txBody>
      </p:sp>
      <p:sp>
        <p:nvSpPr>
          <p:cNvPr id="41" name="Oval 4"/>
          <p:cNvSpPr>
            <a:spLocks noChangeArrowheads="1"/>
          </p:cNvSpPr>
          <p:nvPr/>
        </p:nvSpPr>
        <p:spPr bwMode="auto">
          <a:xfrm>
            <a:off x="9030574" y="9932126"/>
            <a:ext cx="505181" cy="516067"/>
          </a:xfrm>
          <a:prstGeom prst="ellipse">
            <a:avLst/>
          </a:prstGeom>
          <a:solidFill>
            <a:srgbClr val="215D66"/>
          </a:solidFill>
          <a:ln w="6350">
            <a:noFill/>
            <a:round/>
            <a:headEnd/>
            <a:tailEnd/>
          </a:ln>
          <a:effectLst/>
        </p:spPr>
        <p:txBody>
          <a:bodyPr lIns="144000" tIns="144000" rIns="144000" bIns="144000" anchor="ctr" anchorCtr="1"/>
          <a:lstStyle/>
          <a:p>
            <a:pPr defTabSz="1828800" eaLnBrk="0" hangingPunct="0">
              <a:defRPr/>
            </a:pPr>
            <a:endParaRPr lang="en-US" sz="2800" b="1" kern="0" dirty="0">
              <a:solidFill>
                <a:prstClr val="black"/>
              </a:solidFill>
              <a:latin typeface="Calibri"/>
            </a:endParaRPr>
          </a:p>
        </p:txBody>
      </p:sp>
      <p:sp>
        <p:nvSpPr>
          <p:cNvPr id="42" name="Oval 41"/>
          <p:cNvSpPr>
            <a:spLocks noChangeArrowheads="1"/>
          </p:cNvSpPr>
          <p:nvPr/>
        </p:nvSpPr>
        <p:spPr bwMode="auto">
          <a:xfrm>
            <a:off x="15349262" y="4368182"/>
            <a:ext cx="505181" cy="516067"/>
          </a:xfrm>
          <a:prstGeom prst="ellipse">
            <a:avLst/>
          </a:prstGeom>
          <a:solidFill>
            <a:srgbClr val="215D66"/>
          </a:solidFill>
          <a:ln w="6350">
            <a:noFill/>
            <a:round/>
            <a:headEnd/>
            <a:tailEnd/>
          </a:ln>
          <a:effectLst/>
        </p:spPr>
        <p:txBody>
          <a:bodyPr lIns="144000" tIns="144000" rIns="144000" bIns="144000" anchor="ctr" anchorCtr="1"/>
          <a:lstStyle/>
          <a:p>
            <a:pPr defTabSz="1828800" eaLnBrk="0" hangingPunct="0">
              <a:defRPr/>
            </a:pPr>
            <a:endParaRPr lang="en-US" sz="2800" b="1" kern="0" dirty="0">
              <a:solidFill>
                <a:prstClr val="black"/>
              </a:solidFill>
              <a:latin typeface="Calibri"/>
            </a:endParaRPr>
          </a:p>
        </p:txBody>
      </p:sp>
    </p:spTree>
    <p:extLst>
      <p:ext uri="{BB962C8B-B14F-4D97-AF65-F5344CB8AC3E}">
        <p14:creationId xmlns:p14="http://schemas.microsoft.com/office/powerpoint/2010/main" val="2087471704"/>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4140" r="40738"/>
          <a:stretch/>
        </p:blipFill>
        <p:spPr>
          <a:xfrm>
            <a:off x="0" y="6534150"/>
            <a:ext cx="6095305" cy="7181851"/>
          </a:xfrm>
          <a:prstGeom prst="rect">
            <a:avLst/>
          </a:prstGeom>
        </p:spPr>
      </p:pic>
      <p:sp>
        <p:nvSpPr>
          <p:cNvPr id="2" name="Text Placeholder 1"/>
          <p:cNvSpPr>
            <a:spLocks noGrp="1"/>
          </p:cNvSpPr>
          <p:nvPr>
            <p:ph type="body" sz="quarter" idx="4294967295"/>
          </p:nvPr>
        </p:nvSpPr>
        <p:spPr>
          <a:xfrm>
            <a:off x="20732179" y="282486"/>
            <a:ext cx="3651821" cy="1343025"/>
          </a:xfrm>
        </p:spPr>
        <p:txBody>
          <a:bodyPr anchor="ctr">
            <a:normAutofit/>
          </a:bodyPr>
          <a:lstStyle/>
          <a:p>
            <a:pPr marL="0" lvl="0" indent="0" algn="ctr">
              <a:buNone/>
            </a:pPr>
            <a:r>
              <a:rPr lang="en-US" sz="2400" b="1" dirty="0" smtClean="0">
                <a:solidFill>
                  <a:prstClr val="white"/>
                </a:solidFill>
                <a:latin typeface="Calibri" panose="020F0502020204030204" pitchFamily="34" charset="0"/>
              </a:rPr>
              <a:t>Why an everis-</a:t>
            </a:r>
          </a:p>
          <a:p>
            <a:pPr marL="0" lvl="0" indent="0" algn="ctr">
              <a:buNone/>
            </a:pPr>
            <a:r>
              <a:rPr lang="en-US" sz="2400" b="1" dirty="0" smtClean="0">
                <a:solidFill>
                  <a:prstClr val="white"/>
                </a:solidFill>
                <a:latin typeface="Calibri" panose="020F0502020204030204" pitchFamily="34" charset="0"/>
              </a:rPr>
              <a:t>DEVO-Allot Model</a:t>
            </a:r>
            <a:endParaRPr lang="en-US" sz="2400" b="1" dirty="0">
              <a:solidFill>
                <a:prstClr val="white"/>
              </a:solidFill>
              <a:latin typeface="Calibri" panose="020F0502020204030204" pitchFamily="34" charset="0"/>
            </a:endParaRPr>
          </a:p>
        </p:txBody>
      </p:sp>
      <p:sp>
        <p:nvSpPr>
          <p:cNvPr id="4" name="Rectángulo 25"/>
          <p:cNvSpPr/>
          <p:nvPr/>
        </p:nvSpPr>
        <p:spPr>
          <a:xfrm>
            <a:off x="1390799" y="873133"/>
            <a:ext cx="18829517" cy="1425574"/>
          </a:xfrm>
          <a:prstGeom prst="rect">
            <a:avLst/>
          </a:prstGeom>
          <a:noFill/>
          <a:ln w="25400" cap="flat" cmpd="sng" algn="ctr">
            <a:noFill/>
            <a:prstDash val="solid"/>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5400" cap="flat" cmpd="sng" algn="ctr">
                <a:solidFill>
                  <a:prstClr val="black"/>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5992" tIns="95992" rIns="95992" bIns="95992"/>
          <a:lstStyle/>
          <a:p>
            <a:pPr defTabSz="1828800">
              <a:spcBef>
                <a:spcPts val="3200"/>
              </a:spcBef>
            </a:pPr>
            <a:r>
              <a:rPr lang="en-US" sz="4000" b="1" cap="all" dirty="0" smtClean="0">
                <a:solidFill>
                  <a:prstClr val="black"/>
                </a:solidFill>
                <a:latin typeface="Calibri" panose="020F0502020204030204" pitchFamily="34" charset="0"/>
              </a:rPr>
              <a:t> why DO WE DO IT?</a:t>
            </a:r>
            <a:endParaRPr lang="en-US" sz="4000" b="1" cap="all" dirty="0">
              <a:solidFill>
                <a:prstClr val="black"/>
              </a:solidFill>
              <a:latin typeface="Calibri" panose="020F0502020204030204" pitchFamily="34" charset="0"/>
            </a:endParaRPr>
          </a:p>
        </p:txBody>
      </p:sp>
      <p:sp>
        <p:nvSpPr>
          <p:cNvPr id="5" name="Text Box 2"/>
          <p:cNvSpPr txBox="1">
            <a:spLocks noChangeArrowheads="1"/>
          </p:cNvSpPr>
          <p:nvPr>
            <p:custDataLst>
              <p:tags r:id="rId1"/>
            </p:custDataLst>
          </p:nvPr>
        </p:nvSpPr>
        <p:spPr bwMode="auto">
          <a:xfrm>
            <a:off x="1390801" y="333384"/>
            <a:ext cx="9903732" cy="507056"/>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992" tIns="95992" rIns="95992" bIns="95992"/>
          <a:lstStyle>
            <a:lvl1pPr defTabSz="841375">
              <a:defRPr>
                <a:solidFill>
                  <a:schemeClr val="tx1"/>
                </a:solidFill>
                <a:latin typeface="Arial" panose="020B0604020202020204" pitchFamily="34" charset="0"/>
              </a:defRPr>
            </a:lvl1pPr>
            <a:lvl2pPr marL="742950" indent="-285750" defTabSz="841375">
              <a:defRPr>
                <a:solidFill>
                  <a:schemeClr val="tx1"/>
                </a:solidFill>
                <a:latin typeface="Arial" panose="020B0604020202020204" pitchFamily="34" charset="0"/>
              </a:defRPr>
            </a:lvl2pPr>
            <a:lvl3pPr marL="1143000" indent="-228600" defTabSz="841375">
              <a:defRPr>
                <a:solidFill>
                  <a:schemeClr val="tx1"/>
                </a:solidFill>
                <a:latin typeface="Arial" panose="020B0604020202020204" pitchFamily="34" charset="0"/>
              </a:defRPr>
            </a:lvl3pPr>
            <a:lvl4pPr marL="1600200" indent="-228600" defTabSz="841375">
              <a:defRPr>
                <a:solidFill>
                  <a:schemeClr val="tx1"/>
                </a:solidFill>
                <a:latin typeface="Arial" panose="020B0604020202020204" pitchFamily="34" charset="0"/>
              </a:defRPr>
            </a:lvl4pPr>
            <a:lvl5pPr marL="2057400" indent="-228600" defTabSz="841375">
              <a:defRPr>
                <a:solidFill>
                  <a:schemeClr val="tx1"/>
                </a:solidFill>
                <a:latin typeface="Arial" panose="020B0604020202020204" pitchFamily="34" charset="0"/>
              </a:defRPr>
            </a:lvl5pPr>
            <a:lvl6pPr marL="2514600" indent="-228600" defTabSz="841375" eaLnBrk="0" fontAlgn="base" hangingPunct="0">
              <a:spcBef>
                <a:spcPct val="0"/>
              </a:spcBef>
              <a:spcAft>
                <a:spcPct val="0"/>
              </a:spcAft>
              <a:defRPr>
                <a:solidFill>
                  <a:schemeClr val="tx1"/>
                </a:solidFill>
                <a:latin typeface="Arial" panose="020B0604020202020204" pitchFamily="34" charset="0"/>
              </a:defRPr>
            </a:lvl6pPr>
            <a:lvl7pPr marL="2971800" indent="-228600" defTabSz="841375" eaLnBrk="0" fontAlgn="base" hangingPunct="0">
              <a:spcBef>
                <a:spcPct val="0"/>
              </a:spcBef>
              <a:spcAft>
                <a:spcPct val="0"/>
              </a:spcAft>
              <a:defRPr>
                <a:solidFill>
                  <a:schemeClr val="tx1"/>
                </a:solidFill>
                <a:latin typeface="Arial" panose="020B0604020202020204" pitchFamily="34" charset="0"/>
              </a:defRPr>
            </a:lvl7pPr>
            <a:lvl8pPr marL="3429000" indent="-228600" defTabSz="841375" eaLnBrk="0" fontAlgn="base" hangingPunct="0">
              <a:spcBef>
                <a:spcPct val="0"/>
              </a:spcBef>
              <a:spcAft>
                <a:spcPct val="0"/>
              </a:spcAft>
              <a:defRPr>
                <a:solidFill>
                  <a:schemeClr val="tx1"/>
                </a:solidFill>
                <a:latin typeface="Arial" panose="020B0604020202020204" pitchFamily="34" charset="0"/>
              </a:defRPr>
            </a:lvl8pPr>
            <a:lvl9pPr marL="3886200" indent="-228600" defTabSz="841375"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1600000"/>
              </a:spcBef>
              <a:spcAft>
                <a:spcPct val="0"/>
              </a:spcAft>
            </a:pPr>
            <a:r>
              <a:rPr lang="en-US" altLang="es-ES" sz="2400" b="1" dirty="0" smtClean="0">
                <a:solidFill>
                  <a:srgbClr val="A6A6A6"/>
                </a:solidFill>
                <a:latin typeface="Calibri" panose="020F0502020204030204" pitchFamily="34" charset="0"/>
              </a:rPr>
              <a:t>Introduction &amp; Context</a:t>
            </a:r>
            <a:endParaRPr lang="en-US" altLang="es-ES" sz="2400" b="1" dirty="0">
              <a:solidFill>
                <a:srgbClr val="A6A6A6"/>
              </a:solidFill>
              <a:latin typeface="Calibri" panose="020F0502020204030204" pitchFamily="34" charset="0"/>
            </a:endParaRPr>
          </a:p>
        </p:txBody>
      </p:sp>
      <p:sp>
        <p:nvSpPr>
          <p:cNvPr id="14" name="TextBox 13"/>
          <p:cNvSpPr txBox="1"/>
          <p:nvPr/>
        </p:nvSpPr>
        <p:spPr>
          <a:xfrm>
            <a:off x="1390800" y="1923150"/>
            <a:ext cx="21583500" cy="1569660"/>
          </a:xfrm>
          <a:prstGeom prst="rect">
            <a:avLst/>
          </a:prstGeom>
          <a:noFill/>
        </p:spPr>
        <p:txBody>
          <a:bodyPr wrap="square" rtlCol="0">
            <a:spAutoFit/>
          </a:bodyPr>
          <a:lstStyle/>
          <a:p>
            <a:r>
              <a:rPr lang="en-US" sz="3200" dirty="0" smtClean="0">
                <a:solidFill>
                  <a:prstClr val="black"/>
                </a:solidFill>
                <a:latin typeface="Calibri" panose="020F0502020204030204" pitchFamily="34" charset="0"/>
              </a:rPr>
              <a:t>The partnership between everis – </a:t>
            </a:r>
            <a:r>
              <a:rPr lang="en-US" sz="3200" dirty="0">
                <a:solidFill>
                  <a:prstClr val="black"/>
                </a:solidFill>
                <a:latin typeface="Calibri" panose="020F0502020204030204" pitchFamily="34" charset="0"/>
              </a:rPr>
              <a:t>DEVO – allot </a:t>
            </a:r>
            <a:r>
              <a:rPr lang="en-US" sz="3200" dirty="0" smtClean="0">
                <a:solidFill>
                  <a:prstClr val="black"/>
                </a:solidFill>
                <a:latin typeface="Calibri" panose="020F0502020204030204" pitchFamily="34" charset="0"/>
              </a:rPr>
              <a:t>presents </a:t>
            </a:r>
            <a:r>
              <a:rPr lang="en-US" sz="3200" dirty="0">
                <a:solidFill>
                  <a:prstClr val="black"/>
                </a:solidFill>
                <a:latin typeface="Calibri" panose="020F0502020204030204" pitchFamily="34" charset="0"/>
              </a:rPr>
              <a:t>numerous advantages </a:t>
            </a:r>
            <a:r>
              <a:rPr lang="en-US" sz="3200" dirty="0" smtClean="0">
                <a:solidFill>
                  <a:prstClr val="black"/>
                </a:solidFill>
                <a:latin typeface="Calibri" panose="020F0502020204030204" pitchFamily="34" charset="0"/>
              </a:rPr>
              <a:t>due to we are already working with Telefónica and we have many synergies, deep knowledge and understanding of the solution to be implements </a:t>
            </a:r>
          </a:p>
          <a:p>
            <a:endParaRPr lang="en-US" sz="3200" dirty="0">
              <a:solidFill>
                <a:prstClr val="black"/>
              </a:solidFill>
              <a:latin typeface="Calibri" panose="020F0502020204030204" pitchFamily="34" charset="0"/>
            </a:endParaRPr>
          </a:p>
        </p:txBody>
      </p:sp>
      <p:grpSp>
        <p:nvGrpSpPr>
          <p:cNvPr id="31" name="Group 30"/>
          <p:cNvGrpSpPr/>
          <p:nvPr/>
        </p:nvGrpSpPr>
        <p:grpSpPr>
          <a:xfrm>
            <a:off x="19977004" y="3223885"/>
            <a:ext cx="2160000" cy="2160001"/>
            <a:chOff x="1902755" y="10771038"/>
            <a:chExt cx="1506407" cy="1618629"/>
          </a:xfrm>
        </p:grpSpPr>
        <p:pic>
          <p:nvPicPr>
            <p:cNvPr id="40" name="Imagen 40"/>
            <p:cNvPicPr>
              <a:picLocks noChangeAspect="1"/>
            </p:cNvPicPr>
            <p:nvPr/>
          </p:nvPicPr>
          <p:blipFill rotWithShape="1">
            <a:blip r:embed="rId5">
              <a:extLst>
                <a:ext uri="{28A0092B-C50C-407E-A947-70E740481C1C}">
                  <a14:useLocalDpi xmlns:a14="http://schemas.microsoft.com/office/drawing/2010/main" val="0"/>
                </a:ext>
              </a:extLst>
            </a:blip>
            <a:srcRect l="26230" t="26750" r="24377" b="25987"/>
            <a:stretch/>
          </p:blipFill>
          <p:spPr>
            <a:xfrm>
              <a:off x="2049007" y="11108004"/>
              <a:ext cx="1240070" cy="839953"/>
            </a:xfrm>
            <a:prstGeom prst="rect">
              <a:avLst/>
            </a:prstGeom>
            <a:ln w="3175">
              <a:noFill/>
            </a:ln>
            <a:effectLst/>
          </p:spPr>
        </p:pic>
        <p:sp>
          <p:nvSpPr>
            <p:cNvPr id="39" name="Oval 38"/>
            <p:cNvSpPr/>
            <p:nvPr/>
          </p:nvSpPr>
          <p:spPr>
            <a:xfrm>
              <a:off x="1902755" y="10771038"/>
              <a:ext cx="1506407" cy="1618629"/>
            </a:xfrm>
            <a:prstGeom prst="ellipse">
              <a:avLst/>
            </a:prstGeom>
            <a:no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grpSp>
      <p:grpSp>
        <p:nvGrpSpPr>
          <p:cNvPr id="33" name="Group 32"/>
          <p:cNvGrpSpPr/>
          <p:nvPr/>
        </p:nvGrpSpPr>
        <p:grpSpPr>
          <a:xfrm>
            <a:off x="13935825" y="3226006"/>
            <a:ext cx="2159999" cy="2160000"/>
            <a:chOff x="1902755" y="8100900"/>
            <a:chExt cx="1475333" cy="1520456"/>
          </a:xfrm>
        </p:grpSpPr>
        <p:pic>
          <p:nvPicPr>
            <p:cNvPr id="38" name="Picture 2" descr="Resultado de imagen de devo logo"/>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761" t="22665" r="9273" b="21832"/>
            <a:stretch/>
          </p:blipFill>
          <p:spPr bwMode="auto">
            <a:xfrm>
              <a:off x="1918045" y="8574730"/>
              <a:ext cx="1397481" cy="474872"/>
            </a:xfrm>
            <a:prstGeom prst="rect">
              <a:avLst/>
            </a:prstGeom>
            <a:noFill/>
            <a:extLst>
              <a:ext uri="{909E8E84-426E-40DD-AFC4-6F175D3DCCD1}">
                <a14:hiddenFill xmlns:a14="http://schemas.microsoft.com/office/drawing/2010/main">
                  <a:solidFill>
                    <a:srgbClr val="FFFFFF"/>
                  </a:solidFill>
                </a14:hiddenFill>
              </a:ext>
            </a:extLst>
          </p:spPr>
        </p:pic>
        <p:sp>
          <p:nvSpPr>
            <p:cNvPr id="37" name="Oval 36"/>
            <p:cNvSpPr/>
            <p:nvPr/>
          </p:nvSpPr>
          <p:spPr>
            <a:xfrm>
              <a:off x="1902755" y="8100900"/>
              <a:ext cx="1475333" cy="1520456"/>
            </a:xfrm>
            <a:prstGeom prst="ellipse">
              <a:avLst/>
            </a:prstGeom>
            <a:no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grpSp>
      <p:sp>
        <p:nvSpPr>
          <p:cNvPr id="30" name="CuadroTexto 1"/>
          <p:cNvSpPr txBox="1"/>
          <p:nvPr/>
        </p:nvSpPr>
        <p:spPr>
          <a:xfrm>
            <a:off x="6220643" y="5810075"/>
            <a:ext cx="5508000" cy="6401753"/>
          </a:xfrm>
          <a:prstGeom prst="rect">
            <a:avLst/>
          </a:prstGeom>
          <a:noFill/>
        </p:spPr>
        <p:txBody>
          <a:bodyPr wrap="square" rtlCol="0">
            <a:spAutoFit/>
          </a:bodyPr>
          <a:lstStyle>
            <a:defPPr>
              <a:defRPr lang="en-US"/>
            </a:defPPr>
            <a:lvl1pPr marL="0" algn="l" defTabSz="2438339" rtl="0" eaLnBrk="1" latinLnBrk="0" hangingPunct="1">
              <a:defRPr sz="4800" kern="1200">
                <a:solidFill>
                  <a:schemeClr val="tx1"/>
                </a:solidFill>
                <a:latin typeface="+mn-lt"/>
                <a:ea typeface="+mn-ea"/>
                <a:cs typeface="+mn-cs"/>
              </a:defRPr>
            </a:lvl1pPr>
            <a:lvl2pPr marL="1219170" algn="l" defTabSz="2438339" rtl="0" eaLnBrk="1" latinLnBrk="0" hangingPunct="1">
              <a:defRPr sz="4800" kern="1200">
                <a:solidFill>
                  <a:schemeClr val="tx1"/>
                </a:solidFill>
                <a:latin typeface="+mn-lt"/>
                <a:ea typeface="+mn-ea"/>
                <a:cs typeface="+mn-cs"/>
              </a:defRPr>
            </a:lvl2pPr>
            <a:lvl3pPr marL="2438339" algn="l" defTabSz="2438339" rtl="0" eaLnBrk="1" latinLnBrk="0" hangingPunct="1">
              <a:defRPr sz="4800" kern="1200">
                <a:solidFill>
                  <a:schemeClr val="tx1"/>
                </a:solidFill>
                <a:latin typeface="+mn-lt"/>
                <a:ea typeface="+mn-ea"/>
                <a:cs typeface="+mn-cs"/>
              </a:defRPr>
            </a:lvl3pPr>
            <a:lvl4pPr marL="3657509" algn="l" defTabSz="2438339" rtl="0" eaLnBrk="1" latinLnBrk="0" hangingPunct="1">
              <a:defRPr sz="4800" kern="1200">
                <a:solidFill>
                  <a:schemeClr val="tx1"/>
                </a:solidFill>
                <a:latin typeface="+mn-lt"/>
                <a:ea typeface="+mn-ea"/>
                <a:cs typeface="+mn-cs"/>
              </a:defRPr>
            </a:lvl4pPr>
            <a:lvl5pPr marL="4876678" algn="l" defTabSz="2438339" rtl="0" eaLnBrk="1" latinLnBrk="0" hangingPunct="1">
              <a:defRPr sz="4800" kern="1200">
                <a:solidFill>
                  <a:schemeClr val="tx1"/>
                </a:solidFill>
                <a:latin typeface="+mn-lt"/>
                <a:ea typeface="+mn-ea"/>
                <a:cs typeface="+mn-cs"/>
              </a:defRPr>
            </a:lvl5pPr>
            <a:lvl6pPr marL="6095848" algn="l" defTabSz="2438339" rtl="0" eaLnBrk="1" latinLnBrk="0" hangingPunct="1">
              <a:defRPr sz="4800" kern="1200">
                <a:solidFill>
                  <a:schemeClr val="tx1"/>
                </a:solidFill>
                <a:latin typeface="+mn-lt"/>
                <a:ea typeface="+mn-ea"/>
                <a:cs typeface="+mn-cs"/>
              </a:defRPr>
            </a:lvl6pPr>
            <a:lvl7pPr marL="7315017" algn="l" defTabSz="2438339" rtl="0" eaLnBrk="1" latinLnBrk="0" hangingPunct="1">
              <a:defRPr sz="4800" kern="1200">
                <a:solidFill>
                  <a:schemeClr val="tx1"/>
                </a:solidFill>
                <a:latin typeface="+mn-lt"/>
                <a:ea typeface="+mn-ea"/>
                <a:cs typeface="+mn-cs"/>
              </a:defRPr>
            </a:lvl7pPr>
            <a:lvl8pPr marL="8534187" algn="l" defTabSz="2438339" rtl="0" eaLnBrk="1" latinLnBrk="0" hangingPunct="1">
              <a:defRPr sz="4800" kern="1200">
                <a:solidFill>
                  <a:schemeClr val="tx1"/>
                </a:solidFill>
                <a:latin typeface="+mn-lt"/>
                <a:ea typeface="+mn-ea"/>
                <a:cs typeface="+mn-cs"/>
              </a:defRPr>
            </a:lvl8pPr>
            <a:lvl9pPr marL="9753356" algn="l" defTabSz="2438339" rtl="0" eaLnBrk="1" latinLnBrk="0" hangingPunct="1">
              <a:defRPr sz="4800"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defRPr/>
            </a:pPr>
            <a:r>
              <a:rPr lang="en-US" sz="3000" dirty="0" smtClean="0">
                <a:latin typeface="Calibri" panose="020F0502020204030204" pitchFamily="34" charset="0"/>
              </a:rPr>
              <a:t>Extensive experience </a:t>
            </a:r>
            <a:r>
              <a:rPr lang="en-US" sz="3000" b="1" dirty="0" smtClean="0">
                <a:latin typeface="Calibri" panose="020F0502020204030204" pitchFamily="34" charset="0"/>
              </a:rPr>
              <a:t>developing and integrating SOC &amp; CEM </a:t>
            </a:r>
            <a:r>
              <a:rPr lang="en-US" sz="3000" dirty="0" smtClean="0">
                <a:latin typeface="Calibri" panose="020F0502020204030204" pitchFamily="34" charset="0"/>
              </a:rPr>
              <a:t>solutions in Tier 1 Colombia, México, Peru</a:t>
            </a:r>
          </a:p>
          <a:p>
            <a:pPr marL="342900" indent="-342900">
              <a:spcBef>
                <a:spcPts val="600"/>
              </a:spcBef>
              <a:buFont typeface="Arial" panose="020B0604020202020204" pitchFamily="34" charset="0"/>
              <a:buChar char="•"/>
              <a:defRPr/>
            </a:pPr>
            <a:r>
              <a:rPr lang="en-US" sz="3000" dirty="0">
                <a:latin typeface="Calibri" panose="020F0502020204030204" pitchFamily="34" charset="0"/>
              </a:rPr>
              <a:t>Deep understanding of </a:t>
            </a:r>
            <a:r>
              <a:rPr lang="en-US" sz="3000" b="1" dirty="0">
                <a:latin typeface="Calibri" panose="020F0502020204030204" pitchFamily="34" charset="0"/>
              </a:rPr>
              <a:t>Telefonica’s </a:t>
            </a:r>
            <a:r>
              <a:rPr lang="en-US" sz="3000" b="1" dirty="0" smtClean="0">
                <a:latin typeface="Calibri" panose="020F0502020204030204" pitchFamily="34" charset="0"/>
              </a:rPr>
              <a:t>systems</a:t>
            </a:r>
          </a:p>
          <a:p>
            <a:pPr marL="342900" indent="-342900">
              <a:spcBef>
                <a:spcPts val="600"/>
              </a:spcBef>
              <a:buFont typeface="Arial" panose="020B0604020202020204" pitchFamily="34" charset="0"/>
              <a:buChar char="•"/>
              <a:defRPr/>
            </a:pPr>
            <a:r>
              <a:rPr lang="en-US" sz="3000" b="1" dirty="0">
                <a:latin typeface="Calibri" panose="020F0502020204030204" pitchFamily="34" charset="0"/>
              </a:rPr>
              <a:t>PoC for Telefónica</a:t>
            </a:r>
            <a:r>
              <a:rPr lang="en-US" sz="3000" dirty="0">
                <a:latin typeface="Calibri" panose="020F0502020204030204" pitchFamily="34" charset="0"/>
              </a:rPr>
              <a:t> integrating the main components of this solution</a:t>
            </a:r>
          </a:p>
          <a:p>
            <a:pPr marL="342900" indent="-342900">
              <a:spcBef>
                <a:spcPts val="600"/>
              </a:spcBef>
              <a:buFont typeface="Arial" panose="020B0604020202020204" pitchFamily="34" charset="0"/>
              <a:buChar char="•"/>
              <a:defRPr/>
            </a:pPr>
            <a:r>
              <a:rPr lang="en-US" sz="3000" b="1" dirty="0" smtClean="0">
                <a:latin typeface="Calibri" panose="020F0502020204030204" pitchFamily="34" charset="0"/>
              </a:rPr>
              <a:t>Machine Learning, Data &amp; analytics </a:t>
            </a:r>
            <a:r>
              <a:rPr lang="en-US" sz="3000" dirty="0" smtClean="0">
                <a:latin typeface="Calibri" panose="020F0502020204030204" pitchFamily="34" charset="0"/>
              </a:rPr>
              <a:t>capabilities</a:t>
            </a:r>
          </a:p>
          <a:p>
            <a:pPr marL="342900" indent="-342900">
              <a:spcBef>
                <a:spcPts val="600"/>
              </a:spcBef>
              <a:buFont typeface="Arial" panose="020B0604020202020204" pitchFamily="34" charset="0"/>
              <a:buChar char="•"/>
              <a:defRPr/>
            </a:pPr>
            <a:r>
              <a:rPr lang="en-US" sz="3000" b="1" dirty="0" smtClean="0">
                <a:latin typeface="Calibri" panose="020F0502020204030204" pitchFamily="34" charset="0"/>
              </a:rPr>
              <a:t>Solution bundled </a:t>
            </a:r>
            <a:r>
              <a:rPr lang="en-US" sz="3000" dirty="0" smtClean="0">
                <a:latin typeface="Calibri" panose="020F0502020204030204" pitchFamily="34" charset="0"/>
              </a:rPr>
              <a:t>with other </a:t>
            </a:r>
            <a:r>
              <a:rPr lang="en-US" sz="3000" b="1" dirty="0" smtClean="0">
                <a:latin typeface="Calibri" panose="020F0502020204030204" pitchFamily="34" charset="0"/>
              </a:rPr>
              <a:t>suppliers</a:t>
            </a:r>
            <a:endParaRPr lang="en-US" sz="3000" b="1" dirty="0">
              <a:latin typeface="Calibri" panose="020F0502020204030204" pitchFamily="34" charset="0"/>
            </a:endParaRPr>
          </a:p>
        </p:txBody>
      </p:sp>
      <p:grpSp>
        <p:nvGrpSpPr>
          <p:cNvPr id="34" name="Group 33"/>
          <p:cNvGrpSpPr/>
          <p:nvPr/>
        </p:nvGrpSpPr>
        <p:grpSpPr>
          <a:xfrm>
            <a:off x="7894643" y="3339811"/>
            <a:ext cx="2160000" cy="2160000"/>
            <a:chOff x="22529376" y="2498222"/>
            <a:chExt cx="1437571" cy="1481539"/>
          </a:xfrm>
        </p:grpSpPr>
        <p:sp>
          <p:nvSpPr>
            <p:cNvPr id="35" name="Oval 34"/>
            <p:cNvSpPr/>
            <p:nvPr/>
          </p:nvSpPr>
          <p:spPr>
            <a:xfrm>
              <a:off x="22529376" y="2498222"/>
              <a:ext cx="1437571" cy="1481539"/>
            </a:xfrm>
            <a:prstGeom prst="ellipse">
              <a:avLst/>
            </a:prstGeom>
            <a:solidFill>
              <a:schemeClr val="bg1"/>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pic>
          <p:nvPicPr>
            <p:cNvPr id="36" name="Picture 35"/>
            <p:cNvPicPr>
              <a:picLocks noChangeAspect="1"/>
            </p:cNvPicPr>
            <p:nvPr/>
          </p:nvPicPr>
          <p:blipFill rotWithShape="1">
            <a:blip r:embed="rId7">
              <a:extLst>
                <a:ext uri="{28A0092B-C50C-407E-A947-70E740481C1C}">
                  <a14:useLocalDpi xmlns:a14="http://schemas.microsoft.com/office/drawing/2010/main" val="0"/>
                </a:ext>
              </a:extLst>
            </a:blip>
            <a:srcRect l="6367" t="15995" b="16590"/>
            <a:stretch/>
          </p:blipFill>
          <p:spPr>
            <a:xfrm>
              <a:off x="22589620" y="2735118"/>
              <a:ext cx="1346223" cy="80339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pic>
      </p:grpSp>
      <p:cxnSp>
        <p:nvCxnSpPr>
          <p:cNvPr id="245" name="Straight Connector 244"/>
          <p:cNvCxnSpPr/>
          <p:nvPr/>
        </p:nvCxnSpPr>
        <p:spPr>
          <a:xfrm flipH="1">
            <a:off x="11960064" y="5603631"/>
            <a:ext cx="70339" cy="6804000"/>
          </a:xfrm>
          <a:prstGeom prst="line">
            <a:avLst/>
          </a:prstGeom>
          <a:ln w="41275">
            <a:solidFill>
              <a:srgbClr val="9AAE04"/>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H="1">
            <a:off x="18001245" y="5603631"/>
            <a:ext cx="70339" cy="6804000"/>
          </a:xfrm>
          <a:prstGeom prst="line">
            <a:avLst/>
          </a:prstGeom>
          <a:ln w="41275">
            <a:solidFill>
              <a:srgbClr val="9AAE04"/>
            </a:solidFill>
          </a:ln>
        </p:spPr>
        <p:style>
          <a:lnRef idx="1">
            <a:schemeClr val="accent1"/>
          </a:lnRef>
          <a:fillRef idx="0">
            <a:schemeClr val="accent1"/>
          </a:fillRef>
          <a:effectRef idx="0">
            <a:schemeClr val="accent1"/>
          </a:effectRef>
          <a:fontRef idx="minor">
            <a:schemeClr val="tx1"/>
          </a:fontRef>
        </p:style>
      </p:cxnSp>
      <p:sp>
        <p:nvSpPr>
          <p:cNvPr id="64" name="CuadroTexto 1"/>
          <p:cNvSpPr txBox="1"/>
          <p:nvPr/>
        </p:nvSpPr>
        <p:spPr>
          <a:xfrm>
            <a:off x="18303004" y="5810075"/>
            <a:ext cx="5508000" cy="7709803"/>
          </a:xfrm>
          <a:prstGeom prst="rect">
            <a:avLst/>
          </a:prstGeom>
          <a:noFill/>
        </p:spPr>
        <p:txBody>
          <a:bodyPr wrap="square" rtlCol="0">
            <a:spAutoFit/>
          </a:bodyPr>
          <a:lstStyle>
            <a:defPPr>
              <a:defRPr lang="en-US"/>
            </a:defPPr>
            <a:lvl1pPr marL="0" algn="l" defTabSz="2438339" rtl="0" eaLnBrk="1" latinLnBrk="0" hangingPunct="1">
              <a:defRPr sz="4800" kern="1200">
                <a:solidFill>
                  <a:schemeClr val="tx1"/>
                </a:solidFill>
                <a:latin typeface="+mn-lt"/>
                <a:ea typeface="+mn-ea"/>
                <a:cs typeface="+mn-cs"/>
              </a:defRPr>
            </a:lvl1pPr>
            <a:lvl2pPr marL="1219170" algn="l" defTabSz="2438339" rtl="0" eaLnBrk="1" latinLnBrk="0" hangingPunct="1">
              <a:defRPr sz="4800" kern="1200">
                <a:solidFill>
                  <a:schemeClr val="tx1"/>
                </a:solidFill>
                <a:latin typeface="+mn-lt"/>
                <a:ea typeface="+mn-ea"/>
                <a:cs typeface="+mn-cs"/>
              </a:defRPr>
            </a:lvl2pPr>
            <a:lvl3pPr marL="2438339" algn="l" defTabSz="2438339" rtl="0" eaLnBrk="1" latinLnBrk="0" hangingPunct="1">
              <a:defRPr sz="4800" kern="1200">
                <a:solidFill>
                  <a:schemeClr val="tx1"/>
                </a:solidFill>
                <a:latin typeface="+mn-lt"/>
                <a:ea typeface="+mn-ea"/>
                <a:cs typeface="+mn-cs"/>
              </a:defRPr>
            </a:lvl3pPr>
            <a:lvl4pPr marL="3657509" algn="l" defTabSz="2438339" rtl="0" eaLnBrk="1" latinLnBrk="0" hangingPunct="1">
              <a:defRPr sz="4800" kern="1200">
                <a:solidFill>
                  <a:schemeClr val="tx1"/>
                </a:solidFill>
                <a:latin typeface="+mn-lt"/>
                <a:ea typeface="+mn-ea"/>
                <a:cs typeface="+mn-cs"/>
              </a:defRPr>
            </a:lvl4pPr>
            <a:lvl5pPr marL="4876678" algn="l" defTabSz="2438339" rtl="0" eaLnBrk="1" latinLnBrk="0" hangingPunct="1">
              <a:defRPr sz="4800" kern="1200">
                <a:solidFill>
                  <a:schemeClr val="tx1"/>
                </a:solidFill>
                <a:latin typeface="+mn-lt"/>
                <a:ea typeface="+mn-ea"/>
                <a:cs typeface="+mn-cs"/>
              </a:defRPr>
            </a:lvl5pPr>
            <a:lvl6pPr marL="6095848" algn="l" defTabSz="2438339" rtl="0" eaLnBrk="1" latinLnBrk="0" hangingPunct="1">
              <a:defRPr sz="4800" kern="1200">
                <a:solidFill>
                  <a:schemeClr val="tx1"/>
                </a:solidFill>
                <a:latin typeface="+mn-lt"/>
                <a:ea typeface="+mn-ea"/>
                <a:cs typeface="+mn-cs"/>
              </a:defRPr>
            </a:lvl6pPr>
            <a:lvl7pPr marL="7315017" algn="l" defTabSz="2438339" rtl="0" eaLnBrk="1" latinLnBrk="0" hangingPunct="1">
              <a:defRPr sz="4800" kern="1200">
                <a:solidFill>
                  <a:schemeClr val="tx1"/>
                </a:solidFill>
                <a:latin typeface="+mn-lt"/>
                <a:ea typeface="+mn-ea"/>
                <a:cs typeface="+mn-cs"/>
              </a:defRPr>
            </a:lvl7pPr>
            <a:lvl8pPr marL="8534187" algn="l" defTabSz="2438339" rtl="0" eaLnBrk="1" latinLnBrk="0" hangingPunct="1">
              <a:defRPr sz="4800" kern="1200">
                <a:solidFill>
                  <a:schemeClr val="tx1"/>
                </a:solidFill>
                <a:latin typeface="+mn-lt"/>
                <a:ea typeface="+mn-ea"/>
                <a:cs typeface="+mn-cs"/>
              </a:defRPr>
            </a:lvl8pPr>
            <a:lvl9pPr marL="9753356" algn="l" defTabSz="2438339" rtl="0" eaLnBrk="1" latinLnBrk="0" hangingPunct="1">
              <a:defRPr sz="4800" kern="1200">
                <a:solidFill>
                  <a:schemeClr val="tx1"/>
                </a:solidFill>
                <a:latin typeface="+mn-lt"/>
                <a:ea typeface="+mn-ea"/>
                <a:cs typeface="+mn-cs"/>
              </a:defRPr>
            </a:lvl9pPr>
          </a:lstStyle>
          <a:p>
            <a:pPr marL="457200" indent="-457200">
              <a:spcBef>
                <a:spcPts val="600"/>
              </a:spcBef>
              <a:buFont typeface="Arial" panose="020B0604020202020204" pitchFamily="34" charset="0"/>
              <a:buChar char="•"/>
              <a:defRPr/>
            </a:pPr>
            <a:r>
              <a:rPr lang="en-US" sz="3000" dirty="0">
                <a:latin typeface="Calibri" panose="020F0502020204030204" pitchFamily="34" charset="0"/>
              </a:rPr>
              <a:t>Allot has an </a:t>
            </a:r>
            <a:r>
              <a:rPr lang="en-US" sz="3000" b="1" dirty="0">
                <a:latin typeface="Calibri" panose="020F0502020204030204" pitchFamily="34" charset="0"/>
              </a:rPr>
              <a:t>several projects with Telefónica Spain and LATAM</a:t>
            </a:r>
            <a:r>
              <a:rPr lang="en-US" sz="3000" dirty="0">
                <a:latin typeface="Calibri" panose="020F0502020204030204" pitchFamily="34" charset="0"/>
              </a:rPr>
              <a:t>, providing traffic analysis, security services, optimization, proxy or NAT </a:t>
            </a:r>
          </a:p>
          <a:p>
            <a:pPr marL="457200" indent="-457200">
              <a:spcBef>
                <a:spcPts val="600"/>
              </a:spcBef>
              <a:buFont typeface="Arial" panose="020B0604020202020204" pitchFamily="34" charset="0"/>
              <a:buChar char="•"/>
              <a:defRPr/>
            </a:pPr>
            <a:r>
              <a:rPr lang="en-US" sz="3000" dirty="0">
                <a:latin typeface="Calibri" panose="020F0502020204030204" pitchFamily="34" charset="0"/>
              </a:rPr>
              <a:t>In the frame of </a:t>
            </a:r>
            <a:r>
              <a:rPr lang="en-US" sz="3000" b="1" dirty="0">
                <a:latin typeface="Calibri" panose="020F0502020204030204" pitchFamily="34" charset="0"/>
              </a:rPr>
              <a:t>“Optimization and Security Project” </a:t>
            </a:r>
            <a:r>
              <a:rPr lang="en-US" sz="3000" dirty="0">
                <a:latin typeface="Calibri" panose="020F0502020204030204" pitchFamily="34" charset="0"/>
              </a:rPr>
              <a:t>we find many synergies related to the development of the new nodes already </a:t>
            </a:r>
            <a:r>
              <a:rPr lang="en-US" sz="3000" dirty="0" smtClean="0">
                <a:latin typeface="Calibri" panose="020F0502020204030204" pitchFamily="34" charset="0"/>
              </a:rPr>
              <a:t>planned</a:t>
            </a:r>
          </a:p>
          <a:p>
            <a:pPr marL="457200" indent="-457200">
              <a:spcBef>
                <a:spcPts val="600"/>
              </a:spcBef>
              <a:buFont typeface="Arial" panose="020B0604020202020204" pitchFamily="34" charset="0"/>
              <a:buChar char="•"/>
              <a:defRPr/>
            </a:pPr>
            <a:r>
              <a:rPr lang="en-US" sz="3000" dirty="0" smtClean="0">
                <a:latin typeface="Calibri" panose="020F0502020204030204" pitchFamily="34" charset="0"/>
              </a:rPr>
              <a:t>Not </a:t>
            </a:r>
            <a:r>
              <a:rPr lang="en-US" sz="3000" dirty="0">
                <a:latin typeface="Calibri" panose="020F0502020204030204" pitchFamily="34" charset="0"/>
              </a:rPr>
              <a:t>only a DPI, but </a:t>
            </a:r>
            <a:r>
              <a:rPr lang="en-US" sz="3000" b="1" dirty="0">
                <a:latin typeface="Calibri" panose="020F0502020204030204" pitchFamily="34" charset="0"/>
              </a:rPr>
              <a:t>a full network intelligence solution </a:t>
            </a:r>
            <a:r>
              <a:rPr lang="en-US" sz="3000" dirty="0">
                <a:latin typeface="Calibri" panose="020F0502020204030204" pitchFamily="34" charset="0"/>
              </a:rPr>
              <a:t>providing visibility, security services, traffic &amp; bandwidth </a:t>
            </a:r>
            <a:r>
              <a:rPr lang="en-US" sz="3000" dirty="0" smtClean="0">
                <a:latin typeface="Calibri" panose="020F0502020204030204" pitchFamily="34" charset="0"/>
              </a:rPr>
              <a:t>management</a:t>
            </a:r>
            <a:endParaRPr lang="en-US" sz="3000" dirty="0">
              <a:latin typeface="Calibri" panose="020F0502020204030204" pitchFamily="34" charset="0"/>
            </a:endParaRPr>
          </a:p>
          <a:p>
            <a:pPr marL="457200" indent="-457200">
              <a:spcBef>
                <a:spcPts val="600"/>
              </a:spcBef>
              <a:buFont typeface="Arial" panose="020B0604020202020204" pitchFamily="34" charset="0"/>
              <a:buChar char="•"/>
              <a:defRPr/>
            </a:pPr>
            <a:endParaRPr lang="en-US" sz="3000" dirty="0">
              <a:latin typeface="Calibri" panose="020F0502020204030204" pitchFamily="34" charset="0"/>
            </a:endParaRPr>
          </a:p>
        </p:txBody>
      </p:sp>
      <p:sp>
        <p:nvSpPr>
          <p:cNvPr id="65" name="CuadroTexto 1"/>
          <p:cNvSpPr txBox="1"/>
          <p:nvPr/>
        </p:nvSpPr>
        <p:spPr>
          <a:xfrm>
            <a:off x="12261824" y="5810075"/>
            <a:ext cx="5508000" cy="4939814"/>
          </a:xfrm>
          <a:prstGeom prst="rect">
            <a:avLst/>
          </a:prstGeom>
          <a:noFill/>
        </p:spPr>
        <p:txBody>
          <a:bodyPr wrap="square" rtlCol="0">
            <a:spAutoFit/>
          </a:bodyPr>
          <a:lstStyle>
            <a:defPPr>
              <a:defRPr lang="en-US"/>
            </a:defPPr>
            <a:lvl1pPr marL="0" algn="l" defTabSz="2438339" rtl="0" eaLnBrk="1" latinLnBrk="0" hangingPunct="1">
              <a:defRPr sz="4800" kern="1200">
                <a:solidFill>
                  <a:schemeClr val="tx1"/>
                </a:solidFill>
                <a:latin typeface="+mn-lt"/>
                <a:ea typeface="+mn-ea"/>
                <a:cs typeface="+mn-cs"/>
              </a:defRPr>
            </a:lvl1pPr>
            <a:lvl2pPr marL="1219170" algn="l" defTabSz="2438339" rtl="0" eaLnBrk="1" latinLnBrk="0" hangingPunct="1">
              <a:defRPr sz="4800" kern="1200">
                <a:solidFill>
                  <a:schemeClr val="tx1"/>
                </a:solidFill>
                <a:latin typeface="+mn-lt"/>
                <a:ea typeface="+mn-ea"/>
                <a:cs typeface="+mn-cs"/>
              </a:defRPr>
            </a:lvl2pPr>
            <a:lvl3pPr marL="2438339" algn="l" defTabSz="2438339" rtl="0" eaLnBrk="1" latinLnBrk="0" hangingPunct="1">
              <a:defRPr sz="4800" kern="1200">
                <a:solidFill>
                  <a:schemeClr val="tx1"/>
                </a:solidFill>
                <a:latin typeface="+mn-lt"/>
                <a:ea typeface="+mn-ea"/>
                <a:cs typeface="+mn-cs"/>
              </a:defRPr>
            </a:lvl3pPr>
            <a:lvl4pPr marL="3657509" algn="l" defTabSz="2438339" rtl="0" eaLnBrk="1" latinLnBrk="0" hangingPunct="1">
              <a:defRPr sz="4800" kern="1200">
                <a:solidFill>
                  <a:schemeClr val="tx1"/>
                </a:solidFill>
                <a:latin typeface="+mn-lt"/>
                <a:ea typeface="+mn-ea"/>
                <a:cs typeface="+mn-cs"/>
              </a:defRPr>
            </a:lvl4pPr>
            <a:lvl5pPr marL="4876678" algn="l" defTabSz="2438339" rtl="0" eaLnBrk="1" latinLnBrk="0" hangingPunct="1">
              <a:defRPr sz="4800" kern="1200">
                <a:solidFill>
                  <a:schemeClr val="tx1"/>
                </a:solidFill>
                <a:latin typeface="+mn-lt"/>
                <a:ea typeface="+mn-ea"/>
                <a:cs typeface="+mn-cs"/>
              </a:defRPr>
            </a:lvl5pPr>
            <a:lvl6pPr marL="6095848" algn="l" defTabSz="2438339" rtl="0" eaLnBrk="1" latinLnBrk="0" hangingPunct="1">
              <a:defRPr sz="4800" kern="1200">
                <a:solidFill>
                  <a:schemeClr val="tx1"/>
                </a:solidFill>
                <a:latin typeface="+mn-lt"/>
                <a:ea typeface="+mn-ea"/>
                <a:cs typeface="+mn-cs"/>
              </a:defRPr>
            </a:lvl6pPr>
            <a:lvl7pPr marL="7315017" algn="l" defTabSz="2438339" rtl="0" eaLnBrk="1" latinLnBrk="0" hangingPunct="1">
              <a:defRPr sz="4800" kern="1200">
                <a:solidFill>
                  <a:schemeClr val="tx1"/>
                </a:solidFill>
                <a:latin typeface="+mn-lt"/>
                <a:ea typeface="+mn-ea"/>
                <a:cs typeface="+mn-cs"/>
              </a:defRPr>
            </a:lvl7pPr>
            <a:lvl8pPr marL="8534187" algn="l" defTabSz="2438339" rtl="0" eaLnBrk="1" latinLnBrk="0" hangingPunct="1">
              <a:defRPr sz="4800" kern="1200">
                <a:solidFill>
                  <a:schemeClr val="tx1"/>
                </a:solidFill>
                <a:latin typeface="+mn-lt"/>
                <a:ea typeface="+mn-ea"/>
                <a:cs typeface="+mn-cs"/>
              </a:defRPr>
            </a:lvl8pPr>
            <a:lvl9pPr marL="9753356" algn="l" defTabSz="2438339" rtl="0" eaLnBrk="1" latinLnBrk="0" hangingPunct="1">
              <a:defRPr sz="4800"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defRPr/>
            </a:pPr>
            <a:r>
              <a:rPr lang="en-US" sz="3000" b="1" dirty="0" smtClean="0">
                <a:latin typeface="Calibri" panose="020F0502020204030204" pitchFamily="34" charset="0"/>
              </a:rPr>
              <a:t>Top </a:t>
            </a:r>
            <a:r>
              <a:rPr lang="en-US" sz="3000" b="1" dirty="0">
                <a:latin typeface="Calibri" panose="020F0502020204030204" pitchFamily="34" charset="0"/>
              </a:rPr>
              <a:t>world </a:t>
            </a:r>
            <a:r>
              <a:rPr lang="en-US" sz="3000" b="1" dirty="0" smtClean="0">
                <a:latin typeface="Calibri" panose="020F0502020204030204" pitchFamily="34" charset="0"/>
              </a:rPr>
              <a:t>class </a:t>
            </a:r>
            <a:r>
              <a:rPr lang="en-US" sz="3000" dirty="0">
                <a:latin typeface="Calibri" panose="020F0502020204030204" pitchFamily="34" charset="0"/>
              </a:rPr>
              <a:t>real-time </a:t>
            </a:r>
            <a:r>
              <a:rPr lang="en-US" sz="3000" b="1" dirty="0">
                <a:latin typeface="Calibri" panose="020F0502020204030204" pitchFamily="34" charset="0"/>
              </a:rPr>
              <a:t>solution</a:t>
            </a:r>
            <a:r>
              <a:rPr lang="en-US" sz="3000" dirty="0">
                <a:latin typeface="Calibri" panose="020F0502020204030204" pitchFamily="34" charset="0"/>
              </a:rPr>
              <a:t> on the market</a:t>
            </a:r>
          </a:p>
          <a:p>
            <a:pPr marL="342900" indent="-342900">
              <a:spcBef>
                <a:spcPts val="600"/>
              </a:spcBef>
              <a:buFont typeface="Arial" panose="020B0604020202020204" pitchFamily="34" charset="0"/>
              <a:buChar char="•"/>
              <a:defRPr/>
            </a:pPr>
            <a:r>
              <a:rPr lang="en-US" sz="3000" dirty="0">
                <a:latin typeface="Calibri" panose="020F0502020204030204" pitchFamily="34" charset="0"/>
              </a:rPr>
              <a:t>DEVO Big Data / Analytics is </a:t>
            </a:r>
            <a:r>
              <a:rPr lang="en-US" sz="3000" b="1" dirty="0">
                <a:latin typeface="Calibri" panose="020F0502020204030204" pitchFamily="34" charset="0"/>
              </a:rPr>
              <a:t>currently ingesting </a:t>
            </a:r>
            <a:r>
              <a:rPr lang="en-US" sz="3000" dirty="0">
                <a:latin typeface="Calibri" panose="020F0502020204030204" pitchFamily="34" charset="0"/>
              </a:rPr>
              <a:t>processed traffic data </a:t>
            </a:r>
            <a:r>
              <a:rPr lang="en-US" sz="3000" b="1" dirty="0">
                <a:latin typeface="Calibri" panose="020F0502020204030204" pitchFamily="34" charset="0"/>
              </a:rPr>
              <a:t>in Telefónica </a:t>
            </a:r>
          </a:p>
          <a:p>
            <a:pPr marL="342900" indent="-342900">
              <a:spcBef>
                <a:spcPts val="600"/>
              </a:spcBef>
              <a:buFont typeface="Arial" panose="020B0604020202020204" pitchFamily="34" charset="0"/>
              <a:buChar char="•"/>
              <a:defRPr/>
            </a:pPr>
            <a:r>
              <a:rPr lang="en-US" sz="3000" dirty="0">
                <a:latin typeface="Calibri" panose="020F0502020204030204" pitchFamily="34" charset="0"/>
              </a:rPr>
              <a:t>Analyze </a:t>
            </a:r>
            <a:r>
              <a:rPr lang="en-US" sz="3000" b="1" dirty="0">
                <a:latin typeface="Calibri" panose="020F0502020204030204" pitchFamily="34" charset="0"/>
              </a:rPr>
              <a:t>full years of historical </a:t>
            </a:r>
            <a:r>
              <a:rPr lang="en-US" sz="3000" dirty="0" smtClean="0">
                <a:latin typeface="Calibri" panose="020F0502020204030204" pitchFamily="34" charset="0"/>
              </a:rPr>
              <a:t>information </a:t>
            </a:r>
            <a:r>
              <a:rPr lang="en-US" sz="3000" b="1" dirty="0" smtClean="0">
                <a:latin typeface="Calibri" panose="020F0502020204030204" pitchFamily="34" charset="0"/>
              </a:rPr>
              <a:t>(+ 4,7 PB)</a:t>
            </a:r>
            <a:endParaRPr lang="en-US" sz="3000" b="1" dirty="0">
              <a:latin typeface="Calibri" panose="020F0502020204030204" pitchFamily="34" charset="0"/>
            </a:endParaRPr>
          </a:p>
          <a:p>
            <a:pPr marL="342900" indent="-342900">
              <a:spcBef>
                <a:spcPts val="600"/>
              </a:spcBef>
              <a:buFont typeface="Arial" panose="020B0604020202020204" pitchFamily="34" charset="0"/>
              <a:buChar char="•"/>
              <a:defRPr/>
            </a:pPr>
            <a:r>
              <a:rPr lang="en-US" sz="3000" b="1" dirty="0">
                <a:latin typeface="Calibri" panose="020F0502020204030204" pitchFamily="34" charset="0"/>
              </a:rPr>
              <a:t>Solution Implemented in Telefónica Spain, Germany and Brazil</a:t>
            </a:r>
          </a:p>
        </p:txBody>
      </p:sp>
      <p:sp>
        <p:nvSpPr>
          <p:cNvPr id="21" name="Slide Number Placeholder 5"/>
          <p:cNvSpPr>
            <a:spLocks noGrp="1"/>
          </p:cNvSpPr>
          <p:nvPr>
            <p:ph type="sldNum" sz="quarter" idx="2"/>
          </p:nvPr>
        </p:nvSpPr>
        <p:spPr>
          <a:xfrm>
            <a:off x="10284000" y="12712701"/>
            <a:ext cx="3816000" cy="730250"/>
          </a:xfrm>
        </p:spPr>
        <p:txBody>
          <a:bodyPr/>
          <a:lstStyle/>
          <a:p>
            <a:r>
              <a:rPr lang="en-US" dirty="0">
                <a:solidFill>
                  <a:prstClr val="black">
                    <a:tint val="75000"/>
                  </a:prstClr>
                </a:solidFill>
              </a:rPr>
              <a:t>8</a:t>
            </a:r>
          </a:p>
        </p:txBody>
      </p:sp>
      <p:sp>
        <p:nvSpPr>
          <p:cNvPr id="22" name="Rectángulo 21"/>
          <p:cNvSpPr/>
          <p:nvPr/>
        </p:nvSpPr>
        <p:spPr>
          <a:xfrm>
            <a:off x="-273727" y="-139987"/>
            <a:ext cx="892668" cy="636814"/>
          </a:xfrm>
          <a:prstGeom prst="rect">
            <a:avLst/>
          </a:prstGeom>
          <a:solidFill>
            <a:srgbClr val="9AAE04"/>
          </a:solidFill>
          <a:ln>
            <a:solidFill>
              <a:srgbClr val="9AAE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6000" dirty="0" smtClean="0"/>
              <a:t>*</a:t>
            </a:r>
            <a:endParaRPr lang="es-ES_tradnl" sz="6000" dirty="0"/>
          </a:p>
        </p:txBody>
      </p:sp>
    </p:spTree>
    <p:extLst>
      <p:ext uri="{BB962C8B-B14F-4D97-AF65-F5344CB8AC3E}">
        <p14:creationId xmlns:p14="http://schemas.microsoft.com/office/powerpoint/2010/main" val="3377220645"/>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5" descr="Afficher l'image d'origine"/>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l="15534" r="191"/>
          <a:stretch/>
        </p:blipFill>
        <p:spPr bwMode="auto">
          <a:xfrm>
            <a:off x="1" y="3"/>
            <a:ext cx="16693102" cy="13725106"/>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8"/>
          <p:cNvSpPr/>
          <p:nvPr/>
        </p:nvSpPr>
        <p:spPr>
          <a:xfrm>
            <a:off x="2566611" y="1"/>
            <a:ext cx="21817390" cy="13715998"/>
          </a:xfrm>
          <a:prstGeom prst="rect">
            <a:avLst/>
          </a:prstGeom>
          <a:gradFill>
            <a:gsLst>
              <a:gs pos="0">
                <a:schemeClr val="accent1">
                  <a:tint val="66000"/>
                  <a:satMod val="160000"/>
                  <a:alpha val="0"/>
                </a:schemeClr>
              </a:gs>
              <a:gs pos="66000">
                <a:srgbClr val="215D6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00" dirty="0"/>
          </a:p>
        </p:txBody>
      </p:sp>
      <p:cxnSp>
        <p:nvCxnSpPr>
          <p:cNvPr id="13" name="Straight Connector 12"/>
          <p:cNvCxnSpPr/>
          <p:nvPr/>
        </p:nvCxnSpPr>
        <p:spPr>
          <a:xfrm flipH="1">
            <a:off x="10876547" y="3056020"/>
            <a:ext cx="6593309" cy="10659980"/>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52" idx="2"/>
          </p:cNvCxnSpPr>
          <p:nvPr/>
        </p:nvCxnSpPr>
        <p:spPr>
          <a:xfrm flipH="1">
            <a:off x="11766885" y="4470370"/>
            <a:ext cx="5714016" cy="9245630"/>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53" idx="2"/>
          </p:cNvCxnSpPr>
          <p:nvPr/>
        </p:nvCxnSpPr>
        <p:spPr>
          <a:xfrm flipH="1">
            <a:off x="12585033" y="5734037"/>
            <a:ext cx="4895868" cy="798196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54" idx="2"/>
          </p:cNvCxnSpPr>
          <p:nvPr/>
        </p:nvCxnSpPr>
        <p:spPr>
          <a:xfrm flipH="1">
            <a:off x="13427243" y="6983217"/>
            <a:ext cx="4053658" cy="673278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64" idx="2"/>
          </p:cNvCxnSpPr>
          <p:nvPr/>
        </p:nvCxnSpPr>
        <p:spPr>
          <a:xfrm flipH="1">
            <a:off x="14341643" y="8232397"/>
            <a:ext cx="3139258" cy="548360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10010274" y="2061411"/>
            <a:ext cx="7427500" cy="11654589"/>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Marcador de texto 6"/>
          <p:cNvSpPr txBox="1">
            <a:spLocks/>
          </p:cNvSpPr>
          <p:nvPr/>
        </p:nvSpPr>
        <p:spPr>
          <a:xfrm>
            <a:off x="18259074" y="921259"/>
            <a:ext cx="2483369" cy="1425574"/>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a:solidFill>
                  <a:prstClr val="black"/>
                </a:solidFill>
              </a14:hiddenLine>
            </a:ext>
          </a:extLst>
        </p:spPr>
        <p:txBody>
          <a:bodyPr vert="horz" lIns="95992" tIns="95992" rIns="95992" bIns="95992" rtlCol="0" anchor="ctr">
            <a:normAutofit/>
          </a:bodyPr>
          <a:lstStyle>
            <a:defPPr>
              <a:defRPr lang="en-US"/>
            </a:defPPr>
            <a:lvl1pPr marL="0" algn="r" defTabSz="914400" rtl="0" eaLnBrk="1" latinLnBrk="0" hangingPunct="1">
              <a:defRPr sz="24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3200"/>
              </a:spcBef>
            </a:pPr>
            <a:r>
              <a:rPr lang="en-US" sz="4000" b="1" dirty="0" smtClean="0">
                <a:solidFill>
                  <a:schemeClr val="bg1"/>
                </a:solidFill>
                <a:latin typeface="Calibri" panose="020F0502020204030204" pitchFamily="34" charset="0"/>
              </a:rPr>
              <a:t>Agenda</a:t>
            </a:r>
            <a:endParaRPr lang="en-US" sz="4000" b="1" dirty="0">
              <a:solidFill>
                <a:schemeClr val="bg1"/>
              </a:solidFill>
              <a:latin typeface="Calibri" panose="020F0502020204030204" pitchFamily="34" charset="0"/>
            </a:endParaRPr>
          </a:p>
        </p:txBody>
      </p:sp>
      <p:cxnSp>
        <p:nvCxnSpPr>
          <p:cNvPr id="69" name="Straight Connector 68"/>
          <p:cNvCxnSpPr>
            <a:stCxn id="65" idx="2"/>
          </p:cNvCxnSpPr>
          <p:nvPr/>
        </p:nvCxnSpPr>
        <p:spPr>
          <a:xfrm flipH="1">
            <a:off x="15111664" y="9496064"/>
            <a:ext cx="2369237" cy="4219936"/>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6" idx="2"/>
          </p:cNvCxnSpPr>
          <p:nvPr/>
        </p:nvCxnSpPr>
        <p:spPr>
          <a:xfrm flipH="1">
            <a:off x="15953875" y="10759731"/>
            <a:ext cx="1527026" cy="2956269"/>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8" idx="2"/>
          </p:cNvCxnSpPr>
          <p:nvPr/>
        </p:nvCxnSpPr>
        <p:spPr>
          <a:xfrm flipH="1">
            <a:off x="16606157" y="12023397"/>
            <a:ext cx="865780" cy="1692603"/>
          </a:xfrm>
          <a:prstGeom prst="line">
            <a:avLst/>
          </a:prstGeom>
          <a:ln w="15875">
            <a:solidFill>
              <a:srgbClr val="FFFFFF">
                <a:alpha val="94000"/>
              </a:srgb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17469853" y="0"/>
            <a:ext cx="0" cy="13716000"/>
          </a:xfrm>
          <a:prstGeom prst="line">
            <a:avLst/>
          </a:prstGeom>
          <a:ln w="66675">
            <a:solidFill>
              <a:srgbClr val="FFFFF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Diamond 4"/>
          <p:cNvSpPr/>
          <p:nvPr/>
        </p:nvSpPr>
        <p:spPr>
          <a:xfrm>
            <a:off x="17015107" y="1155031"/>
            <a:ext cx="900000" cy="900000"/>
          </a:xfrm>
          <a:prstGeom prst="diamond">
            <a:avLst/>
          </a:prstGeom>
          <a:solidFill>
            <a:srgbClr val="FFFF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iamond 10"/>
          <p:cNvSpPr/>
          <p:nvPr/>
        </p:nvSpPr>
        <p:spPr>
          <a:xfrm>
            <a:off x="17253361" y="1395962"/>
            <a:ext cx="432000" cy="432000"/>
          </a:xfrm>
          <a:prstGeom prst="diamond">
            <a:avLst/>
          </a:prstGeom>
          <a:solidFill>
            <a:srgbClr val="0099FF"/>
          </a:solid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2836566"/>
            <a:ext cx="384624" cy="384624"/>
          </a:xfrm>
          <a:prstGeom prst="rect">
            <a:avLst/>
          </a:prstGeom>
        </p:spPr>
      </p:pic>
      <p:pic>
        <p:nvPicPr>
          <p:cNvPr id="52" name="Picture 5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4085746"/>
            <a:ext cx="384624" cy="384624"/>
          </a:xfrm>
          <a:prstGeom prst="rect">
            <a:avLst/>
          </a:prstGeom>
        </p:spPr>
      </p:pic>
      <p:pic>
        <p:nvPicPr>
          <p:cNvPr id="53" name="Picture 5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5349413"/>
            <a:ext cx="384624" cy="384624"/>
          </a:xfrm>
          <a:prstGeom prst="rect">
            <a:avLst/>
          </a:prstGeom>
        </p:spPr>
      </p:pic>
      <p:pic>
        <p:nvPicPr>
          <p:cNvPr id="54" name="Picture 5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6598593"/>
            <a:ext cx="384624" cy="384624"/>
          </a:xfrm>
          <a:prstGeom prst="rect">
            <a:avLst/>
          </a:prstGeom>
        </p:spPr>
      </p:pic>
      <p:pic>
        <p:nvPicPr>
          <p:cNvPr id="64" name="Picture 63"/>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7847773"/>
            <a:ext cx="384624" cy="384624"/>
          </a:xfrm>
          <a:prstGeom prst="rect">
            <a:avLst/>
          </a:prstGeom>
        </p:spPr>
      </p:pic>
      <p:pic>
        <p:nvPicPr>
          <p:cNvPr id="65" name="Picture 64"/>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9111440"/>
            <a:ext cx="384624" cy="384624"/>
          </a:xfrm>
          <a:prstGeom prst="rect">
            <a:avLst/>
          </a:prstGeom>
        </p:spPr>
      </p:pic>
      <p:pic>
        <p:nvPicPr>
          <p:cNvPr id="66" name="Picture 65"/>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88589" y="10375107"/>
            <a:ext cx="384624" cy="384624"/>
          </a:xfrm>
          <a:prstGeom prst="rect">
            <a:avLst/>
          </a:prstGeom>
        </p:spPr>
      </p:pic>
      <p:pic>
        <p:nvPicPr>
          <p:cNvPr id="78" name="Picture 7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279625" y="11638773"/>
            <a:ext cx="384624" cy="384624"/>
          </a:xfrm>
          <a:prstGeom prst="rect">
            <a:avLst/>
          </a:prstGeom>
        </p:spPr>
      </p:pic>
      <p:sp>
        <p:nvSpPr>
          <p:cNvPr id="67" name="Rectángulo 8"/>
          <p:cNvSpPr/>
          <p:nvPr/>
        </p:nvSpPr>
        <p:spPr>
          <a:xfrm>
            <a:off x="17834091" y="5264633"/>
            <a:ext cx="5326595" cy="6173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0" rIns="0" bIns="0" numCol="1" spcCol="38100" rtlCol="0" anchor="t">
            <a:no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Proposed </a:t>
            </a: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Teams Plan</a:t>
            </a:r>
            <a:endPar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endParaRPr>
          </a:p>
        </p:txBody>
      </p:sp>
      <p:sp>
        <p:nvSpPr>
          <p:cNvPr id="68" name="Rectangle 67"/>
          <p:cNvSpPr/>
          <p:nvPr/>
        </p:nvSpPr>
        <p:spPr>
          <a:xfrm>
            <a:off x="17834091" y="6510773"/>
            <a:ext cx="2216175" cy="553998"/>
          </a:xfrm>
          <a:prstGeom prst="rect">
            <a:avLst/>
          </a:prstGeom>
        </p:spPr>
        <p:txBody>
          <a:bodyPr wrap="none" lIns="72000" tIns="0" rIns="0" bIns="0">
            <a:sp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Deployment Plan</a:t>
            </a:r>
          </a:p>
        </p:txBody>
      </p:sp>
      <p:sp>
        <p:nvSpPr>
          <p:cNvPr id="70" name="Rectangle 69"/>
          <p:cNvSpPr/>
          <p:nvPr/>
        </p:nvSpPr>
        <p:spPr>
          <a:xfrm>
            <a:off x="17834091" y="9066412"/>
            <a:ext cx="5326595" cy="553998"/>
          </a:xfrm>
          <a:prstGeom prst="rect">
            <a:avLst/>
          </a:prstGeom>
        </p:spPr>
        <p:txBody>
          <a:bodyPr wrap="square" lIns="72000" tIns="0" rIns="0" bIns="0">
            <a:sp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Details - </a:t>
            </a: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Data Lake</a:t>
            </a:r>
          </a:p>
        </p:txBody>
      </p:sp>
      <p:sp>
        <p:nvSpPr>
          <p:cNvPr id="72" name="Rectangle 71"/>
          <p:cNvSpPr/>
          <p:nvPr/>
        </p:nvSpPr>
        <p:spPr>
          <a:xfrm>
            <a:off x="17834091" y="2708994"/>
            <a:ext cx="5326595" cy="6173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0" rIns="0" bIns="0" numCol="1" spcCol="38100" rtlCol="0" anchor="ctr">
            <a:no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Introduction &amp; Context</a:t>
            </a:r>
            <a:endPar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endParaRPr>
          </a:p>
        </p:txBody>
      </p:sp>
      <p:sp>
        <p:nvSpPr>
          <p:cNvPr id="74" name="Rectangle 73"/>
          <p:cNvSpPr/>
          <p:nvPr/>
        </p:nvSpPr>
        <p:spPr>
          <a:xfrm>
            <a:off x="17834091" y="7820272"/>
            <a:ext cx="2763504" cy="553998"/>
          </a:xfrm>
          <a:prstGeom prst="rect">
            <a:avLst/>
          </a:prstGeom>
        </p:spPr>
        <p:txBody>
          <a:bodyPr wrap="none" lIns="72000" tIns="0" rIns="0" bIns="0">
            <a:sp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Details - SOC</a:t>
            </a:r>
          </a:p>
        </p:txBody>
      </p:sp>
      <p:sp>
        <p:nvSpPr>
          <p:cNvPr id="33" name="Rectangle 67 - 1"/>
          <p:cNvSpPr/>
          <p:nvPr/>
        </p:nvSpPr>
        <p:spPr>
          <a:xfrm>
            <a:off x="17834091" y="4018493"/>
            <a:ext cx="3228824" cy="738664"/>
          </a:xfrm>
          <a:prstGeom prst="rect">
            <a:avLst/>
          </a:prstGeom>
        </p:spPr>
        <p:txBody>
          <a:bodyPr wrap="none" lIns="72000" tIns="0" rIns="0" bIns="0">
            <a:spAutoFit/>
          </a:bodyPr>
          <a:lstStyle/>
          <a:p>
            <a:pPr defTabSz="825500" hangingPunct="0">
              <a:lnSpc>
                <a:spcPct val="150000"/>
              </a:lnSpc>
            </a:pPr>
            <a:r>
              <a:rPr lang="en-US" sz="3200" b="1"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Approach</a:t>
            </a:r>
            <a:endParaRPr lang="en-US" sz="3200" b="1"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endParaRPr>
          </a:p>
        </p:txBody>
      </p:sp>
      <p:sp>
        <p:nvSpPr>
          <p:cNvPr id="36" name="Rectangle 35"/>
          <p:cNvSpPr/>
          <p:nvPr/>
        </p:nvSpPr>
        <p:spPr>
          <a:xfrm>
            <a:off x="17834091" y="10312552"/>
            <a:ext cx="5326595" cy="553998"/>
          </a:xfrm>
          <a:prstGeom prst="rect">
            <a:avLst/>
          </a:prstGeom>
        </p:spPr>
        <p:txBody>
          <a:bodyPr wrap="square" lIns="72000" tIns="0" rIns="0" bIns="0">
            <a:spAutoFit/>
          </a:bodyPr>
          <a:lstStyle/>
          <a:p>
            <a:pPr defTabSz="825500" hangingPunct="0">
              <a:lnSpc>
                <a:spcPct val="150000"/>
              </a:lnSpc>
            </a:pPr>
            <a:r>
              <a:rPr lang="en-US" sz="2400" dirty="0" smtClean="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Solution Details – </a:t>
            </a: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Probes</a:t>
            </a:r>
          </a:p>
        </p:txBody>
      </p:sp>
      <p:sp>
        <p:nvSpPr>
          <p:cNvPr id="37" name="Rectangle 36"/>
          <p:cNvSpPr/>
          <p:nvPr/>
        </p:nvSpPr>
        <p:spPr>
          <a:xfrm>
            <a:off x="17834091" y="11558693"/>
            <a:ext cx="5326595" cy="553998"/>
          </a:xfrm>
          <a:prstGeom prst="rect">
            <a:avLst/>
          </a:prstGeom>
        </p:spPr>
        <p:txBody>
          <a:bodyPr wrap="square" lIns="72000" tIns="0" rIns="0" bIns="0">
            <a:spAutoFit/>
          </a:bodyPr>
          <a:lstStyle/>
          <a:p>
            <a:pPr defTabSz="825500" hangingPunct="0">
              <a:lnSpc>
                <a:spcPct val="150000"/>
              </a:lnSpc>
            </a:pPr>
            <a:r>
              <a:rPr lang="en-US" sz="2400" dirty="0">
                <a:solidFill>
                  <a:prstClr val="white"/>
                </a:solidFill>
                <a:latin typeface="Calibri" panose="020F0502020204030204" pitchFamily="34" charset="0"/>
                <a:ea typeface="Tahoma" panose="020B0604030504040204" pitchFamily="34" charset="0"/>
                <a:cs typeface="Tahoma" panose="020B0604030504040204" pitchFamily="34" charset="0"/>
                <a:sym typeface="Helvetica Light"/>
              </a:rPr>
              <a:t>References</a:t>
            </a:r>
          </a:p>
        </p:txBody>
      </p:sp>
    </p:spTree>
    <p:extLst>
      <p:ext uri="{BB962C8B-B14F-4D97-AF65-F5344CB8AC3E}">
        <p14:creationId xmlns:p14="http://schemas.microsoft.com/office/powerpoint/2010/main" val="269536110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POWER_USER_TAGS_ICONS" val="team_POWER_USER_SEPARATOR_ICONS_group_POWER_USER_SEPARATOR_ICONS_people_POWER_USER_SEPARATOR_ICONS_users"/>
</p:tagLst>
</file>

<file path=ppt/tags/tag100.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0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02.xml><?xml version="1.0" encoding="utf-8"?>
<p:tagLst xmlns:a="http://schemas.openxmlformats.org/drawingml/2006/main" xmlns:r="http://schemas.openxmlformats.org/officeDocument/2006/relationships" xmlns:p="http://schemas.openxmlformats.org/presentationml/2006/main">
  <p:tag name="POWER_USER_TAGS_ICONS" val="view_POWER_USER_SEPARATOR_ICONS_eye_POWER_USER_SEPARATOR_ICONS_look_POWER_USER_SEPARATOR_ICONS_overview_POWER_USER_SEPARATOR_ICONS_see"/>
</p:tagLst>
</file>

<file path=ppt/tags/tag103.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04.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05.xml><?xml version="1.0" encoding="utf-8"?>
<p:tagLst xmlns:a="http://schemas.openxmlformats.org/drawingml/2006/main" xmlns:r="http://schemas.openxmlformats.org/officeDocument/2006/relationships" xmlns:p="http://schemas.openxmlformats.org/presentationml/2006/main">
  <p:tag name="POWER_USER_TAGS_ICONS" val="magnifying-glass_POWER_USER_SEPARATOR_ICONS_detective_POWER_USER_SEPARATOR_ICONS_find_POWER_USER_SEPARATOR_ICONS_look_POWER_USER_SEPARATOR_ICONS_search_POWER_USER_SEPARATOR_ICONS_view"/>
</p:tagLst>
</file>

<file path=ppt/tags/tag106.xml><?xml version="1.0" encoding="utf-8"?>
<p:tagLst xmlns:a="http://schemas.openxmlformats.org/drawingml/2006/main" xmlns:r="http://schemas.openxmlformats.org/officeDocument/2006/relationships" xmlns:p="http://schemas.openxmlformats.org/presentationml/2006/main">
  <p:tag name="POWER_USER_TAGS_ICONS" val="view_POWER_USER_SEPARATOR_ICONS_eye_POWER_USER_SEPARATOR_ICONS_look_POWER_USER_SEPARATOR_ICONS_overview_POWER_USER_SEPARATOR_ICONS_see"/>
</p:tagLst>
</file>

<file path=ppt/tags/tag107.xml><?xml version="1.0" encoding="utf-8"?>
<p:tagLst xmlns:a="http://schemas.openxmlformats.org/drawingml/2006/main" xmlns:r="http://schemas.openxmlformats.org/officeDocument/2006/relationships" xmlns:p="http://schemas.openxmlformats.org/presentationml/2006/main">
  <p:tag name="POWER_USER_TAGS_ICONS" val="view_POWER_USER_SEPARATOR_ICONS_eye_POWER_USER_SEPARATOR_ICONS_look_POWER_USER_SEPARATOR_ICONS_overview_POWER_USER_SEPARATOR_ICONS_se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109.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1.xml><?xml version="1.0" encoding="utf-8"?>
<p:tagLst xmlns:a="http://schemas.openxmlformats.org/drawingml/2006/main" xmlns:r="http://schemas.openxmlformats.org/officeDocument/2006/relationships" xmlns:p="http://schemas.openxmlformats.org/presentationml/2006/main">
  <p:tag name="POWER_USER_TAGS_ICONS" val="team_POWER_USER_SEPARATOR_ICONS_group_POWER_USER_SEPARATOR_ICONS_people_POWER_USER_SEPARATOR_ICONS_users"/>
</p:tagLst>
</file>

<file path=ppt/tags/tag110.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1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1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13.xml><?xml version="1.0" encoding="utf-8"?>
<p:tagLst xmlns:a="http://schemas.openxmlformats.org/drawingml/2006/main" xmlns:r="http://schemas.openxmlformats.org/officeDocument/2006/relationships" xmlns:p="http://schemas.openxmlformats.org/presentationml/2006/main">
  <p:tag name="POWER_USER_TAGS_ICONS" val="view_POWER_USER_SEPARATOR_ICONS_eye_POWER_USER_SEPARATOR_ICONS_look_POWER_USER_SEPARATOR_ICONS_overview_POWER_USER_SEPARATOR_ICONS_see"/>
</p:tagLst>
</file>

<file path=ppt/tags/tag114.xml><?xml version="1.0" encoding="utf-8"?>
<p:tagLst xmlns:a="http://schemas.openxmlformats.org/drawingml/2006/main" xmlns:r="http://schemas.openxmlformats.org/officeDocument/2006/relationships" xmlns:p="http://schemas.openxmlformats.org/presentationml/2006/main">
  <p:tag name="POWER_USER_TAGS_ICONS" val="magnifying-glass_POWER_USER_SEPARATOR_ICONS_detective_POWER_USER_SEPARATOR_ICONS_find_POWER_USER_SEPARATOR_ICONS_look_POWER_USER_SEPARATOR_ICONS_search_POWER_USER_SEPARATOR_ICONS_view"/>
</p:tagLst>
</file>

<file path=ppt/tags/tag115.xml><?xml version="1.0" encoding="utf-8"?>
<p:tagLst xmlns:a="http://schemas.openxmlformats.org/drawingml/2006/main" xmlns:r="http://schemas.openxmlformats.org/officeDocument/2006/relationships" xmlns:p="http://schemas.openxmlformats.org/presentationml/2006/main">
  <p:tag name="POWER_USER_TAGS_ICONS" val="view_POWER_USER_SEPARATOR_ICONS_eye_POWER_USER_SEPARATOR_ICONS_look_POWER_USER_SEPARATOR_ICONS_overview_POWER_USER_SEPARATOR_ICONS_see"/>
</p:tagLst>
</file>

<file path=ppt/tags/tag116.xml><?xml version="1.0" encoding="utf-8"?>
<p:tagLst xmlns:a="http://schemas.openxmlformats.org/drawingml/2006/main" xmlns:r="http://schemas.openxmlformats.org/officeDocument/2006/relationships" xmlns:p="http://schemas.openxmlformats.org/presentationml/2006/main">
  <p:tag name="POWER_USER_TAGS_ICONS" val="view_POWER_USER_SEPARATOR_ICONS_eye_POWER_USER_SEPARATOR_ICONS_look_POWER_USER_SEPARATOR_ICONS_overview_POWER_USER_SEPARATOR_ICONS_se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118.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19.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120.xml><?xml version="1.0" encoding="utf-8"?>
<p:tagLst xmlns:a="http://schemas.openxmlformats.org/drawingml/2006/main" xmlns:r="http://schemas.openxmlformats.org/officeDocument/2006/relationships" xmlns:p="http://schemas.openxmlformats.org/presentationml/2006/main">
  <p:tag name="POWER_USER_TAGS_ICONS" val="magnifying-glass_POWER_USER_SEPARATOR_ICONS_detective_POWER_USER_SEPARATOR_ICONS_find_POWER_USER_SEPARATOR_ICONS_look_POWER_USER_SEPARATOR_ICONS_search_POWER_USER_SEPARATOR_ICONS_view"/>
</p:tagLst>
</file>

<file path=ppt/tags/tag121.xml><?xml version="1.0" encoding="utf-8"?>
<p:tagLst xmlns:a="http://schemas.openxmlformats.org/drawingml/2006/main" xmlns:r="http://schemas.openxmlformats.org/officeDocument/2006/relationships" xmlns:p="http://schemas.openxmlformats.org/presentationml/2006/main">
  <p:tag name="POWER_USER_TAGS_ICONS" val="target_POWER_USER_SEPARATOR_ICONS_archery_POWER_USER_SEPARATOR_ICONS_on-target_POWER_USER_SEPARATOR_ICONS_relevant_POWER_USER_SEPARATOR_ICONS_target-shooting"/>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123.xml><?xml version="1.0" encoding="utf-8"?>
<p:tagLst xmlns:a="http://schemas.openxmlformats.org/drawingml/2006/main" xmlns:r="http://schemas.openxmlformats.org/officeDocument/2006/relationships" xmlns:p="http://schemas.openxmlformats.org/presentationml/2006/main">
  <p:tag name="POWER_USER_TAGS_ICONS" val="key_POWER_USER_SEPARATOR_ICONS_keys_POWER_USER_SEPARATOR_ICONS_key-and-lock_POWER_USER_SEPARATOR_ICONS_llave_POWER_USER_SEPARATOR_ICONS_llaves"/>
</p:tagLst>
</file>

<file path=ppt/tags/tag124.xml><?xml version="1.0" encoding="utf-8"?>
<p:tagLst xmlns:a="http://schemas.openxmlformats.org/drawingml/2006/main" xmlns:r="http://schemas.openxmlformats.org/officeDocument/2006/relationships" xmlns:p="http://schemas.openxmlformats.org/presentationml/2006/main">
  <p:tag name="POWER_USER_TAGS_ICONS" val="key_POWER_USER_SEPARATOR_ICONS_keys_POWER_USER_SEPARATOR_ICONS_key-and-lock_POWER_USER_SEPARATOR_ICONS_llave_POWER_USER_SEPARATOR_ICONS_llaves"/>
</p:tagLst>
</file>

<file path=ppt/tags/tag125.xml><?xml version="1.0" encoding="utf-8"?>
<p:tagLst xmlns:a="http://schemas.openxmlformats.org/drawingml/2006/main" xmlns:r="http://schemas.openxmlformats.org/officeDocument/2006/relationships" xmlns:p="http://schemas.openxmlformats.org/presentationml/2006/main">
  <p:tag name="POWER_USER_TAGS_ICONS" val="key_POWER_USER_SEPARATOR_ICONS_keys_POWER_USER_SEPARATOR_ICONS_key-and-lock_POWER_USER_SEPARATOR_ICONS_llave_POWER_USER_SEPARATOR_ICONS_llaves"/>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0VfIB_SjSGWX4xp248Biw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38.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9.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0VfIB_SjSGWX4xp248BiwA"/>
</p:tagLst>
</file>

<file path=ppt/tags/tag40.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41.xml><?xml version="1.0" encoding="utf-8"?>
<p:tagLst xmlns:a="http://schemas.openxmlformats.org/drawingml/2006/main" xmlns:r="http://schemas.openxmlformats.org/officeDocument/2006/relationships" xmlns:p="http://schemas.openxmlformats.org/presentationml/2006/main">
  <p:tag name="POWER_USER_TAGS_ICONS" val="big data*analytics*analysis*cloud*AI*artificial intelligence*machine learnin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43.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44.xml><?xml version="1.0" encoding="utf-8"?>
<p:tagLst xmlns:a="http://schemas.openxmlformats.org/drawingml/2006/main" xmlns:r="http://schemas.openxmlformats.org/officeDocument/2006/relationships" xmlns:p="http://schemas.openxmlformats.org/presentationml/2006/main">
  <p:tag name="POWER_USER_TAGS_ICONS" val="big data*analytics*analysis*cloud*AI*artificial intelligence*machine learnin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47.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58.xml><?xml version="1.0" encoding="utf-8"?>
<p:tagLst xmlns:a="http://schemas.openxmlformats.org/drawingml/2006/main" xmlns:r="http://schemas.openxmlformats.org/officeDocument/2006/relationships" xmlns:p="http://schemas.openxmlformats.org/presentationml/2006/main">
  <p:tag name="POWER_USER_TAGS_ICONS" val="gear_POWER_USER_SEPARATOR_ICONS_cog_POWER_USER_SEPARATOR_ICONS_machine_POWER_USER_SEPARATOR_ICONS_settings"/>
</p:tagLst>
</file>

<file path=ppt/tags/tag59.xml><?xml version="1.0" encoding="utf-8"?>
<p:tagLst xmlns:a="http://schemas.openxmlformats.org/drawingml/2006/main" xmlns:r="http://schemas.openxmlformats.org/officeDocument/2006/relationships" xmlns:p="http://schemas.openxmlformats.org/presentationml/2006/main">
  <p:tag name="POWER_USER_TAGS_ICONS" val="alternatives*process*path*complexity"/>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0VfIB_SjSGWX4xp248BiwA"/>
</p:tagLst>
</file>

<file path=ppt/tags/tag60.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community_POWER_USER_SEPARATOR_ICONS_crowd_POWER_USER_SEPARATOR_ICONS_group_POWER_USER_SEPARATOR_ICONS_internet_POWER_USER_SEPARATOR_ICONS_online_POWER_USER_SEPARATOR_ICONS_people_POWER_USER_SEPARATOR_ICONS_question_POWER_USER_SEPARATOR_ICONS_solution"/>
</p:tagLst>
</file>

<file path=ppt/tags/tag61.xml><?xml version="1.0" encoding="utf-8"?>
<p:tagLst xmlns:a="http://schemas.openxmlformats.org/drawingml/2006/main" xmlns:r="http://schemas.openxmlformats.org/officeDocument/2006/relationships" xmlns:p="http://schemas.openxmlformats.org/presentationml/2006/main">
  <p:tag name="POWER_USER_TAGS_ICONS" val="running_POWER_USER_SEPARATOR_ICONS_atheletic_POWER_USER_SEPARATOR_ICONS_exercise_POWER_USER_SEPARATOR_ICONS_fast_POWER_USER_SEPARATOR_ICONS_race_POWER_USER_SEPARATOR_ICONS_runner_POWER_USER_SEPARATOR_ICONS_speed"/>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63.xml><?xml version="1.0" encoding="utf-8"?>
<p:tagLst xmlns:a="http://schemas.openxmlformats.org/drawingml/2006/main" xmlns:r="http://schemas.openxmlformats.org/officeDocument/2006/relationships" xmlns:p="http://schemas.openxmlformats.org/presentationml/2006/main">
  <p:tag name="POWER_USER_TAGS_ICONS" val="running_POWER_USER_SEPARATOR_ICONS_atheletic_POWER_USER_SEPARATOR_ICONS_exercise_POWER_USER_SEPARATOR_ICONS_fast_POWER_USER_SEPARATOR_ICONS_race_POWER_USER_SEPARATOR_ICONS_runner_POWER_USER_SEPARATOR_ICONS_speed"/>
</p:tagLst>
</file>

<file path=ppt/tags/tag64.xml><?xml version="1.0" encoding="utf-8"?>
<p:tagLst xmlns:a="http://schemas.openxmlformats.org/drawingml/2006/main" xmlns:r="http://schemas.openxmlformats.org/officeDocument/2006/relationships" xmlns:p="http://schemas.openxmlformats.org/presentationml/2006/main">
  <p:tag name="POWER_USER_TAGS_ICONS" val="running_POWER_USER_SEPARATOR_ICONS_atheletic_POWER_USER_SEPARATOR_ICONS_exercise_POWER_USER_SEPARATOR_ICONS_fast_POWER_USER_SEPARATOR_ICONS_race_POWER_USER_SEPARATOR_ICONS_runner_POWER_USER_SEPARATOR_ICONS_speed"/>
</p:tagLst>
</file>

<file path=ppt/tags/tag65.xml><?xml version="1.0" encoding="utf-8"?>
<p:tagLst xmlns:a="http://schemas.openxmlformats.org/drawingml/2006/main" xmlns:r="http://schemas.openxmlformats.org/officeDocument/2006/relationships" xmlns:p="http://schemas.openxmlformats.org/presentationml/2006/main">
  <p:tag name="POWER_USER_TAGS_ICONS" val="running_POWER_USER_SEPARATOR_ICONS_atheletic_POWER_USER_SEPARATOR_ICONS_exercise_POWER_USER_SEPARATOR_ICONS_fast_POWER_USER_SEPARATOR_ICONS_race_POWER_USER_SEPARATOR_ICONS_runner_POWER_USER_SEPARATOR_ICONS_speed"/>
</p:tagLst>
</file>

<file path=ppt/tags/tag66.xml><?xml version="1.0" encoding="utf-8"?>
<p:tagLst xmlns:a="http://schemas.openxmlformats.org/drawingml/2006/main" xmlns:r="http://schemas.openxmlformats.org/officeDocument/2006/relationships" xmlns:p="http://schemas.openxmlformats.org/presentationml/2006/main">
  <p:tag name="POWER_USER_TAGS_ICONS" val="running_POWER_USER_SEPARATOR_ICONS_atheletic_POWER_USER_SEPARATOR_ICONS_exercise_POWER_USER_SEPARATOR_ICONS_fast_POWER_USER_SEPARATOR_ICONS_race_POWER_USER_SEPARATOR_ICONS_runner_POWER_USER_SEPARATOR_ICONS_speed"/>
</p:tagLst>
</file>

<file path=ppt/tags/tag67.xml><?xml version="1.0" encoding="utf-8"?>
<p:tagLst xmlns:a="http://schemas.openxmlformats.org/drawingml/2006/main" xmlns:r="http://schemas.openxmlformats.org/officeDocument/2006/relationships" xmlns:p="http://schemas.openxmlformats.org/presentationml/2006/main">
  <p:tag name="POWER_USER_TAGS_ICONS" val="running_POWER_USER_SEPARATOR_ICONS_atheletic_POWER_USER_SEPARATOR_ICONS_exercise_POWER_USER_SEPARATOR_ICONS_fast_POWER_USER_SEPARATOR_ICONS_race_POWER_USER_SEPARATOR_ICONS_runner_POWER_USER_SEPARATOR_ICONS_speed"/>
</p:tagLst>
</file>

<file path=ppt/tags/tag68.xml><?xml version="1.0" encoding="utf-8"?>
<p:tagLst xmlns:a="http://schemas.openxmlformats.org/drawingml/2006/main" xmlns:r="http://schemas.openxmlformats.org/officeDocument/2006/relationships" xmlns:p="http://schemas.openxmlformats.org/presentationml/2006/main">
  <p:tag name="POWER_USER_TAGS_ICONS" val="running_POWER_USER_SEPARATOR_ICONS_atheletic_POWER_USER_SEPARATOR_ICONS_exercise_POWER_USER_SEPARATOR_ICONS_fast_POWER_USER_SEPARATOR_ICONS_race_POWER_USER_SEPARATOR_ICONS_runner_POWER_USER_SEPARATOR_ICONS_speed"/>
</p:tagLst>
</file>

<file path=ppt/tags/tag69.xml><?xml version="1.0" encoding="utf-8"?>
<p:tagLst xmlns:a="http://schemas.openxmlformats.org/drawingml/2006/main" xmlns:r="http://schemas.openxmlformats.org/officeDocument/2006/relationships" xmlns:p="http://schemas.openxmlformats.org/presentationml/2006/main">
  <p:tag name="POWER_USER_TAGS_ICONS" val="running_POWER_USER_SEPARATOR_ICONS_atheletic_POWER_USER_SEPARATOR_ICONS_exercise_POWER_USER_SEPARATOR_ICONS_fast_POWER_USER_SEPARATOR_ICONS_race_POWER_USER_SEPARATOR_ICONS_runner_POWER_USER_SEPARATOR_ICONS_speed"/>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70.xml><?xml version="1.0" encoding="utf-8"?>
<p:tagLst xmlns:a="http://schemas.openxmlformats.org/drawingml/2006/main" xmlns:r="http://schemas.openxmlformats.org/officeDocument/2006/relationships" xmlns:p="http://schemas.openxmlformats.org/presentationml/2006/main">
  <p:tag name="POWER_USER_TAGS_ICONS" val="running_POWER_USER_SEPARATOR_ICONS_atheletic_POWER_USER_SEPARATOR_ICONS_exercise_POWER_USER_SEPARATOR_ICONS_fast_POWER_USER_SEPARATOR_ICONS_race_POWER_USER_SEPARATOR_ICONS_runner_POWER_USER_SEPARATOR_ICONS_speed"/>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8.xml><?xml version="1.0" encoding="utf-8"?>
<p:tagLst xmlns:a="http://schemas.openxmlformats.org/drawingml/2006/main" xmlns:r="http://schemas.openxmlformats.org/officeDocument/2006/relationships" xmlns:p="http://schemas.openxmlformats.org/presentationml/2006/main">
  <p:tag name="POWER_USER_TAGS_ICONS" val="team_POWER_USER_SEPARATOR_ICONS_group_POWER_USER_SEPARATOR_ICONS_people_POWER_USER_SEPARATOR_ICONS_users"/>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8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8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83.xml><?xml version="1.0" encoding="utf-8"?>
<p:tagLst xmlns:a="http://schemas.openxmlformats.org/drawingml/2006/main" xmlns:r="http://schemas.openxmlformats.org/officeDocument/2006/relationships" xmlns:p="http://schemas.openxmlformats.org/presentationml/2006/main">
  <p:tag name="POWER_USER_TAGS_ICONS" val="target_POWER_USER_SEPARATOR_ICONS_archery_POWER_USER_SEPARATOR_ICONS_on-target_POWER_USER_SEPARATOR_ICONS_relevant_POWER_USER_SEPARATOR_ICONS_target-shootin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85.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86.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87.xml><?xml version="1.0" encoding="utf-8"?>
<p:tagLst xmlns:a="http://schemas.openxmlformats.org/drawingml/2006/main" xmlns:r="http://schemas.openxmlformats.org/officeDocument/2006/relationships" xmlns:p="http://schemas.openxmlformats.org/presentationml/2006/main">
  <p:tag name="POWER_USER_TAGS_ICONS" val="analytics*data*analysis*chart"/>
</p:tagLst>
</file>

<file path=ppt/tags/tag88.xml><?xml version="1.0" encoding="utf-8"?>
<p:tagLst xmlns:a="http://schemas.openxmlformats.org/drawingml/2006/main" xmlns:r="http://schemas.openxmlformats.org/officeDocument/2006/relationships" xmlns:p="http://schemas.openxmlformats.org/presentationml/2006/main">
  <p:tag name="POWER_USER_TAGS_ICONS" val="magnifying-glass_POWER_USER_SEPARATOR_ICONS_detective_POWER_USER_SEPARATOR_ICONS_find_POWER_USER_SEPARATOR_ICONS_look_POWER_USER_SEPARATOR_ICONS_search_POWER_USER_SEPARATOR_ICONS_view"/>
</p:tagLst>
</file>

<file path=ppt/tags/tag89.xml><?xml version="1.0" encoding="utf-8"?>
<p:tagLst xmlns:a="http://schemas.openxmlformats.org/drawingml/2006/main" xmlns:r="http://schemas.openxmlformats.org/officeDocument/2006/relationships" xmlns:p="http://schemas.openxmlformats.org/presentationml/2006/main">
  <p:tag name="POWER_USER_TAGS_ICONS" val="target_POWER_USER_SEPARATOR_ICONS_archery_POWER_USER_SEPARATOR_ICONS_on-target_POWER_USER_SEPARATOR_ICONS_relevant_POWER_USER_SEPARATOR_ICONS_target-shooting"/>
</p:tagLst>
</file>

<file path=ppt/tags/tag9.xml><?xml version="1.0" encoding="utf-8"?>
<p:tagLst xmlns:a="http://schemas.openxmlformats.org/drawingml/2006/main" xmlns:r="http://schemas.openxmlformats.org/officeDocument/2006/relationships" xmlns:p="http://schemas.openxmlformats.org/presentationml/2006/main">
  <p:tag name="POWER_USER_TAGS_ICONS" val="team_POWER_USER_SEPARATOR_ICONS_group_POWER_USER_SEPARATOR_ICONS_people_POWER_USER_SEPARATOR_ICONS_users"/>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ags/tag9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9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93.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94.xml><?xml version="1.0" encoding="utf-8"?>
<p:tagLst xmlns:a="http://schemas.openxmlformats.org/drawingml/2006/main" xmlns:r="http://schemas.openxmlformats.org/officeDocument/2006/relationships" xmlns:p="http://schemas.openxmlformats.org/presentationml/2006/main">
  <p:tag name="POWER_USER_TAGS_ICONS" val="view_POWER_USER_SEPARATOR_ICONS_eye_POWER_USER_SEPARATOR_ICONS_look_POWER_USER_SEPARATOR_ICONS_overview_POWER_USER_SEPARATOR_ICONS_see"/>
</p:tagLst>
</file>

<file path=ppt/tags/tag95.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96.xml><?xml version="1.0" encoding="utf-8"?>
<p:tagLst xmlns:a="http://schemas.openxmlformats.org/drawingml/2006/main" xmlns:r="http://schemas.openxmlformats.org/officeDocument/2006/relationships" xmlns:p="http://schemas.openxmlformats.org/presentationml/2006/main">
  <p:tag name="POWER_USER_TAGS_ICONS" val="magnifying-glass_POWER_USER_SEPARATOR_ICONS_detective_POWER_USER_SEPARATOR_ICONS_find_POWER_USER_SEPARATOR_ICONS_look_POWER_USER_SEPARATOR_ICONS_search_POWER_USER_SEPARATOR_ICONS_view"/>
</p:tagLst>
</file>

<file path=ppt/tags/tag97.xml><?xml version="1.0" encoding="utf-8"?>
<p:tagLst xmlns:a="http://schemas.openxmlformats.org/drawingml/2006/main" xmlns:r="http://schemas.openxmlformats.org/officeDocument/2006/relationships" xmlns:p="http://schemas.openxmlformats.org/presentationml/2006/main">
  <p:tag name="POWER_USER_TAGS_ICONS" val="view_POWER_USER_SEPARATOR_ICONS_eye_POWER_USER_SEPARATOR_ICONS_look_POWER_USER_SEPARATOR_ICONS_overview_POWER_USER_SEPARATOR_ICONS_see"/>
</p:tagLst>
</file>

<file path=ppt/tags/tag98.xml><?xml version="1.0" encoding="utf-8"?>
<p:tagLst xmlns:a="http://schemas.openxmlformats.org/drawingml/2006/main" xmlns:r="http://schemas.openxmlformats.org/officeDocument/2006/relationships" xmlns:p="http://schemas.openxmlformats.org/presentationml/2006/main">
  <p:tag name="POWER_USER_TAGS_ICONS" val="view_POWER_USER_SEPARATOR_ICONS_eye_POWER_USER_SEPARATOR_ICONS_look_POWER_USER_SEPARATOR_ICONS_overview_POWER_USER_SEPARATOR_ICONS_se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MISuOi8F60G5AMfb9jb0_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A147CFCCED5774FABD009AA9AB1C39C" ma:contentTypeVersion="4" ma:contentTypeDescription="Crear nuevo documento." ma:contentTypeScope="" ma:versionID="b1c896f6c21ea777af2d6a6d1a16f23b">
  <xsd:schema xmlns:xsd="http://www.w3.org/2001/XMLSchema" xmlns:xs="http://www.w3.org/2001/XMLSchema" xmlns:p="http://schemas.microsoft.com/office/2006/metadata/properties" xmlns:ns2="c5c1c918-d4fa-4315-9202-3d387d1e73b8" targetNamespace="http://schemas.microsoft.com/office/2006/metadata/properties" ma:root="true" ma:fieldsID="689b6f16c5e2ed1bd75ffeff623ae9df" ns2:_="">
    <xsd:import namespace="c5c1c918-d4fa-4315-9202-3d387d1e73b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c1c918-d4fa-4315-9202-3d387d1e73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C853C3A-2419-42A1-ADF1-43894462C3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c1c918-d4fa-4315-9202-3d387d1e73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1342A3-4D9C-487D-B799-295FB4914493}">
  <ds:schemaRefs>
    <ds:schemaRef ds:uri="http://purl.org/dc/terms/"/>
    <ds:schemaRef ds:uri="http://schemas.openxmlformats.org/package/2006/metadata/core-properties"/>
    <ds:schemaRef ds:uri="http://purl.org/dc/dcmitype/"/>
    <ds:schemaRef ds:uri="http://schemas.microsoft.com/office/infopath/2007/PartnerControls"/>
    <ds:schemaRef ds:uri="c5c1c918-d4fa-4315-9202-3d387d1e73b8"/>
    <ds:schemaRef ds:uri="http://purl.org/dc/elements/1.1/"/>
    <ds:schemaRef ds:uri="http://schemas.microsoft.com/office/2006/metadata/properties"/>
    <ds:schemaRef ds:uri="http://schemas.microsoft.com/office/2006/documentManagement/types"/>
    <ds:schemaRef ds:uri="http://www.w3.org/XML/1998/namespace"/>
  </ds:schemaRefs>
</ds:datastoreItem>
</file>

<file path=customXml/itemProps3.xml><?xml version="1.0" encoding="utf-8"?>
<ds:datastoreItem xmlns:ds="http://schemas.openxmlformats.org/officeDocument/2006/customXml" ds:itemID="{4915C548-2986-406C-A84A-3C7CE6FB912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23431</TotalTime>
  <Words>8668</Words>
  <Application>Microsoft Office PowerPoint</Application>
  <PresentationFormat>Personalizado</PresentationFormat>
  <Paragraphs>1444</Paragraphs>
  <Slides>63</Slides>
  <Notes>59</Notes>
  <HiddenSlides>0</HiddenSlides>
  <MMClips>0</MMClips>
  <ScaleCrop>false</ScaleCrop>
  <HeadingPairs>
    <vt:vector size="8" baseType="variant">
      <vt:variant>
        <vt:lpstr>Fuentes usadas</vt:lpstr>
      </vt:variant>
      <vt:variant>
        <vt:i4>15</vt:i4>
      </vt:variant>
      <vt:variant>
        <vt:lpstr>Tema</vt:lpstr>
      </vt:variant>
      <vt:variant>
        <vt:i4>6</vt:i4>
      </vt:variant>
      <vt:variant>
        <vt:lpstr>Servidores OLE incrustados</vt:lpstr>
      </vt:variant>
      <vt:variant>
        <vt:i4>1</vt:i4>
      </vt:variant>
      <vt:variant>
        <vt:lpstr>Títulos de diapositiva</vt:lpstr>
      </vt:variant>
      <vt:variant>
        <vt:i4>63</vt:i4>
      </vt:variant>
    </vt:vector>
  </HeadingPairs>
  <TitlesOfParts>
    <vt:vector size="85" baseType="lpstr">
      <vt:lpstr>Courier New</vt:lpstr>
      <vt:lpstr>Arial Black</vt:lpstr>
      <vt:lpstr>Arial</vt:lpstr>
      <vt:lpstr>Tahoma</vt:lpstr>
      <vt:lpstr>Helvetica Neue Medium</vt:lpstr>
      <vt:lpstr>Wingdings</vt:lpstr>
      <vt:lpstr>Helvetica Light</vt:lpstr>
      <vt:lpstr>Roboto Condensed</vt:lpstr>
      <vt:lpstr>Symbol</vt:lpstr>
      <vt:lpstr>Calibri Light</vt:lpstr>
      <vt:lpstr>Source Sans Pro</vt:lpstr>
      <vt:lpstr>Graphik Bold</vt:lpstr>
      <vt:lpstr>Calibri</vt:lpstr>
      <vt:lpstr>Century Gothic</vt:lpstr>
      <vt:lpstr>Times New Roman</vt:lpstr>
      <vt:lpstr>Office Theme</vt:lpstr>
      <vt:lpstr>1_Office Theme</vt:lpstr>
      <vt:lpstr>2_Office Theme</vt:lpstr>
      <vt:lpstr>3_Office Theme</vt:lpstr>
      <vt:lpstr>4_Office Theme</vt:lpstr>
      <vt:lpstr>5_Office Theme</vt:lpstr>
      <vt:lpstr>Diapositiva de think-cell</vt:lpstr>
      <vt:lpstr>SOC-CEM  Transformation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Everis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&amp; disrupting networks</dc:title>
  <dc:creator>jose.ramon.picon.gonzalez@everis.com</dc:creator>
  <cp:lastModifiedBy>Peter Cristhian Taype Leon</cp:lastModifiedBy>
  <cp:revision>1112</cp:revision>
  <dcterms:created xsi:type="dcterms:W3CDTF">2019-02-27T18:13:07Z</dcterms:created>
  <dcterms:modified xsi:type="dcterms:W3CDTF">2020-02-24T12:57:37Z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0x0101005A147CFCCED5774FABD009AA9AB1C39C</vt:lpwstr>
  </property>
  <property fmtid="{D5CDD505-2E9C-101B-9397-08002B2CF9AE}" pid="3" name="AuthorIds_UIVersion_33280">
    <vt:lpwstr>6</vt:lpwstr>
  </property>
  <property fmtid="{D5CDD505-2E9C-101B-9397-08002B2CF9AE}" pid="4" name="AuthorIds_UIVersion_33792">
    <vt:lpwstr>6</vt:lpwstr>
  </property>
  <property fmtid="{D5CDD505-2E9C-101B-9397-08002B2CF9AE}" pid="5" name="AuthorIds_UIVersion_34816">
    <vt:lpwstr>6</vt:lpwstr>
  </property>
  <property fmtid="{D5CDD505-2E9C-101B-9397-08002B2CF9AE}" pid="6" name="AuthorIds_UIVersion_35840">
    <vt:lpwstr>6</vt:lpwstr>
  </property>
  <property fmtid="{D5CDD505-2E9C-101B-9397-08002B2CF9AE}" pid="7" name="AuthorIds_UIVersion_36864">
    <vt:lpwstr>6</vt:lpwstr>
  </property>
  <property fmtid="{D5CDD505-2E9C-101B-9397-08002B2CF9AE}" pid="8" name="AuthorIds_UIVersion_37888">
    <vt:lpwstr>6</vt:lpwstr>
  </property>
  <property fmtid="{D5CDD505-2E9C-101B-9397-08002B2CF9AE}" pid="9" name="AuthorIds_UIVersion_38912">
    <vt:lpwstr>6</vt:lpwstr>
  </property>
  <property fmtid="{D5CDD505-2E9C-101B-9397-08002B2CF9AE}" pid="10" name="AuthorIds_UIVersion_51200">
    <vt:lpwstr>11</vt:lpwstr>
  </property>
  <property fmtid="{D5CDD505-2E9C-101B-9397-08002B2CF9AE}" pid="11" name="AuthorIds_UIVersion_53248">
    <vt:lpwstr>6,11</vt:lpwstr>
  </property>
</Properties>
</file>